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36"/>
  </p:notesMasterIdLst>
  <p:sldIdLst>
    <p:sldId id="256" r:id="rId3"/>
    <p:sldId id="285" r:id="rId4"/>
    <p:sldId id="297" r:id="rId5"/>
    <p:sldId id="298" r:id="rId6"/>
    <p:sldId id="299" r:id="rId7"/>
    <p:sldId id="259" r:id="rId8"/>
    <p:sldId id="261" r:id="rId9"/>
    <p:sldId id="287" r:id="rId10"/>
    <p:sldId id="262" r:id="rId11"/>
    <p:sldId id="329" r:id="rId12"/>
    <p:sldId id="330" r:id="rId13"/>
    <p:sldId id="331" r:id="rId14"/>
    <p:sldId id="332" r:id="rId15"/>
    <p:sldId id="333" r:id="rId16"/>
    <p:sldId id="354" r:id="rId17"/>
    <p:sldId id="355" r:id="rId18"/>
    <p:sldId id="334"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3" r:id="rId33"/>
    <p:sldId id="281"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DD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590" autoAdjust="0"/>
  </p:normalViewPr>
  <p:slideViewPr>
    <p:cSldViewPr snapToGrid="0">
      <p:cViewPr varScale="1">
        <p:scale>
          <a:sx n="66" d="100"/>
          <a:sy n="66" d="100"/>
        </p:scale>
        <p:origin x="-87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AB7F3-2805-4A02-9BC9-49FC9F52F3BB}" type="datetimeFigureOut">
              <a:rPr lang="en-US" smtClean="0"/>
              <a:pPr/>
              <a:t>4/24/2018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01436-DBB1-4782-9614-3319836C7F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01436-DBB1-4782-9614-3319836C7F9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1436-DBB1-4782-9614-3319836C7F9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101436-DBB1-4782-9614-3319836C7F9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101436-DBB1-4782-9614-3319836C7F96}"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101436-DBB1-4782-9614-3319836C7F96}"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9101436-DBB1-4782-9614-3319836C7F9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a:defRPr/>
            </a:pPr>
            <a:fld id="{AA04ED78-6075-4368-9735-3C026FD2F6B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9D7BA-FB4C-4288-8700-35261AC59643}" type="datetime1">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B2ED0D-4E60-4417-8EE4-050AFB9903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3A9F6-C72B-4D24-8489-54B5802150DF}" type="datetime1">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B2ED0D-4E60-4417-8EE4-050AFB99038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6C2B68-DFB1-49AE-8C62-CB78F2224B1E}" type="datetime1">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B2ED0D-4E60-4417-8EE4-050AFB99038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D07F95-7746-4622-B007-D262B7EE6468}" type="datetime1">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B2ED0D-4E60-4417-8EE4-050AFB99038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A55E6-68E3-4A5B-8853-9F4DCA4B97F3}"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B2ED0D-4E60-4417-8EE4-050AFB99038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90E7-32B6-42AB-9609-8ACBD354392B}"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B2ED0D-4E60-4417-8EE4-050AFB99038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6A76E9-95FD-4445-8904-E09AB5577E0F}" type="datetime1">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B2ED0D-4E60-4417-8EE4-050AFB990386}"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7AF298-36B5-4C72-9F10-71516E5C2FA7}" type="datetime1">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B2ED0D-4E60-4417-8EE4-050AFB99038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EDD4C3-72CC-41CA-9DAC-2680C1C3772B}" type="datetime1">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B2ED0D-4E60-4417-8EE4-050AFB99038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89ED0-F1C2-4D45-8156-8C935EAFAC43}"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B2ED0D-4E60-4417-8EE4-050AFB9903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a:defRPr/>
            </a:pPr>
            <a:fld id="{AA04ED78-6075-4368-9735-3C026FD2F6B7}"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2A557-C075-46E9-9F29-B5EF1DAEEBCB}"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B2ED0D-4E60-4417-8EE4-050AFB990386}"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a:defRPr/>
            </a:pPr>
            <a:fld id="{6771D4F4-19B5-4AB2-A66B-DC44777B81DF}"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a:defRPr/>
            </a:pPr>
            <a:fld id="{AA04ED78-6075-4368-9735-3C026FD2F6B7}"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a:defRPr/>
            </a:pPr>
            <a:fld id="{4C660C5B-7EA2-4C3F-83B4-AF482FDEC206}"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a:defRPr/>
            </a:pPr>
            <a:fld id="{2BACBB0C-3437-4C04-BCFC-E5A6032E663C}"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pPr>
              <a:defRPr/>
            </a:pPr>
            <a:fld id="{245DAA3B-657B-4B0B-BB62-A2287E3E0CD7}"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pPr>
              <a:defRPr/>
            </a:pPr>
            <a:fld id="{EA4D4993-FA23-4D02-AD78-A69BA545AF74}"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pPr>
              <a:defRPr/>
            </a:pPr>
            <a:fld id="{5C03A161-6FDE-4019-973A-5E87A42AFC33}"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a:defRPr/>
            </a:pPr>
            <a:fld id="{EC4C5F92-448C-4D5C-8F45-186EBF032FAF}"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a:defRPr/>
            </a:pPr>
            <a:fld id="{BD0A726A-9021-4A35-860E-FD85348544A6}"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0A89FB-3456-4AEF-A2D6-4F360D3E39A5}"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B2ED0D-4E60-4417-8EE4-050AFB990386}"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a:defRPr/>
            </a:pPr>
            <a:fld id="{21680051-6791-4C51-8251-185C462A38B6}"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a:defRPr/>
            </a:pPr>
            <a:r>
              <a:rPr lang="en-US">
                <a:solidFill>
                  <a:prstClr val="black"/>
                </a:solidFill>
              </a:rPr>
              <a:t>08/01/2011</a:t>
            </a: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a:defRPr/>
            </a:pPr>
            <a:r>
              <a:rPr lang="en-IN">
                <a:solidFill>
                  <a:prstClr val="black"/>
                </a:solidFill>
              </a:rPr>
              <a:t>Copyright (c) Oracle - Sun Micro Systems</a:t>
            </a:r>
            <a:endParaRPr lang="en-US">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a:defRPr/>
            </a:pPr>
            <a:fld id="{43FC5FD7-CDDF-4B7E-9BBA-1CA4631A5FB2}"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solidFill>
                <a:prstClr val="black"/>
              </a:solidFill>
            </a:endParaRPr>
          </a:p>
        </p:txBody>
      </p:sp>
      <p:sp>
        <p:nvSpPr>
          <p:cNvPr id="6" name="Rectangle 6"/>
          <p:cNvSpPr>
            <a:spLocks noGrp="1" noChangeArrowheads="1"/>
          </p:cNvSpPr>
          <p:nvPr>
            <p:ph type="sldNum" sz="quarter" idx="12"/>
          </p:nvPr>
        </p:nvSpPr>
        <p:spPr>
          <a:xfrm>
            <a:off x="8737600" y="6245225"/>
            <a:ext cx="2844800" cy="476250"/>
          </a:xfrm>
          <a:prstGeom prst="rect">
            <a:avLst/>
          </a:prstGeom>
        </p:spPr>
        <p:txBody>
          <a:bodyPr/>
          <a:lstStyle>
            <a:lvl1pPr>
              <a:defRPr/>
            </a:lvl1pPr>
          </a:lstStyle>
          <a:p>
            <a:fld id="{BDA64CA9-0082-407D-9516-9A1636B2CA82}" type="slidenum">
              <a:rPr lang="en-US" altLang="en-US">
                <a:solidFill>
                  <a:prstClr val="black"/>
                </a:solidFill>
              </a:rPr>
              <a:pPr/>
              <a:t>‹#›</a:t>
            </a:fld>
            <a:endParaRPr lang="en-US"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1F8BE-8602-44DB-BF34-B30262AE58CB}"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B2ED0D-4E60-4417-8EE4-050AFB9903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4" name="Rectangle 3"/>
          <p:cNvSpPr/>
          <p:nvPr/>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pic>
        <p:nvPicPr>
          <p:cNvPr id="5" name="Picture 6" descr="Picture 7.png"/>
          <p:cNvPicPr>
            <a:picLocks noChangeAspect="1"/>
          </p:cNvPicPr>
          <p:nvPr/>
        </p:nvPicPr>
        <p:blipFill>
          <a:blip r:embed="rId3" cstate="print"/>
          <a:srcRect l="1923" b="5336"/>
          <a:stretch>
            <a:fillRect/>
          </a:stretch>
        </p:blipFill>
        <p:spPr bwMode="auto">
          <a:xfrm>
            <a:off x="8839201" y="0"/>
            <a:ext cx="2925233" cy="692150"/>
          </a:xfrm>
          <a:prstGeom prst="rect">
            <a:avLst/>
          </a:prstGeom>
          <a:noFill/>
          <a:ln w="9525">
            <a:noFill/>
            <a:miter lim="800000"/>
            <a:headEnd/>
            <a:tailEnd/>
          </a:ln>
        </p:spPr>
      </p:pic>
      <p:sp>
        <p:nvSpPr>
          <p:cNvPr id="6" name="Rectangle 5"/>
          <p:cNvSpPr/>
          <p:nvPr/>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8" name="Rectangle 7"/>
          <p:cNvSpPr/>
          <p:nvPr/>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9" name="TextBox 8"/>
          <p:cNvSpPr txBox="1"/>
          <p:nvPr/>
        </p:nvSpPr>
        <p:spPr>
          <a:xfrm>
            <a:off x="9144000" y="762000"/>
            <a:ext cx="2946400" cy="554038"/>
          </a:xfrm>
          <a:prstGeom prst="rect">
            <a:avLst/>
          </a:prstGeom>
          <a:noFill/>
        </p:spPr>
        <p:txBody>
          <a:bodyPr>
            <a:spAutoFit/>
          </a:bodyPr>
          <a:lstStyle/>
          <a:p>
            <a:pPr algn="ctr">
              <a:defRPr/>
            </a:pPr>
            <a:r>
              <a:rPr lang="en-US" sz="2900" b="1" spc="-150" dirty="0">
                <a:solidFill>
                  <a:prstClr val="white"/>
                </a:solidFill>
                <a:latin typeface="Arial" panose="020B0604020202020204"/>
                <a:cs typeface="Arial" panose="020B0604020202020204"/>
              </a:rPr>
              <a:t>BITS</a:t>
            </a:r>
            <a:r>
              <a:rPr lang="en-US" sz="2900" spc="-150" dirty="0">
                <a:solidFill>
                  <a:prstClr val="white"/>
                </a:solidFill>
                <a:latin typeface="Arial" panose="020B0604020202020204"/>
                <a:cs typeface="Arial" panose="020B0604020202020204"/>
              </a:rPr>
              <a:t> Pilani</a:t>
            </a:r>
          </a:p>
        </p:txBody>
      </p:sp>
      <p:sp>
        <p:nvSpPr>
          <p:cNvPr id="10" name="TextBox 9"/>
          <p:cNvSpPr txBox="1"/>
          <p:nvPr/>
        </p:nvSpPr>
        <p:spPr>
          <a:xfrm>
            <a:off x="9448800" y="1171576"/>
            <a:ext cx="2540000" cy="276225"/>
          </a:xfrm>
          <a:prstGeom prst="rect">
            <a:avLst/>
          </a:prstGeom>
          <a:noFill/>
        </p:spPr>
        <p:txBody>
          <a:bodyPr>
            <a:spAutoFit/>
          </a:bodyPr>
          <a:lstStyle/>
          <a:p>
            <a:pPr>
              <a:defRPr/>
            </a:pPr>
            <a:r>
              <a:rPr lang="en-US" sz="1200" dirty="0">
                <a:solidFill>
                  <a:srgbClr val="FFFFFF"/>
                </a:solidFill>
                <a:latin typeface="Arial" panose="020B0604020202020204"/>
                <a:cs typeface="Arial" panose="020B0604020202020204"/>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anose="020B0604020202020204" pitchFamily="34" charset="0"/>
                <a:cs typeface="Arial" panose="020B0604020202020204" pitchFamily="34" charset="0"/>
              </a:defRPr>
            </a:lvl1pPr>
          </a:lstStyle>
          <a:p>
            <a:pPr lvl="0"/>
            <a:r>
              <a:rPr lang="en-US"/>
              <a:t>Click to edit Master text styles</a:t>
            </a:r>
          </a:p>
          <a:p>
            <a:pPr lvl="1"/>
            <a:r>
              <a:rPr lang="en-US"/>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4608A-A04F-40B2-BAD8-1F89FA9958FE}" type="datetime1">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B2ED0D-4E60-4417-8EE4-050AFB9903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a:defRPr/>
            </a:pPr>
            <a:fld id="{AA04ED78-6075-4368-9735-3C026FD2F6B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A50126-A899-4270-A108-BFB7E1FE9018}" type="datetime1">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B2ED0D-4E60-4417-8EE4-050AFB9903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47B02-C39B-4B80-8EFD-56672A7BE4E2}" type="datetime1">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B2ED0D-4E60-4417-8EE4-050AFB9903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A1A59E-43E3-4A34-884E-F247146BC0D3}" type="datetime1">
              <a:rPr lang="en-US" smtClean="0"/>
              <a:pPr/>
              <a:t>4/24/2018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B2ED0D-4E60-4417-8EE4-050AFB9903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panose="020B0604020202020204"/>
                <a:cs typeface="Arial" panose="020B0604020202020204"/>
              </a:rPr>
              <a:t>BITS </a:t>
            </a:r>
            <a:r>
              <a:rPr lang="en-US" sz="1100" dirty="0">
                <a:solidFill>
                  <a:srgbClr val="101141"/>
                </a:solidFill>
                <a:latin typeface="Arial" panose="020B0604020202020204"/>
                <a:cs typeface="Arial" panose="020B0604020202020204"/>
              </a:rPr>
              <a:t>Pilani, Pilani Campus</a:t>
            </a:r>
          </a:p>
        </p:txBody>
      </p:sp>
      <p:pic>
        <p:nvPicPr>
          <p:cNvPr id="8" name="Picture 7" descr="Picture 7.png"/>
          <p:cNvPicPr>
            <a:picLocks noChangeAspect="1"/>
          </p:cNvPicPr>
          <p:nvPr/>
        </p:nvPicPr>
        <p:blipFill>
          <a:blip r:embed="rId14" cstate="print"/>
          <a:srcRect l="1923" b="5336"/>
          <a:stretch>
            <a:fillRect/>
          </a:stretch>
        </p:blipFill>
        <p:spPr>
          <a:xfrm>
            <a:off x="8839201" y="-1"/>
            <a:ext cx="2924257" cy="692697"/>
          </a:xfrm>
          <a:prstGeom prst="rect">
            <a:avLst/>
          </a:prstGeom>
        </p:spPr>
      </p:pic>
      <p:grpSp>
        <p:nvGrpSpPr>
          <p:cNvPr id="2" name="Group 8"/>
          <p:cNvGrpSpPr/>
          <p:nvPr/>
        </p:nvGrpSpPr>
        <p:grpSpPr>
          <a:xfrm>
            <a:off x="2844800" y="6553201"/>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12"/>
          <p:cNvGrpSpPr/>
          <p:nvPr/>
        </p:nvGrpSpPr>
        <p:grpSpPr>
          <a:xfrm>
            <a:off x="0" y="1295401"/>
            <a:ext cx="93472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2.xml"/><Relationship Id="rId1" Type="http://schemas.openxmlformats.org/officeDocument/2006/relationships/vmlDrawing" Target="../drawings/vmlDrawing5.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2.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0"/>
          </p:nvPr>
        </p:nvSpPr>
        <p:spPr>
          <a:xfrm>
            <a:off x="8366078" y="5117690"/>
            <a:ext cx="3825922" cy="1791110"/>
          </a:xfrm>
        </p:spPr>
        <p:txBody>
          <a:bodyPr/>
          <a:lstStyle/>
          <a:p>
            <a:pPr lvl="1" algn="l"/>
            <a:r>
              <a:rPr lang="en-IN" altLang="en-US" sz="2000" b="1" dirty="0"/>
              <a:t>Rasal Kumar</a:t>
            </a:r>
            <a:r>
              <a:rPr lang="en-US" sz="2000" b="1" dirty="0"/>
              <a:t>  2014B4A</a:t>
            </a:r>
            <a:r>
              <a:rPr lang="en-IN" altLang="en-US" sz="2000" b="1" dirty="0"/>
              <a:t>8</a:t>
            </a:r>
            <a:r>
              <a:rPr lang="en-US" sz="2000" b="1" dirty="0"/>
              <a:t>08</a:t>
            </a:r>
            <a:r>
              <a:rPr lang="en-IN" altLang="en-US" sz="2000" b="1" dirty="0"/>
              <a:t>01</a:t>
            </a:r>
            <a:r>
              <a:rPr lang="en-US" sz="2000" b="1" dirty="0"/>
              <a:t>P</a:t>
            </a:r>
          </a:p>
          <a:p>
            <a:pPr lvl="1"/>
            <a:r>
              <a:rPr lang="en-US" sz="2000" b="1" dirty="0"/>
              <a:t>C. Pranay Reddy	  2014B4A80757P</a:t>
            </a:r>
          </a:p>
          <a:p>
            <a:pPr lvl="1" algn="l"/>
            <a:endParaRPr lang="en-US" b="1" dirty="0"/>
          </a:p>
        </p:txBody>
      </p:sp>
      <p:sp>
        <p:nvSpPr>
          <p:cNvPr id="2" name="Title 1"/>
          <p:cNvSpPr>
            <a:spLocks noGrp="1"/>
          </p:cNvSpPr>
          <p:nvPr>
            <p:ph type="ctrTitle" idx="4294967295"/>
          </p:nvPr>
        </p:nvSpPr>
        <p:spPr>
          <a:xfrm>
            <a:off x="0" y="4218039"/>
            <a:ext cx="8202305" cy="2639961"/>
          </a:xfrm>
        </p:spPr>
        <p:txBody>
          <a:bodyPr>
            <a:normAutofit fontScale="90000"/>
          </a:bodyPr>
          <a:lstStyle/>
          <a:p>
            <a:pPr algn="ctr"/>
            <a:r>
              <a:rPr lang="en-US" sz="2800" dirty="0"/>
              <a:t>    </a:t>
            </a:r>
            <a:r>
              <a:rPr lang="en-IN" altLang="en-US" sz="2800" dirty="0"/>
              <a:t>Design</a:t>
            </a:r>
            <a:r>
              <a:rPr lang="en-US" sz="2800" dirty="0"/>
              <a:t> Project (MATH F3</a:t>
            </a:r>
            <a:r>
              <a:rPr lang="en-IN" altLang="en-US" sz="2800" dirty="0"/>
              <a:t>7</a:t>
            </a:r>
            <a:r>
              <a:rPr lang="en-US" sz="2800" dirty="0"/>
              <a:t>6)</a:t>
            </a:r>
            <a:br>
              <a:rPr lang="en-US" sz="2800" dirty="0"/>
            </a:br>
            <a:r>
              <a:rPr lang="en-US" sz="2800" dirty="0"/>
              <a:t>on</a:t>
            </a:r>
            <a:br>
              <a:rPr lang="en-US" sz="2800" dirty="0"/>
            </a:br>
            <a:r>
              <a:rPr lang="en-US" sz="2800" b="1" dirty="0"/>
              <a:t>The Finite Element Method</a:t>
            </a:r>
            <a:r>
              <a:rPr lang="en-IN" altLang="en-US" sz="2800" b="1" dirty="0"/>
              <a:t>/FDM</a:t>
            </a:r>
            <a:r>
              <a:rPr lang="en-US" sz="2800" b="1" dirty="0"/>
              <a:t> in Electromagnetism </a:t>
            </a:r>
            <a:br>
              <a:rPr lang="en-US" sz="2800" b="1" dirty="0"/>
            </a:br>
            <a:r>
              <a:rPr lang="en-US" sz="2800" dirty="0"/>
              <a:t>Under the guidance of </a:t>
            </a:r>
            <a:br>
              <a:rPr lang="en-US" sz="2800" dirty="0"/>
            </a:br>
            <a:r>
              <a:rPr lang="en-US" sz="2800" dirty="0"/>
              <a:t>Dr. </a:t>
            </a:r>
            <a:r>
              <a:rPr lang="en-IN" altLang="en-US" sz="2800" dirty="0"/>
              <a:t>Sangita</a:t>
            </a:r>
            <a:r>
              <a:rPr lang="en-US" sz="2800" dirty="0"/>
              <a:t> </a:t>
            </a:r>
            <a:r>
              <a:rPr lang="en-IN" altLang="en-US" sz="2800" dirty="0"/>
              <a:t>Yadav</a:t>
            </a: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6600"/>
              <a:t>Continued..</a:t>
            </a:r>
          </a:p>
        </p:txBody>
      </p:sp>
      <p:sp>
        <p:nvSpPr>
          <p:cNvPr id="3" name="Content Placeholder 2"/>
          <p:cNvSpPr>
            <a:spLocks noGrp="1"/>
          </p:cNvSpPr>
          <p:nvPr>
            <p:ph idx="1"/>
          </p:nvPr>
        </p:nvSpPr>
        <p:spPr/>
        <p:txBody>
          <a:bodyPr/>
          <a:lstStyle/>
          <a:p>
            <a:r>
              <a:rPr lang="en-US"/>
              <a:t>For the capacitor problem let us consider a dielectric placed in z direction with a uniform charge density </a:t>
            </a:r>
            <a:r>
              <a:rPr lang="en-US">
                <a:latin typeface="Arial" panose="020B0604020202020204" pitchFamily="34" charset="0"/>
              </a:rPr>
              <a:t>ρ</a:t>
            </a:r>
            <a:r>
              <a:rPr lang="en-IN" altLang="en-US">
                <a:latin typeface="Arial" panose="020B0604020202020204" pitchFamily="34" charset="0"/>
              </a:rPr>
              <a:t>. Th</a:t>
            </a:r>
            <a:r>
              <a:rPr lang="en-US"/>
              <a:t>erefore </a:t>
            </a:r>
          </a:p>
          <a:p>
            <a:endParaRPr lang="en-US"/>
          </a:p>
          <a:p>
            <a:pPr marL="0" indent="0">
              <a:buNone/>
            </a:pPr>
            <a:endParaRPr lang="en-US"/>
          </a:p>
          <a:p>
            <a:pPr marL="0" indent="0">
              <a:buNone/>
            </a:pPr>
            <a:endParaRPr lang="en-US"/>
          </a:p>
          <a:p>
            <a:pPr marL="0" indent="0">
              <a:buNone/>
            </a:pPr>
            <a:endParaRPr lang="en-US"/>
          </a:p>
          <a:p>
            <a:endParaRPr lang="en-US"/>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10</a:t>
            </a:fld>
            <a:endParaRPr lang="en-US">
              <a:solidFill>
                <a:prstClr val="black"/>
              </a:solidFill>
            </a:endParaRPr>
          </a:p>
        </p:txBody>
      </p:sp>
      <p:graphicFrame>
        <p:nvGraphicFramePr>
          <p:cNvPr id="5" name="Object 4"/>
          <p:cNvGraphicFramePr>
            <a:graphicFrameLocks/>
          </p:cNvGraphicFramePr>
          <p:nvPr/>
        </p:nvGraphicFramePr>
        <p:xfrm>
          <a:off x="1827530" y="2675890"/>
          <a:ext cx="3585210" cy="1520825"/>
        </p:xfrm>
        <a:graphic>
          <a:graphicData uri="http://schemas.openxmlformats.org/presentationml/2006/ole">
            <p:oleObj spid="_x0000_s51202" r:id="rId3" imgW="1980000" imgH="798120" progId="">
              <p:embed/>
            </p:oleObj>
          </a:graphicData>
        </a:graphic>
      </p:graphicFrame>
      <p:graphicFrame>
        <p:nvGraphicFramePr>
          <p:cNvPr id="7" name="Object 6"/>
          <p:cNvGraphicFramePr>
            <a:graphicFrameLocks/>
          </p:cNvGraphicFramePr>
          <p:nvPr/>
        </p:nvGraphicFramePr>
        <p:xfrm>
          <a:off x="1611630" y="4344035"/>
          <a:ext cx="3630930" cy="1421130"/>
        </p:xfrm>
        <a:graphic>
          <a:graphicData uri="http://schemas.openxmlformats.org/presentationml/2006/ole">
            <p:oleObj spid="_x0000_s51201" r:id="rId4" imgW="2064240" imgH="763920" progId="">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6600"/>
              <a:t>Continued..</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11</a:t>
            </a:fld>
            <a:endParaRPr lang="en-US">
              <a:solidFill>
                <a:prstClr val="black"/>
              </a:solidFill>
            </a:endParaRPr>
          </a:p>
        </p:txBody>
      </p:sp>
      <p:graphicFrame>
        <p:nvGraphicFramePr>
          <p:cNvPr id="8" name="Content Placeholder 7"/>
          <p:cNvGraphicFramePr>
            <a:graphicFrameLocks/>
          </p:cNvGraphicFramePr>
          <p:nvPr>
            <p:ph sz="half" idx="1"/>
          </p:nvPr>
        </p:nvGraphicFramePr>
        <p:xfrm>
          <a:off x="609600" y="1899920"/>
          <a:ext cx="5384800" cy="1206500"/>
        </p:xfrm>
        <a:graphic>
          <a:graphicData uri="http://schemas.openxmlformats.org/presentationml/2006/ole">
            <p:oleObj spid="_x0000_s53250" r:id="rId3" imgW="2629440" imgH="847800" progId="">
              <p:embed/>
            </p:oleObj>
          </a:graphicData>
        </a:graphic>
      </p:graphicFrame>
      <p:graphicFrame>
        <p:nvGraphicFramePr>
          <p:cNvPr id="12" name="Content Placeholder 11">
            <a:hlinkClick r:id="" action="ppaction://ole?verb=0"/>
          </p:cNvPr>
          <p:cNvGraphicFramePr>
            <a:graphicFrameLocks/>
          </p:cNvGraphicFramePr>
          <p:nvPr>
            <p:ph sz="half" idx="2"/>
          </p:nvPr>
        </p:nvGraphicFramePr>
        <p:xfrm>
          <a:off x="3080385" y="3320893"/>
          <a:ext cx="914400" cy="215900"/>
        </p:xfrm>
        <a:graphic>
          <a:graphicData uri="http://schemas.openxmlformats.org/presentationml/2006/ole">
            <p:oleObj spid="_x0000_s53249" r:id="rId4" imgW="914400" imgH="216000" progId="Equation.3">
              <p:embed/>
            </p:oleObj>
          </a:graphicData>
        </a:graphic>
      </p:graphicFrame>
      <p:sp>
        <p:nvSpPr>
          <p:cNvPr id="11" name="Text Box 10"/>
          <p:cNvSpPr txBox="1"/>
          <p:nvPr/>
        </p:nvSpPr>
        <p:spPr>
          <a:xfrm>
            <a:off x="1724025" y="3106420"/>
            <a:ext cx="2880360" cy="1198880"/>
          </a:xfrm>
          <a:prstGeom prst="rect">
            <a:avLst/>
          </a:prstGeom>
          <a:noFill/>
        </p:spPr>
        <p:txBody>
          <a:bodyPr wrap="square" rtlCol="0" anchor="t">
            <a:spAutoFit/>
          </a:bodyPr>
          <a:lstStyle/>
          <a:p>
            <a:r>
              <a:rPr lang="en-US" sz="3600"/>
              <a:t>z = 0 ,   </a:t>
            </a:r>
          </a:p>
          <a:p>
            <a:r>
              <a:rPr lang="en-US" sz="3600"/>
              <a:t>z = d , V = 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altLang="en-US" sz="6600"/>
              <a:t>Continued..</a:t>
            </a:r>
          </a:p>
        </p:txBody>
      </p:sp>
      <p:sp>
        <p:nvSpPr>
          <p:cNvPr id="5" name="Date Placeholder 4"/>
          <p:cNvSpPr>
            <a:spLocks noGrp="1"/>
          </p:cNvSpPr>
          <p:nvPr>
            <p:ph type="dt" sz="half" idx="4294967295"/>
          </p:nvPr>
        </p:nvSpPr>
        <p:spPr>
          <a:xfrm>
            <a:off x="0" y="6356350"/>
            <a:ext cx="2844800" cy="365125"/>
          </a:xfrm>
        </p:spPr>
        <p:txBody>
          <a:bodyPr/>
          <a:lstStyle/>
          <a:p>
            <a:pPr>
              <a:defRPr/>
            </a:pPr>
            <a:r>
              <a:rPr lang="en-US">
                <a:solidFill>
                  <a:prstClr val="black"/>
                </a:solidFill>
              </a:rPr>
              <a:t>08/01/2011</a:t>
            </a:r>
          </a:p>
        </p:txBody>
      </p:sp>
      <p:sp>
        <p:nvSpPr>
          <p:cNvPr id="6" name="Footer Placeholder 5"/>
          <p:cNvSpPr>
            <a:spLocks noGrp="1"/>
          </p:cNvSpPr>
          <p:nvPr>
            <p:ph type="ftr" sz="quarter" idx="4294967295"/>
          </p:nvPr>
        </p:nvSpPr>
        <p:spPr>
          <a:xfrm>
            <a:off x="0" y="6356350"/>
            <a:ext cx="3860800" cy="365125"/>
          </a:xfrm>
        </p:spPr>
        <p:txBody>
          <a:bodyPr/>
          <a:lstStyle/>
          <a:p>
            <a:pPr>
              <a:defRPr/>
            </a:pPr>
            <a:r>
              <a:rPr lang="en-IN">
                <a:solidFill>
                  <a:prstClr val="black"/>
                </a:solidFill>
              </a:rPr>
              <a:t>Copyright (c) Oracle - Sun Micro Systems</a:t>
            </a: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BACBB0C-3437-4C04-BCFC-E5A6032E663C}" type="slidenum">
              <a:rPr lang="en-US" smtClean="0">
                <a:solidFill>
                  <a:prstClr val="black"/>
                </a:solidFill>
              </a:rPr>
              <a:pPr>
                <a:defRPr/>
              </a:pPr>
              <a:t>12</a:t>
            </a:fld>
            <a:endParaRPr lang="en-US">
              <a:solidFill>
                <a:prstClr val="black"/>
              </a:solidFill>
            </a:endParaRPr>
          </a:p>
        </p:txBody>
      </p:sp>
      <p:graphicFrame>
        <p:nvGraphicFramePr>
          <p:cNvPr id="10" name="Content Placeholder 9"/>
          <p:cNvGraphicFramePr>
            <a:graphicFrameLocks/>
          </p:cNvGraphicFramePr>
          <p:nvPr>
            <p:ph idx="1"/>
          </p:nvPr>
        </p:nvGraphicFramePr>
        <p:xfrm>
          <a:off x="1155700" y="1595755"/>
          <a:ext cx="2364740" cy="791845"/>
        </p:xfrm>
        <a:graphic>
          <a:graphicData uri="http://schemas.openxmlformats.org/presentationml/2006/ole">
            <p:oleObj spid="_x0000_s54275" r:id="rId3" imgW="2705760" imgH="792000" progId="">
              <p:embed/>
            </p:oleObj>
          </a:graphicData>
        </a:graphic>
      </p:graphicFrame>
      <p:graphicFrame>
        <p:nvGraphicFramePr>
          <p:cNvPr id="14" name="Object 13"/>
          <p:cNvGraphicFramePr>
            <a:graphicFrameLocks/>
          </p:cNvGraphicFramePr>
          <p:nvPr/>
        </p:nvGraphicFramePr>
        <p:xfrm>
          <a:off x="812165" y="3639185"/>
          <a:ext cx="6482715" cy="1634490"/>
        </p:xfrm>
        <a:graphic>
          <a:graphicData uri="http://schemas.openxmlformats.org/presentationml/2006/ole">
            <p:oleObj spid="_x0000_s54274" r:id="rId4" imgW="3954960" imgH="1068840" progId="">
              <p:embed/>
            </p:oleObj>
          </a:graphicData>
        </a:graphic>
      </p:graphicFrame>
      <p:graphicFrame>
        <p:nvGraphicFramePr>
          <p:cNvPr id="16" name="Object 15"/>
          <p:cNvGraphicFramePr>
            <a:graphicFrameLocks/>
          </p:cNvGraphicFramePr>
          <p:nvPr/>
        </p:nvGraphicFramePr>
        <p:xfrm>
          <a:off x="1868805" y="2684780"/>
          <a:ext cx="1094105" cy="472440"/>
        </p:xfrm>
        <a:graphic>
          <a:graphicData uri="http://schemas.openxmlformats.org/presentationml/2006/ole">
            <p:oleObj spid="_x0000_s54273" r:id="rId5" imgW="1462320" imgH="472320" progId="">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6600"/>
              <a:t>Continued..</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13</a:t>
            </a:fld>
            <a:endParaRPr lang="en-US">
              <a:solidFill>
                <a:prstClr val="black"/>
              </a:solidFill>
            </a:endParaRPr>
          </a:p>
        </p:txBody>
      </p:sp>
      <p:graphicFrame>
        <p:nvGraphicFramePr>
          <p:cNvPr id="5" name="Content Placeholder 4"/>
          <p:cNvGraphicFramePr>
            <a:graphicFrameLocks/>
          </p:cNvGraphicFramePr>
          <p:nvPr>
            <p:ph idx="1"/>
          </p:nvPr>
        </p:nvGraphicFramePr>
        <p:xfrm>
          <a:off x="1298575" y="1651000"/>
          <a:ext cx="5098415" cy="1341755"/>
        </p:xfrm>
        <a:graphic>
          <a:graphicData uri="http://schemas.openxmlformats.org/presentationml/2006/ole">
            <p:oleObj spid="_x0000_s55298" r:id="rId3" imgW="2494440" imgH="852840" progId="">
              <p:embed/>
            </p:oleObj>
          </a:graphicData>
        </a:graphic>
      </p:graphicFrame>
      <p:graphicFrame>
        <p:nvGraphicFramePr>
          <p:cNvPr id="7" name="Object 6"/>
          <p:cNvGraphicFramePr>
            <a:graphicFrameLocks/>
          </p:cNvGraphicFramePr>
          <p:nvPr/>
        </p:nvGraphicFramePr>
        <p:xfrm>
          <a:off x="1170305" y="3310255"/>
          <a:ext cx="5140960" cy="1402715"/>
        </p:xfrm>
        <a:graphic>
          <a:graphicData uri="http://schemas.openxmlformats.org/presentationml/2006/ole">
            <p:oleObj spid="_x0000_s55297" r:id="rId4" imgW="2970000" imgH="1026000" progId="">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7200"/>
              <a:t>Results</a:t>
            </a:r>
          </a:p>
        </p:txBody>
      </p:sp>
      <p:sp>
        <p:nvSpPr>
          <p:cNvPr id="3" name="Content Placeholder 2"/>
          <p:cNvSpPr>
            <a:spLocks noGrp="1"/>
          </p:cNvSpPr>
          <p:nvPr>
            <p:ph idx="1"/>
          </p:nvPr>
        </p:nvSpPr>
        <p:spPr/>
        <p:txBody>
          <a:bodyPr>
            <a:normAutofit fontScale="87500" lnSpcReduction="20000"/>
          </a:bodyPr>
          <a:lstStyle/>
          <a:p>
            <a:r>
              <a:rPr lang="en-US"/>
              <a:t>The convergence criteria was 1e-08 (from the exact solution).</a:t>
            </a:r>
          </a:p>
          <a:p>
            <a:endParaRPr lang="en-US"/>
          </a:p>
          <a:p>
            <a:r>
              <a:rPr lang="en-US"/>
              <a:t> For N=11, the number of iterations needed for convergence were 1180.</a:t>
            </a:r>
          </a:p>
          <a:p>
            <a:endParaRPr lang="en-US"/>
          </a:p>
          <a:p>
            <a:r>
              <a:rPr lang="en-US"/>
              <a:t> For N=21, the number of iterations needed for convergence were 3742.</a:t>
            </a:r>
          </a:p>
          <a:p>
            <a:endParaRPr lang="en-US"/>
          </a:p>
          <a:p>
            <a:r>
              <a:rPr lang="en-US"/>
              <a:t> For N=41, the number of iterations needed for convergence were 12714.</a:t>
            </a:r>
          </a:p>
          <a:p>
            <a:endParaRPr lang="en-US"/>
          </a:p>
          <a:p>
            <a:r>
              <a:rPr lang="en-US"/>
              <a:t>All these results are without relaxation.</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14</a:t>
            </a:fld>
            <a:endParaRPr lang="en-US">
              <a:solidFill>
                <a:prstClr val="black"/>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6600"/>
              <a:t>Plots</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15</a:t>
            </a:fld>
            <a:endParaRPr lang="en-US">
              <a:solidFill>
                <a:prstClr val="black"/>
              </a:solidFill>
            </a:endParaRPr>
          </a:p>
        </p:txBody>
      </p:sp>
      <p:sp>
        <p:nvSpPr>
          <p:cNvPr id="5" name="Picture 1" descr="C:\Users\USER\Downloads\Fig2.PNG"/>
          <p:cNvSpPr/>
          <p:nvPr/>
        </p:nvSpPr>
        <p:spPr>
          <a:xfrm>
            <a:off x="6096000" y="3429000"/>
            <a:ext cx="5934075" cy="3133725"/>
          </a:xfrm>
        </p:spPr>
      </p:sp>
      <p:pic>
        <p:nvPicPr>
          <p:cNvPr id="6" name="Content Placeholder 5"/>
          <p:cNvPicPr>
            <a:picLocks noGrp="1" noChangeAspect="1"/>
          </p:cNvPicPr>
          <p:nvPr>
            <p:ph idx="1"/>
          </p:nvPr>
        </p:nvPicPr>
        <p:blipFill>
          <a:blip r:embed="rId2"/>
          <a:stretch>
            <a:fillRect/>
          </a:stretch>
        </p:blipFill>
        <p:spPr>
          <a:xfrm>
            <a:off x="2938145" y="2224405"/>
            <a:ext cx="6315075" cy="3276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6600"/>
              <a:t>Plots</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16</a:t>
            </a:fld>
            <a:endParaRPr lang="en-US">
              <a:solidFill>
                <a:prstClr val="black"/>
              </a:solidFill>
            </a:endParaRPr>
          </a:p>
        </p:txBody>
      </p:sp>
      <p:pic>
        <p:nvPicPr>
          <p:cNvPr id="5" name="Content Placeholder 4"/>
          <p:cNvPicPr>
            <a:picLocks noGrp="1" noChangeAspect="1"/>
          </p:cNvPicPr>
          <p:nvPr>
            <p:ph idx="1"/>
          </p:nvPr>
        </p:nvPicPr>
        <p:blipFill>
          <a:blip r:embed="rId2"/>
          <a:stretch>
            <a:fillRect/>
          </a:stretch>
        </p:blipFill>
        <p:spPr>
          <a:xfrm>
            <a:off x="3171190" y="2167255"/>
            <a:ext cx="5848350" cy="3390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7200"/>
              <a:t>Results</a:t>
            </a:r>
          </a:p>
        </p:txBody>
      </p:sp>
      <p:sp>
        <p:nvSpPr>
          <p:cNvPr id="3" name="Content Placeholder 2"/>
          <p:cNvSpPr>
            <a:spLocks noGrp="1"/>
          </p:cNvSpPr>
          <p:nvPr>
            <p:ph idx="1"/>
          </p:nvPr>
        </p:nvSpPr>
        <p:spPr/>
        <p:txBody>
          <a:bodyPr>
            <a:normAutofit fontScale="90000" lnSpcReduction="10000"/>
          </a:bodyPr>
          <a:lstStyle/>
          <a:p>
            <a:r>
              <a:rPr lang="en-US"/>
              <a:t> Taking the boundary condition as first order played an important role in defining the </a:t>
            </a:r>
            <a:r>
              <a:rPr lang="en-IN" altLang="en-US"/>
              <a:t>voltage</a:t>
            </a:r>
            <a:r>
              <a:rPr lang="en-US"/>
              <a:t> at other nodes as can be seen from the graph. </a:t>
            </a:r>
          </a:p>
          <a:p>
            <a:pPr marL="0" indent="0">
              <a:buNone/>
            </a:pPr>
            <a:endParaRPr lang="en-US"/>
          </a:p>
          <a:p>
            <a:r>
              <a:rPr lang="en-US"/>
              <a:t>As the number of grid points are increased the error decreases, this is because as the size of grid decreases the governing equation can be approximated with linear relation for closer points. But, as the governing equation is of second order, in gauss siedel it is found that the potential values converges even for coarse grid size of N = 11.  But the L2-norm of the second order approximation increases because as the number of grid points increases the error gets accumulated</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17</a:t>
            </a:fld>
            <a:endParaRPr lang="en-US">
              <a:solidFill>
                <a:prstClr val="blac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a:t>Types of PDE's</a:t>
            </a:r>
          </a:p>
        </p:txBody>
      </p:sp>
      <p:sp>
        <p:nvSpPr>
          <p:cNvPr id="3" name="Content Placeholder 2"/>
          <p:cNvSpPr>
            <a:spLocks noGrp="1"/>
          </p:cNvSpPr>
          <p:nvPr>
            <p:ph idx="1"/>
          </p:nvPr>
        </p:nvSpPr>
        <p:spPr/>
        <p:txBody>
          <a:bodyPr/>
          <a:lstStyle/>
          <a:p>
            <a:r>
              <a:rPr lang="en-IN" altLang="en-US"/>
              <a:t>A general second order PDE is of the form</a:t>
            </a:r>
          </a:p>
          <a:p>
            <a:pPr marL="0" indent="0">
              <a:buNone/>
            </a:pPr>
            <a:r>
              <a:rPr lang="en-IN" altLang="en-US"/>
              <a:t>     Au_xx+Bu_xy+Cu_yy+Du_x+Eu_y+Fu=G</a:t>
            </a:r>
          </a:p>
          <a:p>
            <a:pPr marL="0" indent="0">
              <a:buNone/>
            </a:pPr>
            <a:endParaRPr lang="en-IN" altLang="en-US"/>
          </a:p>
          <a:p>
            <a:pPr marL="0" indent="0">
              <a:buNone/>
            </a:pPr>
            <a:r>
              <a:rPr lang="en-IN" altLang="en-US"/>
              <a:t>If B*B - 4 A*C &lt; 0  -- Elliptic</a:t>
            </a:r>
          </a:p>
          <a:p>
            <a:pPr marL="0" indent="0">
              <a:buNone/>
            </a:pPr>
            <a:r>
              <a:rPr lang="en-IN" altLang="en-US"/>
              <a:t>                         = 0  -- Parabolic</a:t>
            </a:r>
          </a:p>
          <a:p>
            <a:pPr marL="0" indent="0">
              <a:buNone/>
            </a:pPr>
            <a:r>
              <a:rPr lang="en-IN" altLang="en-US"/>
              <a:t>                         &gt; 0  -- Hyperbolic</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18</a:t>
            </a:fld>
            <a:endParaRPr lang="en-US">
              <a:solidFill>
                <a:prstClr val="black"/>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a:t>Parabolic PDE</a:t>
            </a:r>
          </a:p>
        </p:txBody>
      </p:sp>
      <p:sp>
        <p:nvSpPr>
          <p:cNvPr id="3" name="Content Placeholder 2"/>
          <p:cNvSpPr>
            <a:spLocks noGrp="1"/>
          </p:cNvSpPr>
          <p:nvPr>
            <p:ph idx="1"/>
          </p:nvPr>
        </p:nvSpPr>
        <p:spPr/>
        <p:txBody>
          <a:bodyPr/>
          <a:lstStyle/>
          <a:p>
            <a:r>
              <a:rPr lang="en-US"/>
              <a:t>u_t=u_xx;</a:t>
            </a:r>
          </a:p>
          <a:p>
            <a:pPr marL="0" indent="0">
              <a:buNone/>
            </a:pPr>
            <a:r>
              <a:rPr lang="en-US"/>
              <a:t>   u(x,0)=sin(πx);</a:t>
            </a:r>
          </a:p>
          <a:p>
            <a:pPr marL="0" indent="0">
              <a:buNone/>
            </a:pPr>
            <a:r>
              <a:rPr lang="en-US"/>
              <a:t>  u(0,t)= 0;u(1,t)= 0</a:t>
            </a:r>
          </a:p>
          <a:p>
            <a:pPr marL="0" indent="0">
              <a:buNone/>
            </a:pPr>
            <a:endParaRPr lang="en-US"/>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19</a:t>
            </a:fld>
            <a:endParaRPr lang="en-US">
              <a:solidFill>
                <a:prstClr val="blac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81" y="0"/>
            <a:ext cx="8160907" cy="1253613"/>
          </a:xfrm>
        </p:spPr>
        <p:txBody>
          <a:bodyPr/>
          <a:lstStyle/>
          <a:p>
            <a:r>
              <a:rPr lang="en-US" sz="7200" dirty="0"/>
              <a:t>Introduction</a:t>
            </a:r>
          </a:p>
        </p:txBody>
      </p:sp>
      <p:sp>
        <p:nvSpPr>
          <p:cNvPr id="3" name="Content Placeholder 2"/>
          <p:cNvSpPr>
            <a:spLocks noGrp="1"/>
          </p:cNvSpPr>
          <p:nvPr>
            <p:ph idx="1"/>
          </p:nvPr>
        </p:nvSpPr>
        <p:spPr>
          <a:xfrm>
            <a:off x="196948" y="1356852"/>
            <a:ext cx="11385452" cy="5102942"/>
          </a:xfrm>
        </p:spPr>
        <p:txBody>
          <a:bodyPr>
            <a:noAutofit/>
          </a:bodyPr>
          <a:lstStyle/>
          <a:p>
            <a:r>
              <a:rPr lang="en-US" sz="3400" dirty="0"/>
              <a:t>Numerical Analysis starts with the difficulties in finding the solution of an equation in a direct method or in a theoretical method proposed earlier to find the exact solution</a:t>
            </a:r>
          </a:p>
          <a:p>
            <a:r>
              <a:rPr lang="en-US" sz="3400" dirty="0"/>
              <a:t>We know the methods like Bisection method, Secant method, Newton Raphson method to find the root of an equation. But when the equation includes a differential operator i.e. a differential equation, the known numerical solution methods are Picards method, Runge kutta method etc.</a:t>
            </a:r>
          </a:p>
          <a:p>
            <a:endParaRPr lang="en-US" sz="3400" dirty="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PLOT</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20</a:t>
            </a:fld>
            <a:endParaRPr lang="en-US">
              <a:solidFill>
                <a:prstClr val="black"/>
              </a:solidFill>
            </a:endParaRPr>
          </a:p>
        </p:txBody>
      </p:sp>
      <p:sp>
        <p:nvSpPr>
          <p:cNvPr id="66" name="Picture 66"/>
          <p:cNvSpPr/>
          <p:nvPr/>
        </p:nvSpPr>
        <p:spPr>
          <a:xfrm>
            <a:off x="6096000" y="3429000"/>
            <a:ext cx="4829175" cy="3609975"/>
          </a:xfrm>
        </p:spPr>
      </p:sp>
      <p:sp>
        <p:nvSpPr>
          <p:cNvPr id="5" name="Picture 66"/>
          <p:cNvSpPr/>
          <p:nvPr/>
        </p:nvSpPr>
        <p:spPr>
          <a:xfrm>
            <a:off x="2557780" y="2192020"/>
            <a:ext cx="8494395" cy="4973955"/>
          </a:xfrm>
        </p:spPr>
      </p:sp>
      <p:pic>
        <p:nvPicPr>
          <p:cNvPr id="6" name="Content Placeholder 5"/>
          <p:cNvPicPr>
            <a:picLocks noGrp="1" noChangeAspect="1"/>
          </p:cNvPicPr>
          <p:nvPr>
            <p:ph idx="1"/>
          </p:nvPr>
        </p:nvPicPr>
        <p:blipFill>
          <a:blip r:embed="rId2"/>
          <a:stretch>
            <a:fillRect/>
          </a:stretch>
        </p:blipFill>
        <p:spPr>
          <a:xfrm>
            <a:off x="3599815" y="1962785"/>
            <a:ext cx="4991100" cy="3800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a:t>Elliptic PDE</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21</a:t>
            </a:fld>
            <a:endParaRPr lang="en-US">
              <a:solidFill>
                <a:prstClr val="black"/>
              </a:solidFill>
            </a:endParaRPr>
          </a:p>
        </p:txBody>
      </p:sp>
      <p:sp>
        <p:nvSpPr>
          <p:cNvPr id="7" name="Content Placeholder 6"/>
          <p:cNvSpPr>
            <a:spLocks noGrp="1"/>
          </p:cNvSpPr>
          <p:nvPr>
            <p:ph idx="1"/>
          </p:nvPr>
        </p:nvSpPr>
        <p:spPr/>
        <p:txBody>
          <a:bodyPr/>
          <a:lstStyle/>
          <a:p>
            <a:r>
              <a:rPr lang="en-US"/>
              <a:t>u_xx+u_yy= -2 π^2 u</a:t>
            </a:r>
          </a:p>
          <a:p>
            <a:pPr marL="0" indent="0">
              <a:buNone/>
            </a:pPr>
            <a:r>
              <a:rPr lang="en-IN" altLang="en-US"/>
              <a:t>   u = 0 on boundary.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PLOT</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22</a:t>
            </a:fld>
            <a:endParaRPr lang="en-US">
              <a:solidFill>
                <a:prstClr val="black"/>
              </a:solidFill>
            </a:endParaRPr>
          </a:p>
        </p:txBody>
      </p:sp>
      <p:pic>
        <p:nvPicPr>
          <p:cNvPr id="5" name="Content Placeholder 4"/>
          <p:cNvPicPr>
            <a:picLocks noGrp="1" noChangeAspect="1"/>
          </p:cNvPicPr>
          <p:nvPr>
            <p:ph idx="1"/>
          </p:nvPr>
        </p:nvPicPr>
        <p:blipFill>
          <a:blip r:embed="rId2"/>
          <a:stretch>
            <a:fillRect/>
          </a:stretch>
        </p:blipFill>
        <p:spPr>
          <a:xfrm>
            <a:off x="3681095" y="1896110"/>
            <a:ext cx="4829175" cy="39338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PLOT</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23</a:t>
            </a:fld>
            <a:endParaRPr lang="en-US">
              <a:solidFill>
                <a:prstClr val="black"/>
              </a:solidFill>
            </a:endParaRPr>
          </a:p>
        </p:txBody>
      </p:sp>
      <p:pic>
        <p:nvPicPr>
          <p:cNvPr id="5" name="Content Placeholder 4"/>
          <p:cNvPicPr>
            <a:picLocks noGrp="1" noChangeAspect="1"/>
          </p:cNvPicPr>
          <p:nvPr>
            <p:ph idx="1"/>
          </p:nvPr>
        </p:nvPicPr>
        <p:blipFill>
          <a:blip r:embed="rId2"/>
          <a:stretch>
            <a:fillRect/>
          </a:stretch>
        </p:blipFill>
        <p:spPr>
          <a:xfrm>
            <a:off x="3595370" y="1848485"/>
            <a:ext cx="5000625" cy="40290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a:t>Laplace Equation</a:t>
            </a:r>
          </a:p>
        </p:txBody>
      </p:sp>
      <p:sp>
        <p:nvSpPr>
          <p:cNvPr id="3" name="Content Placeholder 2"/>
          <p:cNvSpPr>
            <a:spLocks noGrp="1"/>
          </p:cNvSpPr>
          <p:nvPr>
            <p:ph idx="1"/>
          </p:nvPr>
        </p:nvSpPr>
        <p:spPr/>
        <p:txBody>
          <a:bodyPr/>
          <a:lstStyle/>
          <a:p>
            <a:r>
              <a:rPr lang="en-US"/>
              <a:t>u_xx+u_yy= 0</a:t>
            </a:r>
          </a:p>
          <a:p>
            <a:pPr marL="0" indent="0">
              <a:buNone/>
            </a:pPr>
            <a:r>
              <a:rPr lang="en-US"/>
              <a:t>  </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24</a:t>
            </a:fld>
            <a:endParaRPr lang="en-US">
              <a:solidFill>
                <a:prstClr val="blac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PLOT</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25</a:t>
            </a:fld>
            <a:endParaRPr lang="en-US">
              <a:solidFill>
                <a:prstClr val="black"/>
              </a:solidFill>
            </a:endParaRPr>
          </a:p>
        </p:txBody>
      </p:sp>
      <p:pic>
        <p:nvPicPr>
          <p:cNvPr id="5" name="Content Placeholder 4"/>
          <p:cNvPicPr>
            <a:picLocks noGrp="1" noChangeAspect="1"/>
          </p:cNvPicPr>
          <p:nvPr>
            <p:ph idx="1"/>
          </p:nvPr>
        </p:nvPicPr>
        <p:blipFill>
          <a:blip r:embed="rId2"/>
          <a:stretch>
            <a:fillRect/>
          </a:stretch>
        </p:blipFill>
        <p:spPr>
          <a:xfrm>
            <a:off x="3552190" y="1848485"/>
            <a:ext cx="5086350" cy="40290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PLOT</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26</a:t>
            </a:fld>
            <a:endParaRPr lang="en-US">
              <a:solidFill>
                <a:prstClr val="black"/>
              </a:solidFill>
            </a:endParaRPr>
          </a:p>
        </p:txBody>
      </p:sp>
      <p:pic>
        <p:nvPicPr>
          <p:cNvPr id="5" name="Content Placeholder 4"/>
          <p:cNvPicPr>
            <a:picLocks noGrp="1" noChangeAspect="1"/>
          </p:cNvPicPr>
          <p:nvPr>
            <p:ph idx="1"/>
          </p:nvPr>
        </p:nvPicPr>
        <p:blipFill>
          <a:blip r:embed="rId2"/>
          <a:stretch>
            <a:fillRect/>
          </a:stretch>
        </p:blipFill>
        <p:spPr>
          <a:xfrm>
            <a:off x="3404870" y="1686560"/>
            <a:ext cx="5381625" cy="4352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a:t>Hyperbolic PDE</a:t>
            </a:r>
          </a:p>
        </p:txBody>
      </p:sp>
      <p:sp>
        <p:nvSpPr>
          <p:cNvPr id="3" name="Content Placeholder 2"/>
          <p:cNvSpPr>
            <a:spLocks noGrp="1"/>
          </p:cNvSpPr>
          <p:nvPr>
            <p:ph idx="1"/>
          </p:nvPr>
        </p:nvSpPr>
        <p:spPr/>
        <p:txBody>
          <a:bodyPr/>
          <a:lstStyle/>
          <a:p>
            <a:r>
              <a:rPr lang="en-IN" altLang="en-US"/>
              <a:t>Advection equation</a:t>
            </a:r>
          </a:p>
          <a:p>
            <a:r>
              <a:rPr lang="en-US"/>
              <a:t>u_t= -vu_x</a:t>
            </a:r>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27</a:t>
            </a:fld>
            <a:endParaRPr lang="en-US">
              <a:solidFill>
                <a:prstClr val="black"/>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PLOT</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28</a:t>
            </a:fld>
            <a:endParaRPr lang="en-US">
              <a:solidFill>
                <a:prstClr val="black"/>
              </a:solidFill>
            </a:endParaRPr>
          </a:p>
        </p:txBody>
      </p:sp>
      <p:pic>
        <p:nvPicPr>
          <p:cNvPr id="5" name="Content Placeholder 4"/>
          <p:cNvPicPr>
            <a:picLocks noGrp="1" noChangeAspect="1"/>
          </p:cNvPicPr>
          <p:nvPr>
            <p:ph idx="1"/>
          </p:nvPr>
        </p:nvPicPr>
        <p:blipFill>
          <a:blip r:embed="rId2"/>
          <a:stretch>
            <a:fillRect/>
          </a:stretch>
        </p:blipFill>
        <p:spPr>
          <a:xfrm>
            <a:off x="3475990" y="1791335"/>
            <a:ext cx="5238750" cy="41433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Non Linear Pde</a:t>
            </a:r>
          </a:p>
        </p:txBody>
      </p:sp>
      <p:sp>
        <p:nvSpPr>
          <p:cNvPr id="3" name="Content Placeholder 2"/>
          <p:cNvSpPr>
            <a:spLocks noGrp="1"/>
          </p:cNvSpPr>
          <p:nvPr>
            <p:ph idx="1"/>
          </p:nvPr>
        </p:nvSpPr>
        <p:spPr/>
        <p:txBody>
          <a:bodyPr/>
          <a:lstStyle/>
          <a:p>
            <a:r>
              <a:rPr lang="en-US"/>
              <a:t>u_t+6uu_x+u_xxx=0; </a:t>
            </a:r>
          </a:p>
          <a:p>
            <a:pPr marL="0" indent="0">
              <a:buNone/>
            </a:pPr>
            <a:r>
              <a:rPr lang="en-US"/>
              <a:t>   u(x,0)=A.sech^2 (Kx);</a:t>
            </a:r>
          </a:p>
          <a:p>
            <a:pPr marL="0" indent="0">
              <a:buNone/>
            </a:pPr>
            <a:r>
              <a:rPr lang="en-US"/>
              <a:t>   u(-20,t)= u(20,t)</a:t>
            </a:r>
          </a:p>
          <a:p>
            <a:pPr marL="0" indent="0">
              <a:buNone/>
            </a:pPr>
            <a:r>
              <a:rPr lang="en-US"/>
              <a:t>                  -20 &lt;  x &lt; 20; t &gt; 0.</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29</a:t>
            </a:fld>
            <a:endParaRPr lang="en-US">
              <a:solidFill>
                <a:prstClr val="blac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81" y="0"/>
            <a:ext cx="8160907" cy="1253613"/>
          </a:xfrm>
        </p:spPr>
        <p:txBody>
          <a:bodyPr/>
          <a:lstStyle/>
          <a:p>
            <a:r>
              <a:rPr lang="en-US" sz="7200" dirty="0"/>
              <a:t>Introduction</a:t>
            </a:r>
          </a:p>
        </p:txBody>
      </p:sp>
      <p:sp>
        <p:nvSpPr>
          <p:cNvPr id="3" name="Content Placeholder 2"/>
          <p:cNvSpPr>
            <a:spLocks noGrp="1"/>
          </p:cNvSpPr>
          <p:nvPr>
            <p:ph idx="1"/>
          </p:nvPr>
        </p:nvSpPr>
        <p:spPr>
          <a:xfrm>
            <a:off x="196948" y="1356852"/>
            <a:ext cx="11385452" cy="5102942"/>
          </a:xfrm>
        </p:spPr>
        <p:txBody>
          <a:bodyPr>
            <a:noAutofit/>
          </a:bodyPr>
          <a:lstStyle/>
          <a:p>
            <a:r>
              <a:rPr lang="en-US" sz="3600" dirty="0"/>
              <a:t>For a better solution i.e. for an approximated solution with lesser error we use various collocation methods. As there is no direct method to solve type of equations like Burger's equation and sine Gordon equation, hence for the solution, </a:t>
            </a:r>
            <a:r>
              <a:rPr lang="en-IN" altLang="en-US" sz="3600" dirty="0"/>
              <a:t>Finite element </a:t>
            </a:r>
            <a:r>
              <a:rPr lang="en-US" sz="3600" dirty="0"/>
              <a:t>method can be used.</a:t>
            </a:r>
          </a:p>
          <a:p>
            <a:r>
              <a:rPr lang="en-US" sz="3600" dirty="0"/>
              <a:t>The project aims to study the application and use of finite element methods in electromagnetism. Electromagnetism is one of the evolving fields of science with various applications in real life</a:t>
            </a:r>
          </a:p>
          <a:p>
            <a:endParaRPr lang="en-US" sz="3600" dirty="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Plot BTCS</a:t>
            </a:r>
            <a:endParaRPr lang="en-IN" altLang="en-US" dirty="0"/>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30</a:t>
            </a:fld>
            <a:endParaRPr lang="en-US">
              <a:solidFill>
                <a:prstClr val="black"/>
              </a:solidFill>
            </a:endParaRPr>
          </a:p>
        </p:txBody>
      </p:sp>
      <p:pic>
        <p:nvPicPr>
          <p:cNvPr id="5" name="Content Placeholder 4"/>
          <p:cNvPicPr>
            <a:picLocks noGrp="1" noChangeAspect="1"/>
          </p:cNvPicPr>
          <p:nvPr>
            <p:ph idx="1"/>
          </p:nvPr>
        </p:nvPicPr>
        <p:blipFill>
          <a:blip r:embed="rId2"/>
          <a:stretch>
            <a:fillRect/>
          </a:stretch>
        </p:blipFill>
        <p:spPr>
          <a:xfrm>
            <a:off x="3666490" y="1938655"/>
            <a:ext cx="4857750" cy="38481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Linear Crank Nicholson</a:t>
            </a:r>
            <a:endParaRPr lang="en-IN" dirty="0"/>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31</a:t>
            </a:fld>
            <a:endParaRPr lang="en-US">
              <a:solidFill>
                <a:prstClr val="black"/>
              </a:solidFill>
            </a:endParaRPr>
          </a:p>
        </p:txBody>
      </p:sp>
      <p:pic>
        <p:nvPicPr>
          <p:cNvPr id="56322" name="Picture 2" descr="C:\Users\USER\Desktop\Maths Dop\Non Linear Nicholson Crank\Output.JPG"/>
          <p:cNvPicPr>
            <a:picLocks noChangeAspect="1" noChangeArrowheads="1"/>
          </p:cNvPicPr>
          <p:nvPr/>
        </p:nvPicPr>
        <p:blipFill>
          <a:blip r:embed="rId2"/>
          <a:srcRect/>
          <a:stretch>
            <a:fillRect/>
          </a:stretch>
        </p:blipFill>
        <p:spPr bwMode="auto">
          <a:xfrm>
            <a:off x="2279649" y="1553029"/>
            <a:ext cx="6109047" cy="466339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09600" y="1358153"/>
            <a:ext cx="10972800" cy="5337615"/>
          </a:xfrm>
        </p:spPr>
        <p:txBody>
          <a:bodyPr>
            <a:normAutofit fontScale="77500" lnSpcReduction="10000"/>
          </a:bodyPr>
          <a:lstStyle/>
          <a:p>
            <a:r>
              <a:rPr lang="en-IN" dirty="0"/>
              <a:t> 1. R. Courant, "Variational methods for the solution of Problems of Equilibrium and vibrations", Bull. Am. Math. Soc., vol. 49, 1943.</a:t>
            </a:r>
          </a:p>
          <a:p>
            <a:endParaRPr lang="en-IN" dirty="0"/>
          </a:p>
          <a:p>
            <a:r>
              <a:rPr lang="en-IN" dirty="0"/>
              <a:t>2. J. F. Hoburg, J. L. Davis, "A student-oriented finite element program for electromagnetism problems", IEEE Trans. Educ., vol. E-26, pp. 138-142, Nov. 1983.</a:t>
            </a:r>
          </a:p>
          <a:p>
            <a:endParaRPr lang="en-IN" dirty="0"/>
          </a:p>
          <a:p>
            <a:r>
              <a:rPr lang="en-IN" dirty="0"/>
              <a:t>3. The Finite Element Method in Electromagnetics, 3rd Edition</a:t>
            </a:r>
          </a:p>
          <a:p>
            <a:r>
              <a:rPr lang="en-IN" dirty="0"/>
              <a:t>Jian-Ming Jin, Mar 2014.</a:t>
            </a:r>
          </a:p>
          <a:p>
            <a:endParaRPr lang="en-IN" dirty="0"/>
          </a:p>
          <a:p>
            <a:r>
              <a:rPr lang="en-IN" dirty="0"/>
              <a:t>4. Wikipedia</a:t>
            </a:r>
          </a:p>
          <a:p>
            <a:endParaRPr lang="en-IN" dirty="0"/>
          </a:p>
          <a:p>
            <a:r>
              <a:rPr lang="en-IN" dirty="0"/>
              <a:t>5. Www.mathworks.com</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32</a:t>
            </a:fld>
            <a:endParaRPr lang="en-US">
              <a:solidFill>
                <a:prstClr val="black"/>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0837"/>
            <a:ext cx="11802794" cy="4816476"/>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400" dirty="0">
                <a:latin typeface="Times New Roman" panose="02020603050405020304" pitchFamily="18" charset="0"/>
                <a:cs typeface="Times New Roman" panose="02020603050405020304" pitchFamily="18" charset="0"/>
              </a:rPr>
              <a:t>THANK YOU</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33</a:t>
            </a:fld>
            <a:endParaRPr lang="en-US">
              <a:solidFill>
                <a:prstClr val="blac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79" y="1342103"/>
            <a:ext cx="11799323" cy="5157172"/>
          </a:xfrm>
          <a:effectLst>
            <a:outerShdw blurRad="63500" sx="102000" sy="102000" algn="ctr" rotWithShape="0">
              <a:prstClr val="black">
                <a:alpha val="40000"/>
              </a:prstClr>
            </a:outerShdw>
          </a:effectLst>
        </p:spPr>
        <p:txBody>
          <a:bodyPr>
            <a:noAutofit/>
          </a:bodyPr>
          <a:lstStyle/>
          <a:p>
            <a:r>
              <a:rPr lang="en-IN" altLang="en-US" sz="3600" dirty="0"/>
              <a:t>In the initial Phase</a:t>
            </a:r>
            <a:r>
              <a:rPr lang="en-US" sz="3600" dirty="0"/>
              <a:t>, we consider</a:t>
            </a:r>
            <a:r>
              <a:rPr lang="en-IN" altLang="en-US" sz="3600" dirty="0"/>
              <a:t>ed</a:t>
            </a:r>
            <a:r>
              <a:rPr lang="en-US" sz="3600" dirty="0"/>
              <a:t> two problems in electromagnetism. The first problem involves the problem of finding electric field on a parallel plate capacitor with a dielectric slab which involves one dimensional Poisson's equation. </a:t>
            </a:r>
          </a:p>
          <a:p>
            <a:r>
              <a:rPr lang="en-US" sz="3600" dirty="0"/>
              <a:t>The second problem involves the calculation of  electric field on a Cylindrical surface involving the use of three dimensional Poisson Equation using polar coordinates. </a:t>
            </a:r>
          </a:p>
          <a:p>
            <a:pPr algn="just"/>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r>
              <a:rPr lang="en-US" sz="3600" dirty="0">
                <a:latin typeface="Times New Roman" panose="02020603050405020304" pitchFamily="18" charset="0"/>
                <a:cs typeface="Times New Roman" panose="02020603050405020304" pitchFamily="18" charset="0"/>
              </a:rPr>
              <a:t>                                                                                            </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39213" y="1"/>
            <a:ext cx="8554064" cy="1307938"/>
          </a:xfrm>
        </p:spPr>
        <p:txBody>
          <a:bodyPr/>
          <a:lstStyle/>
          <a:p>
            <a:r>
              <a:rPr lang="en-US" sz="7200" dirty="0"/>
              <a:t> </a:t>
            </a:r>
            <a:r>
              <a:rPr lang="en-IN" altLang="en-US" sz="7200" dirty="0"/>
              <a:t>Aim and Progress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79" y="1342103"/>
            <a:ext cx="11799323" cy="5157172"/>
          </a:xfrm>
          <a:effectLst>
            <a:outerShdw blurRad="63500" sx="102000" sy="102000" algn="ctr" rotWithShape="0">
              <a:prstClr val="black">
                <a:alpha val="40000"/>
              </a:prstClr>
            </a:outerShdw>
          </a:effectLst>
        </p:spPr>
        <p:txBody>
          <a:bodyPr>
            <a:noAutofit/>
          </a:bodyPr>
          <a:lstStyle/>
          <a:p>
            <a:r>
              <a:rPr lang="en-US" dirty="0"/>
              <a:t>The work done </a:t>
            </a:r>
            <a:r>
              <a:rPr lang="en-IN" altLang="en-US" dirty="0"/>
              <a:t>before midterm was based </a:t>
            </a:r>
            <a:r>
              <a:rPr lang="en-US" dirty="0"/>
              <a:t>on the complete solution of one dimensional parallel plate capacitor problem and illustration of how to solve 2 dimensional Poisson equation using finite element method.      </a:t>
            </a:r>
          </a:p>
          <a:p>
            <a:pPr marL="0" indent="0">
              <a:buNone/>
            </a:pPr>
            <a:r>
              <a:rPr lang="en-US" dirty="0"/>
              <a:t> </a:t>
            </a:r>
          </a:p>
          <a:p>
            <a:r>
              <a:rPr lang="en-US" dirty="0"/>
              <a:t>The project aim</a:t>
            </a:r>
            <a:r>
              <a:rPr lang="en-IN" altLang="en-US" dirty="0"/>
              <a:t>ed at</a:t>
            </a:r>
            <a:r>
              <a:rPr lang="en-US" dirty="0"/>
              <a:t> solv</a:t>
            </a:r>
            <a:r>
              <a:rPr lang="en-IN" altLang="en-US" dirty="0"/>
              <a:t>ing</a:t>
            </a:r>
            <a:r>
              <a:rPr lang="en-US" dirty="0"/>
              <a:t> the two problems using finite element method and show the error between the finite element solutions and the exact solutions</a:t>
            </a:r>
            <a:r>
              <a:rPr lang="en-IN" altLang="en-US" dirty="0"/>
              <a:t>. At the later stage, We concentrated on solving using FDM Methods.</a:t>
            </a:r>
            <a:r>
              <a:rPr lang="en-US" dirty="0"/>
              <a:t>        </a:t>
            </a:r>
            <a:r>
              <a:rPr lang="en-US" sz="3600" dirty="0">
                <a:latin typeface="Times New Roman" panose="02020603050405020304" pitchFamily="18" charset="0"/>
                <a:cs typeface="Times New Roman" panose="02020603050405020304" pitchFamily="18" charset="0"/>
              </a:rPr>
              <a:t>                                                                                            </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39213" y="1"/>
            <a:ext cx="8554064" cy="1307938"/>
          </a:xfrm>
        </p:spPr>
        <p:txBody>
          <a:bodyPr/>
          <a:lstStyle/>
          <a:p>
            <a:r>
              <a:rPr lang="en-US" sz="7200" dirty="0"/>
              <a:t> </a:t>
            </a:r>
            <a:r>
              <a:rPr lang="en-IN" altLang="en-US" sz="7200" dirty="0"/>
              <a:t>Aim and Progress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effectLst>
            <a:outerShdw blurRad="63500" sx="102000" sy="102000" algn="ctr" rotWithShape="0">
              <a:prstClr val="black">
                <a:alpha val="40000"/>
              </a:prstClr>
            </a:outerShdw>
          </a:effectLst>
        </p:spPr>
        <p:txBody>
          <a:bodyPr>
            <a:noAutofit/>
          </a:bodyPr>
          <a:lstStyle/>
          <a:p>
            <a:pPr algn="just"/>
            <a:r>
              <a:rPr lang="en-IN" altLang="en-US" sz="3600" dirty="0">
                <a:latin typeface="Times New Roman" panose="02020603050405020304" pitchFamily="18" charset="0"/>
                <a:cs typeface="Times New Roman" panose="02020603050405020304" pitchFamily="18" charset="0"/>
              </a:rPr>
              <a:t>We are concerned about the electric potential</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r>
              <a:rPr lang="en-US" sz="3600" dirty="0">
                <a:latin typeface="Times New Roman" panose="02020603050405020304" pitchFamily="18" charset="0"/>
                <a:cs typeface="Times New Roman" panose="02020603050405020304" pitchFamily="18" charset="0"/>
              </a:rPr>
              <a:t>    </a:t>
            </a:r>
          </a:p>
          <a:p>
            <a:pPr marL="0" indent="0" algn="just">
              <a:buNone/>
            </a:pPr>
            <a:r>
              <a:rPr lang="en-US" sz="44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marL="0" indent="0" algn="just">
              <a:buNone/>
            </a:pPr>
            <a:r>
              <a:rPr lang="en-US" sz="3600" dirty="0">
                <a:latin typeface="Times New Roman" panose="02020603050405020304" pitchFamily="18" charset="0"/>
                <a:cs typeface="Times New Roman" panose="02020603050405020304" pitchFamily="18" charset="0"/>
              </a:rPr>
              <a:t>                                                                                        </a:t>
            </a:r>
          </a:p>
          <a:p>
            <a:pPr marL="0" indent="0" algn="just">
              <a:buNone/>
            </a:pPr>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lstStyle/>
          <a:p>
            <a:r>
              <a:rPr lang="en-IN" altLang="en-US" sz="7200" dirty="0"/>
              <a:t>Parallel plate Capacitor</a:t>
            </a:r>
          </a:p>
        </p:txBody>
      </p:sp>
      <p:sp>
        <p:nvSpPr>
          <p:cNvPr id="10" name="Picture 10" descr="C:\Users\USER\Downloads\pcapacitor.jpg"/>
          <p:cNvSpPr/>
          <p:nvPr/>
        </p:nvSpPr>
        <p:spPr>
          <a:xfrm>
            <a:off x="6096000" y="3429000"/>
            <a:ext cx="2533650" cy="1809750"/>
          </a:xfrm>
        </p:spPr>
      </p:sp>
      <p:sp>
        <p:nvSpPr>
          <p:cNvPr id="5" name="Picture 10" descr="C:\Users\USER\Downloads\pcapacitor.jpg"/>
          <p:cNvSpPr/>
          <p:nvPr/>
        </p:nvSpPr>
        <p:spPr>
          <a:xfrm>
            <a:off x="3816350" y="2420620"/>
            <a:ext cx="2533650" cy="1809750"/>
          </a:xfrm>
        </p:spPr>
      </p:sp>
      <p:sp>
        <p:nvSpPr>
          <p:cNvPr id="8" name="Picture 10" descr="C:\Users\USER\Downloads\pcapacitor.jpg"/>
          <p:cNvSpPr/>
          <p:nvPr/>
        </p:nvSpPr>
        <p:spPr>
          <a:xfrm>
            <a:off x="6350000" y="2915920"/>
            <a:ext cx="2533650" cy="2576830"/>
          </a:xfrm>
        </p:spPr>
      </p:sp>
      <p:sp>
        <p:nvSpPr>
          <p:cNvPr id="9" name="Picture 10" descr="C:\Users\USER\Downloads\pcapacitor.jpg"/>
          <p:cNvSpPr/>
          <p:nvPr/>
        </p:nvSpPr>
        <p:spPr>
          <a:xfrm>
            <a:off x="6223000" y="3556000"/>
            <a:ext cx="2533650" cy="1809750"/>
          </a:xfrm>
        </p:spPr>
      </p:sp>
      <p:pic>
        <p:nvPicPr>
          <p:cNvPr id="11" name="Content Placeholder 10"/>
          <p:cNvPicPr>
            <a:picLocks noGrp="1" noChangeAspect="1"/>
          </p:cNvPicPr>
          <p:nvPr>
            <p:ph sz="half" idx="2"/>
          </p:nvPr>
        </p:nvPicPr>
        <p:blipFill>
          <a:blip r:embed="rId2"/>
          <a:stretch>
            <a:fillRect/>
          </a:stretch>
        </p:blipFill>
        <p:spPr>
          <a:xfrm>
            <a:off x="7189470" y="2648585"/>
            <a:ext cx="3400425" cy="2428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IN" altLang="en-US" sz="7200" dirty="0">
                <a:sym typeface="+mn-ea"/>
              </a:rPr>
              <a:t>Parallel plate Capacitor</a:t>
            </a:r>
          </a:p>
        </p:txBody>
      </p:sp>
      <p:sp>
        <p:nvSpPr>
          <p:cNvPr id="9" name="Content Placeholder 2"/>
          <p:cNvSpPr txBox="1"/>
          <p:nvPr/>
        </p:nvSpPr>
        <p:spPr>
          <a:xfrm>
            <a:off x="5838094" y="3530992"/>
            <a:ext cx="6049106" cy="29542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p:cNvGraphicFramePr>
          <p:nvPr>
            <p:ph sz="half" idx="1"/>
          </p:nvPr>
        </p:nvGraphicFramePr>
        <p:xfrm>
          <a:off x="609600" y="1861820"/>
          <a:ext cx="3481705" cy="1669415"/>
        </p:xfrm>
        <a:graphic>
          <a:graphicData uri="http://schemas.openxmlformats.org/presentationml/2006/ole">
            <p:oleObj spid="_x0000_s1026" r:id="rId4" imgW="2127960" imgH="1230480" progId="">
              <p:embed/>
            </p:oleObj>
          </a:graphicData>
        </a:graphic>
      </p:graphicFrame>
      <p:graphicFrame>
        <p:nvGraphicFramePr>
          <p:cNvPr id="6" name="Content Placeholder 5"/>
          <p:cNvGraphicFramePr>
            <a:graphicFrameLocks/>
          </p:cNvGraphicFramePr>
          <p:nvPr>
            <p:ph sz="half" idx="2"/>
          </p:nvPr>
        </p:nvGraphicFramePr>
        <p:xfrm>
          <a:off x="937260" y="4074160"/>
          <a:ext cx="2844165" cy="913765"/>
        </p:xfrm>
        <a:graphic>
          <a:graphicData uri="http://schemas.openxmlformats.org/presentationml/2006/ole">
            <p:oleObj spid="_x0000_s1025" r:id="rId5" imgW="1983600" imgH="683280" progId="">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t>Dielectric Slab in a Capacitor</a:t>
            </a:r>
          </a:p>
        </p:txBody>
      </p:sp>
      <p:sp>
        <p:nvSpPr>
          <p:cNvPr id="4" name="Slide Number Placeholder 3"/>
          <p:cNvSpPr>
            <a:spLocks noGrp="1"/>
          </p:cNvSpPr>
          <p:nvPr>
            <p:ph type="sldNum" sz="quarter" idx="12"/>
          </p:nvPr>
        </p:nvSpPr>
        <p:spPr/>
        <p:txBody>
          <a:bodyPr/>
          <a:lstStyle/>
          <a:p>
            <a:pPr>
              <a:defRPr/>
            </a:pPr>
            <a:fld id="{AA04ED78-6075-4368-9735-3C026FD2F6B7}" type="slidenum">
              <a:rPr lang="en-US" smtClean="0">
                <a:solidFill>
                  <a:prstClr val="black"/>
                </a:solidFill>
              </a:rPr>
              <a:pPr>
                <a:defRPr/>
              </a:pPr>
              <a:t>8</a:t>
            </a:fld>
            <a:endParaRPr lang="en-US">
              <a:solidFill>
                <a:prstClr val="black"/>
              </a:solidFill>
            </a:endParaRPr>
          </a:p>
        </p:txBody>
      </p:sp>
      <p:sp>
        <p:nvSpPr>
          <p:cNvPr id="6147" name="Rectangle 3"/>
          <p:cNvSpPr>
            <a:spLocks noChangeArrowheads="1"/>
          </p:cNvSpPr>
          <p:nvPr/>
        </p:nvSpPr>
        <p:spPr bwMode="auto">
          <a:xfrm>
            <a:off x="0" y="-184150"/>
            <a:ext cx="309880" cy="3683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 name="Picture 5" descr="C:\Users\USER\Downloads\Dielectric slab.GIF"/>
          <p:cNvSpPr/>
          <p:nvPr/>
        </p:nvSpPr>
        <p:spPr>
          <a:xfrm>
            <a:off x="6096000" y="3429000"/>
            <a:ext cx="5600700" cy="5172075"/>
          </a:xfrm>
        </p:spPr>
      </p:sp>
      <p:sp>
        <p:nvSpPr>
          <p:cNvPr id="7" name="Picture 5" descr="C:\Users\USER\Downloads\Dielectric slab.GIF"/>
          <p:cNvSpPr/>
          <p:nvPr/>
        </p:nvSpPr>
        <p:spPr>
          <a:xfrm>
            <a:off x="6223000" y="3556000"/>
            <a:ext cx="5600700" cy="5172075"/>
          </a:xfrm>
        </p:spPr>
      </p:sp>
      <p:sp>
        <p:nvSpPr>
          <p:cNvPr id="8" name="Picture 5" descr="C:\Users\USER\Downloads\Dielectric slab.GIF"/>
          <p:cNvSpPr/>
          <p:nvPr/>
        </p:nvSpPr>
        <p:spPr>
          <a:xfrm>
            <a:off x="6350000" y="3683000"/>
            <a:ext cx="5600700" cy="5172075"/>
          </a:xfrm>
        </p:spPr>
      </p:sp>
      <p:sp>
        <p:nvSpPr>
          <p:cNvPr id="9" name="Picture 5" descr="C:\Users\USER\Downloads\Dielectric slab.GIF"/>
          <p:cNvSpPr/>
          <p:nvPr/>
        </p:nvSpPr>
        <p:spPr>
          <a:xfrm>
            <a:off x="6477000" y="3810000"/>
            <a:ext cx="5600700" cy="5172075"/>
          </a:xfrm>
        </p:spPr>
      </p:sp>
      <p:pic>
        <p:nvPicPr>
          <p:cNvPr id="12" name="Content Placeholder 11"/>
          <p:cNvPicPr>
            <a:picLocks noGrp="1" noChangeAspect="1"/>
          </p:cNvPicPr>
          <p:nvPr>
            <p:ph idx="1"/>
          </p:nvPr>
        </p:nvPicPr>
        <p:blipFill>
          <a:blip r:embed="rId3"/>
          <a:stretch>
            <a:fillRect/>
          </a:stretch>
        </p:blipFill>
        <p:spPr>
          <a:xfrm>
            <a:off x="3823970" y="1600200"/>
            <a:ext cx="4543425"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sym typeface="+mn-ea"/>
              </a:rPr>
              <a:t>Dielectric Slab in a Capacitor</a:t>
            </a:r>
            <a:endParaRPr lang="en-IN" altLang="en-US"/>
          </a:p>
        </p:txBody>
      </p:sp>
      <p:graphicFrame>
        <p:nvGraphicFramePr>
          <p:cNvPr id="3" name="Content Placeholder 2">
            <a:hlinkClick r:id="" action="ppaction://ole?verb=0"/>
          </p:cNvPr>
          <p:cNvGraphicFramePr>
            <a:graphicFrameLocks/>
          </p:cNvGraphicFramePr>
          <p:nvPr>
            <p:ph idx="1"/>
          </p:nvPr>
        </p:nvGraphicFramePr>
        <p:xfrm>
          <a:off x="5638800" y="3755233"/>
          <a:ext cx="914400" cy="215900"/>
        </p:xfrm>
        <a:graphic>
          <a:graphicData uri="http://schemas.openxmlformats.org/presentationml/2006/ole">
            <p:oleObj spid="_x0000_s47106" r:id="rId4" imgW="914400" imgH="215640" progId="Equation.3">
              <p:embed/>
            </p:oleObj>
          </a:graphicData>
        </a:graphic>
      </p:graphicFrame>
      <p:graphicFrame>
        <p:nvGraphicFramePr>
          <p:cNvPr id="6" name="Content Placeholder 5">
            <a:hlinkClick r:id="" action="ppaction://ole?verb=0"/>
          </p:cNvPr>
          <p:cNvGraphicFramePr>
            <a:graphicFrameLocks/>
          </p:cNvGraphicFramePr>
          <p:nvPr>
            <p:ph sz="half" idx="4294967295"/>
          </p:nvPr>
        </p:nvGraphicFramePr>
        <p:xfrm>
          <a:off x="0" y="3755390"/>
          <a:ext cx="914400" cy="215900"/>
        </p:xfrm>
        <a:graphic>
          <a:graphicData uri="http://schemas.openxmlformats.org/presentationml/2006/ole">
            <p:oleObj spid="_x0000_s47105" r:id="rId5" imgW="914400" imgH="216000" progId="Equation.3">
              <p:embed/>
            </p:oleObj>
          </a:graphicData>
        </a:graphic>
      </p:graphicFrame>
      <p:sp>
        <p:nvSpPr>
          <p:cNvPr id="2" name="Text Box 1"/>
          <p:cNvSpPr txBox="1"/>
          <p:nvPr/>
        </p:nvSpPr>
        <p:spPr>
          <a:xfrm>
            <a:off x="1376045" y="1414780"/>
            <a:ext cx="9532620" cy="3969385"/>
          </a:xfrm>
          <a:prstGeom prst="rect">
            <a:avLst/>
          </a:prstGeom>
          <a:noFill/>
        </p:spPr>
        <p:txBody>
          <a:bodyPr wrap="square" rtlCol="0" anchor="t">
            <a:spAutoFit/>
          </a:bodyPr>
          <a:lstStyle/>
          <a:p>
            <a:r>
              <a:rPr lang="en-US" sz="3600">
                <a:latin typeface="Times New Roman" panose="02020603050405020304" pitchFamily="18" charset="0"/>
              </a:rPr>
              <a:t>Steps to solve Boundary Value Problems:</a:t>
            </a:r>
          </a:p>
          <a:p>
            <a:r>
              <a:rPr lang="en-US" sz="3600">
                <a:latin typeface="Times New Roman" panose="02020603050405020304" pitchFamily="18" charset="0"/>
              </a:rPr>
              <a:t>•	Solve the equation (Poisson / Laplace) in appropriate coordinate system.</a:t>
            </a:r>
          </a:p>
          <a:p>
            <a:r>
              <a:rPr lang="en-US" sz="3600">
                <a:latin typeface="Times New Roman" panose="02020603050405020304" pitchFamily="18" charset="0"/>
              </a:rPr>
              <a:t>•	Apply boundary conditions.</a:t>
            </a:r>
          </a:p>
          <a:p>
            <a:r>
              <a:rPr lang="en-US" sz="3600">
                <a:latin typeface="Times New Roman" panose="02020603050405020304" pitchFamily="18" charset="0"/>
              </a:rPr>
              <a:t>•	Calculate V.</a:t>
            </a:r>
          </a:p>
          <a:p>
            <a:r>
              <a:rPr lang="en-US" sz="3600">
                <a:latin typeface="Times New Roman" panose="02020603050405020304" pitchFamily="18" charset="0"/>
              </a:rPr>
              <a:t>•	Use E=-Grad(V)</a:t>
            </a:r>
          </a:p>
          <a:p>
            <a:r>
              <a:rPr lang="en-US" sz="3600">
                <a:latin typeface="Times New Roman" panose="02020603050405020304" pitchFamily="18" charset="0"/>
              </a:rPr>
              <a:t>•	D=eE and J= </a:t>
            </a:r>
            <a:r>
              <a:rPr lang="en-US" sz="3600">
                <a:latin typeface="Arial" panose="020B0604020202020204" pitchFamily="34" charset="0"/>
              </a:rPr>
              <a:t>σ</a:t>
            </a:r>
            <a:r>
              <a:rPr lang="en-US" sz="3600">
                <a:latin typeface="Times New Roman" panose="02020603050405020304" pitchFamily="18" charset="0"/>
              </a:rPr>
              <a:t>E</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TotalTime>
  <Words>843</Words>
  <Application>WPS Presentation</Application>
  <PresentationFormat>Custom</PresentationFormat>
  <Paragraphs>143</Paragraphs>
  <Slides>33</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Wisp</vt:lpstr>
      <vt:lpstr>3_Office Theme</vt:lpstr>
      <vt:lpstr>Microsoft Equation 3.0</vt:lpstr>
      <vt:lpstr>    Design Project (MATH F376) on The Finite Element Method/FDM in Electromagnetism  Under the guidance of  Dr. Sangita Yadav   </vt:lpstr>
      <vt:lpstr>Introduction</vt:lpstr>
      <vt:lpstr>Introduction</vt:lpstr>
      <vt:lpstr> Aim and Progress</vt:lpstr>
      <vt:lpstr> Aim and Progress</vt:lpstr>
      <vt:lpstr>Parallel plate Capacitor</vt:lpstr>
      <vt:lpstr>Parallel plate Capacitor</vt:lpstr>
      <vt:lpstr>Dielectric Slab in a Capacitor</vt:lpstr>
      <vt:lpstr>Dielectric Slab in a Capacitor</vt:lpstr>
      <vt:lpstr>Continued..</vt:lpstr>
      <vt:lpstr>Continued..</vt:lpstr>
      <vt:lpstr>Continued..</vt:lpstr>
      <vt:lpstr>Continued..</vt:lpstr>
      <vt:lpstr>Results</vt:lpstr>
      <vt:lpstr>Plots</vt:lpstr>
      <vt:lpstr>Plots</vt:lpstr>
      <vt:lpstr>Results</vt:lpstr>
      <vt:lpstr>Types of PDE's</vt:lpstr>
      <vt:lpstr>Parabolic PDE</vt:lpstr>
      <vt:lpstr>PLOT</vt:lpstr>
      <vt:lpstr>Elliptic PDE</vt:lpstr>
      <vt:lpstr>PLOT</vt:lpstr>
      <vt:lpstr>PLOT</vt:lpstr>
      <vt:lpstr>Laplace Equation</vt:lpstr>
      <vt:lpstr>PLOT</vt:lpstr>
      <vt:lpstr>PLOT</vt:lpstr>
      <vt:lpstr>Hyperbolic PDE</vt:lpstr>
      <vt:lpstr>PLOT</vt:lpstr>
      <vt:lpstr>Non Linear Pde</vt:lpstr>
      <vt:lpstr>Plot BTCS</vt:lpstr>
      <vt:lpstr>Non Linear Crank Nicholson</vt:lpstr>
      <vt:lpstr>References</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REAL LIFE APPLICATION OF DATA ENVELOPMENT ANALYSIS</dc:title>
  <dc:creator>SGURUHOme</dc:creator>
  <cp:lastModifiedBy>USER</cp:lastModifiedBy>
  <cp:revision>216</cp:revision>
  <dcterms:created xsi:type="dcterms:W3CDTF">2016-09-04T10:35:00Z</dcterms:created>
  <dcterms:modified xsi:type="dcterms:W3CDTF">2018-04-24T09:10:29Z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