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65" r:id="rId2"/>
    <p:sldId id="398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6" r:id="rId15"/>
    <p:sldId id="417" r:id="rId16"/>
    <p:sldId id="418" r:id="rId17"/>
    <p:sldId id="419" r:id="rId18"/>
    <p:sldId id="420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房東成" initials="房東成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15620"/>
    <p:restoredTop sz="82033" autoAdjust="0"/>
  </p:normalViewPr>
  <p:slideViewPr>
    <p:cSldViewPr>
      <p:cViewPr varScale="1">
        <p:scale>
          <a:sx n="115" d="100"/>
          <a:sy n="115" d="100"/>
        </p:scale>
        <p:origin x="-239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4BFF0C21-41DE-4F78-95CE-BD4E49A7539A}" type="datetimeFigureOut">
              <a:rPr lang="zh-TW" altLang="en-US" smtClean="0"/>
              <a:pPr/>
              <a:t>2018/2/22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8884B46C-BB87-4A2F-8BB1-93E06E21CE7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871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1">
          <a:blip r:embed="rId2">
            <a:alphaModFix amt="20000"/>
            <a:lum/>
          </a:blip>
          <a:srcRect/>
          <a:stretch>
            <a:fillRect l="80000" b="9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Times New Roman" panose="02020603050405020304" pitchFamily="18" charset="0"/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45912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altLang="zh-TW" dirty="0" smtClean="0"/>
              <a:t>2013/12/2</a:t>
            </a:r>
            <a:endParaRPr lang="zh-TW" altLang="en-US" dirty="0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EAA3BF-615D-413D-AFE9-94390D7F73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alphaModFix amt="20000"/>
            <a:lum/>
          </a:blip>
          <a:srcRect/>
          <a:stretch>
            <a:fillRect l="80000" b="9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2013/12/2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3BF-615D-413D-AFE9-94390D7F73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>
          <a:blip r:embed="rId2">
            <a:alphaModFix amt="41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2013/12/2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3BF-615D-413D-AFE9-94390D7F73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alphaModFix amt="20000"/>
            <a:lum/>
          </a:blip>
          <a:srcRect/>
          <a:stretch>
            <a:fillRect l="80000" b="9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2013/12/2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3BF-615D-413D-AFE9-94390D7F73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2013/12/2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3BF-615D-413D-AFE9-94390D7F73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>
              <a:latin typeface="Times New Roman" panose="02020603050405020304" pitchFamily="18" charset="0"/>
            </a:endParaRPr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>
              <a:latin typeface="Times New Roman" panose="02020603050405020304" pitchFamily="18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2013/12/2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3BF-615D-413D-AFE9-94390D7F73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2013/12/2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3BF-615D-413D-AFE9-94390D7F73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2013/12/2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3BF-615D-413D-AFE9-94390D7F73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alphaModFix amt="20000"/>
            <a:lum/>
          </a:blip>
          <a:srcRect/>
          <a:stretch>
            <a:fillRect l="80000" b="9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2013/12/2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3BF-615D-413D-AFE9-94390D7F73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altLang="zh-TW" dirty="0" smtClean="0"/>
              <a:t>2013/12/2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3BF-615D-413D-AFE9-94390D7F73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altLang="zh-TW" dirty="0" smtClean="0"/>
              <a:t>2013/12/2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EAA3BF-615D-413D-AFE9-94390D7F73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Times New Roman" panose="02020603050405020304" pitchFamily="18" charset="0"/>
            </a:endParaRPr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Times New Roman" panose="02020603050405020304" pitchFamily="18" charset="0"/>
            </a:endParaRPr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>
              <a:latin typeface="Times New Roman" panose="02020603050405020304" pitchFamily="18" charset="0"/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>
              <a:latin typeface="Times New Roman" panose="02020603050405020304" pitchFamily="18" charset="0"/>
            </a:endParaRPr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>
              <a:latin typeface="Times New Roman" panose="02020603050405020304" pitchFamily="18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Times New Roman" panose="02020603050405020304" pitchFamily="18" charset="0"/>
            </a:endParaRPr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Times New Roman" panose="02020603050405020304" pitchFamily="18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>
              <a:latin typeface="Times New Roman" panose="02020603050405020304" pitchFamily="18" charset="0"/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extLst/>
          </a:lstStyle>
          <a:p>
            <a:r>
              <a:rPr lang="en-US" altLang="zh-TW" dirty="0" smtClean="0"/>
              <a:t>2013/12/2</a:t>
            </a:r>
            <a:endParaRPr lang="zh-TW" altLang="en-US" dirty="0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extLst/>
          </a:lstStyle>
          <a:p>
            <a:endParaRPr lang="zh-TW" altLang="en-US" dirty="0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extLst/>
          </a:lstStyle>
          <a:p>
            <a:fld id="{73EAA3BF-615D-413D-AFE9-94390D7F73F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772816"/>
            <a:ext cx="9144000" cy="1829761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風險概念</a:t>
            </a:r>
            <a:endParaRPr lang="zh-TW" altLang="en-US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3BF-615D-413D-AFE9-94390D7F73F0}" type="slidenum">
              <a:rPr lang="zh-TW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fld>
            <a:endParaRPr lang="zh-TW" altLang="en-US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41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>
          <a:xfrm>
            <a:off x="467544" y="1412776"/>
            <a:ext cx="8352928" cy="2880320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4000" dirty="0" smtClean="0"/>
              <a:t>變異數</a:t>
            </a:r>
            <a:r>
              <a:rPr lang="en-US" altLang="zh-TW" sz="4000" dirty="0" smtClean="0"/>
              <a:t>(Variance)</a:t>
            </a:r>
            <a:br>
              <a:rPr lang="en-US" altLang="zh-TW" sz="4000" dirty="0" smtClean="0"/>
            </a:br>
            <a:r>
              <a:rPr lang="en-US" altLang="zh-TW" sz="4000" dirty="0"/>
              <a:t/>
            </a:r>
            <a:br>
              <a:rPr lang="en-US" altLang="zh-TW" sz="4000" dirty="0"/>
            </a:br>
            <a:r>
              <a:rPr lang="zh-TW" altLang="en-US" sz="4000" dirty="0"/>
              <a:t>偏態</a:t>
            </a:r>
            <a:r>
              <a:rPr lang="zh-TW" altLang="en-US" sz="4000" dirty="0" smtClean="0"/>
              <a:t>係數</a:t>
            </a:r>
            <a:r>
              <a:rPr lang="en-US" altLang="zh-TW" sz="4000" dirty="0" smtClean="0"/>
              <a:t>(</a:t>
            </a:r>
            <a:r>
              <a:rPr lang="en-US" altLang="zh-TW" sz="4000" dirty="0" err="1" smtClean="0"/>
              <a:t>Skewness</a:t>
            </a:r>
            <a:r>
              <a:rPr lang="en-US" altLang="zh-TW" sz="4000" dirty="0" smtClean="0"/>
              <a:t>)….</a:t>
            </a:r>
            <a:r>
              <a:rPr lang="zh-TW" altLang="en-US" sz="4000" dirty="0" smtClean="0"/>
              <a:t>所有動差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4000" dirty="0"/>
              <a:t/>
            </a:r>
            <a:br>
              <a:rPr lang="en-US" altLang="zh-TW" sz="4000" dirty="0"/>
            </a:br>
            <a:r>
              <a:rPr lang="zh-TW" altLang="en-US" sz="4000" dirty="0" smtClean="0"/>
              <a:t>捕捉所有我們不喜歡的不確定性</a:t>
            </a:r>
            <a:r>
              <a:rPr lang="en-US" altLang="zh-TW" sz="4000" dirty="0" smtClean="0"/>
              <a:t>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3BF-615D-413D-AFE9-94390D7F73F0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6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dirty="0" smtClean="0">
                    <a:cs typeface="Times New Roman" panose="02020603050405020304" pitchFamily="18" charset="0"/>
                  </a:rPr>
                  <a:t>根據</a:t>
                </a:r>
                <a:r>
                  <a:rPr lang="en-US" altLang="zh-TW" dirty="0" err="1" smtClean="0">
                    <a:cs typeface="Times New Roman" panose="02020603050405020304" pitchFamily="18" charset="0"/>
                  </a:rPr>
                  <a:t>Aumann</a:t>
                </a:r>
                <a:r>
                  <a:rPr lang="en-US" altLang="zh-TW" dirty="0" smtClean="0">
                    <a:cs typeface="Times New Roman" panose="02020603050405020304" pitchFamily="18" charset="0"/>
                  </a:rPr>
                  <a:t> and Serrano(2008)</a:t>
                </a:r>
                <a:r>
                  <a:rPr lang="zh-TW" altLang="en-US" dirty="0" smtClean="0">
                    <a:cs typeface="Times New Roman" panose="02020603050405020304" pitchFamily="18" charset="0"/>
                  </a:rPr>
                  <a:t>的發現，每一項賭博</a:t>
                </a:r>
                <a:r>
                  <a:rPr lang="zh-TW" altLang="en-US" dirty="0">
                    <a:cs typeface="Times New Roman" panose="02020603050405020304" pitchFamily="18" charset="0"/>
                  </a:rPr>
                  <a:t>的報酬</a:t>
                </a:r>
                <a:r>
                  <a:rPr lang="zh-TW" altLang="en-US" dirty="0" smtClean="0">
                    <a:cs typeface="Times New Roman" panose="02020603050405020304" pitchFamily="18" charset="0"/>
                  </a:rPr>
                  <a:t>與其對應風險指標存在著下面這項關係</a:t>
                </a:r>
                <a:endParaRPr lang="en-US" altLang="zh-TW" dirty="0" smtClean="0">
                  <a:cs typeface="Times New Roman" panose="02020603050405020304" pitchFamily="18" charset="0"/>
                </a:endParaRPr>
              </a:p>
              <a:p>
                <a:pPr marL="109728" indent="0">
                  <a:buNone/>
                </a:pPr>
                <a:endParaRPr lang="en-US" altLang="zh-TW" dirty="0">
                  <a:cs typeface="Times New Roman" panose="020206030504050203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dirty="0" smtClean="0"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latin typeface="Cambria Math"/>
                            </a:rPr>
                            <m:t>exp</m:t>
                          </m:r>
                          <m:d>
                            <m:d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0" dirty="0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dirty="0" smtClean="0">
                                      <a:latin typeface="Cambria Math"/>
                                    </a:rPr>
                                    <m:t>𝑔</m:t>
                                  </m:r>
                                </m:num>
                                <m:den>
                                  <m:r>
                                    <a:rPr lang="en-US" altLang="zh-TW" b="0" i="1" dirty="0" smtClean="0">
                                      <a:latin typeface="Cambria Math"/>
                                    </a:rPr>
                                    <m:t>𝑅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dirty="0" smtClean="0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zh-TW" b="0" i="0" dirty="0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altLang="zh-TW" dirty="0" smtClean="0">
                  <a:cs typeface="Times New Roman" panose="02020603050405020304" pitchFamily="18" charset="0"/>
                </a:endParaRPr>
              </a:p>
              <a:p>
                <a:pPr marL="109728" indent="0">
                  <a:buNone/>
                </a:pPr>
                <a:endParaRPr lang="en-US" altLang="zh-TW" dirty="0">
                  <a:cs typeface="Times New Roman" panose="02020603050405020304" pitchFamily="18" charset="0"/>
                </a:endParaRPr>
              </a:p>
              <a:p>
                <a:pPr marL="109728" indent="0">
                  <a:buNone/>
                </a:pPr>
                <a:endParaRPr lang="en-US" altLang="zh-TW" dirty="0" smtClean="0">
                  <a:cs typeface="Times New Roman" panose="02020603050405020304" pitchFamily="18" charset="0"/>
                </a:endParaRPr>
              </a:p>
              <a:p>
                <a:pPr marL="109728" indent="0">
                  <a:buNone/>
                </a:pPr>
                <a:r>
                  <a:rPr lang="en-US" altLang="zh-TW" dirty="0" smtClean="0">
                    <a:cs typeface="Times New Roman" panose="02020603050405020304" pitchFamily="18" charset="0"/>
                  </a:rPr>
                  <a:t>g     </a:t>
                </a:r>
                <a:r>
                  <a:rPr lang="zh-TW" altLang="en-US" dirty="0" smtClean="0">
                    <a:cs typeface="Times New Roman" panose="02020603050405020304" pitchFamily="18" charset="0"/>
                  </a:rPr>
                  <a:t>是 指某項賭博的報酬</a:t>
                </a:r>
                <a:endParaRPr lang="en-US" altLang="zh-TW" dirty="0" smtClean="0">
                  <a:cs typeface="Times New Roman" panose="02020603050405020304" pitchFamily="18" charset="0"/>
                </a:endParaRPr>
              </a:p>
              <a:p>
                <a:pPr marL="109728" indent="0">
                  <a:buNone/>
                </a:pPr>
                <a:r>
                  <a:rPr lang="en-US" altLang="zh-TW" dirty="0" smtClean="0">
                    <a:cs typeface="Times New Roman" panose="02020603050405020304" pitchFamily="18" charset="0"/>
                  </a:rPr>
                  <a:t>R[g]</a:t>
                </a:r>
                <a:r>
                  <a:rPr lang="zh-TW" altLang="en-US" dirty="0" smtClean="0">
                    <a:cs typeface="Times New Roman" panose="02020603050405020304" pitchFamily="18" charset="0"/>
                  </a:rPr>
                  <a:t>  是 指</a:t>
                </a:r>
                <a:r>
                  <a:rPr lang="zh-TW" altLang="en-US" dirty="0">
                    <a:cs typeface="Times New Roman" panose="02020603050405020304" pitchFamily="18" charset="0"/>
                  </a:rPr>
                  <a:t>該賭博的風險指標</a:t>
                </a:r>
                <a:endParaRPr lang="en-US" altLang="zh-TW" dirty="0" smtClean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" t="-1348" r="-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3BF-615D-413D-AFE9-94390D7F73F0}" type="slidenum">
              <a:rPr lang="zh-TW" altLang="en-US" smtClean="0">
                <a:solidFill>
                  <a:prstClr val="black"/>
                </a:solidFill>
              </a:rPr>
              <a:pPr/>
              <a:t>11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00552" y="319208"/>
            <a:ext cx="8229600" cy="1143000"/>
          </a:xfrm>
        </p:spPr>
        <p:txBody>
          <a:bodyPr/>
          <a:lstStyle/>
          <a:p>
            <a:r>
              <a:rPr lang="zh-TW" altLang="en-US" dirty="0"/>
              <a:t>風險</a:t>
            </a:r>
            <a:r>
              <a:rPr lang="zh-TW" altLang="en-US" dirty="0" smtClean="0"/>
              <a:t>指標 </a:t>
            </a:r>
            <a:r>
              <a:rPr lang="en-US" altLang="zh-TW" dirty="0" smtClean="0"/>
              <a:t>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087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>
          <a:xfrm>
            <a:off x="395536" y="980728"/>
            <a:ext cx="7772400" cy="1829761"/>
          </a:xfrm>
        </p:spPr>
        <p:txBody>
          <a:bodyPr/>
          <a:lstStyle/>
          <a:p>
            <a:pPr algn="l"/>
            <a:r>
              <a:rPr lang="zh-TW" altLang="en-US" dirty="0" smtClean="0"/>
              <a:t>系統風險與非系統風險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3BF-615D-413D-AFE9-94390D7F73F0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91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96752"/>
                <a:ext cx="8892480" cy="5040560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endParaRPr lang="en-US" altLang="zh-TW" dirty="0" smtClean="0">
                  <a:cs typeface="Times New Roman" panose="020206030504050203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∗(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dirty="0" smtClean="0">
                  <a:cs typeface="Times New Roman" panose="02020603050405020304" pitchFamily="18" charset="0"/>
                </a:endParaRPr>
              </a:p>
              <a:p>
                <a:pPr marL="109728" indent="0">
                  <a:buNone/>
                </a:pPr>
                <a:endParaRPr lang="zh-TW" altLang="zh-TW" dirty="0">
                  <a:cs typeface="Times New Roman" panose="02020603050405020304" pitchFamily="18" charset="0"/>
                </a:endParaRPr>
              </a:p>
              <a:p>
                <a:r>
                  <a:rPr lang="en-US" altLang="zh-TW" sz="2600" i="1" dirty="0" err="1">
                    <a:cs typeface="Times New Roman" panose="02020603050405020304" pitchFamily="18" charset="0"/>
                  </a:rPr>
                  <a:t>r</a:t>
                </a:r>
                <a:r>
                  <a:rPr lang="en-US" altLang="zh-TW" sz="2600" i="1" baseline="-25000" dirty="0" err="1">
                    <a:cs typeface="Times New Roman" panose="02020603050405020304" pitchFamily="18" charset="0"/>
                  </a:rPr>
                  <a:t>f</a:t>
                </a:r>
                <a:r>
                  <a:rPr lang="en-US" altLang="zh-TW" sz="2600" i="1" baseline="-25000" dirty="0">
                    <a:cs typeface="Times New Roman" panose="02020603050405020304" pitchFamily="18" charset="0"/>
                  </a:rPr>
                  <a:t>  </a:t>
                </a:r>
                <a:r>
                  <a:rPr lang="zh-TW" altLang="zh-TW" sz="2600" dirty="0" smtClean="0">
                    <a:cs typeface="Times New Roman" panose="02020603050405020304" pitchFamily="18" charset="0"/>
                  </a:rPr>
                  <a:t>是</a:t>
                </a:r>
                <a:r>
                  <a:rPr lang="zh-TW" altLang="zh-TW" sz="2600" dirty="0">
                    <a:cs typeface="Times New Roman" panose="02020603050405020304" pitchFamily="18" charset="0"/>
                  </a:rPr>
                  <a:t>無風險報酬</a:t>
                </a:r>
                <a:r>
                  <a:rPr lang="zh-TW" altLang="zh-TW" sz="2600" dirty="0" smtClean="0">
                    <a:cs typeface="Times New Roman" panose="02020603050405020304" pitchFamily="18" charset="0"/>
                  </a:rPr>
                  <a:t>率</a:t>
                </a:r>
                <a:r>
                  <a:rPr lang="en-US" altLang="zh-TW" sz="2600" dirty="0">
                    <a:cs typeface="Times New Roman" panose="02020603050405020304" pitchFamily="18" charset="0"/>
                  </a:rPr>
                  <a:t>(</a:t>
                </a:r>
                <a:r>
                  <a:rPr lang="en-US" altLang="zh-TW" sz="26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Risk free </a:t>
                </a:r>
                <a:r>
                  <a:rPr lang="en-US" altLang="zh-TW" sz="2600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rate</a:t>
                </a:r>
                <a:r>
                  <a:rPr lang="en-US" altLang="zh-TW" sz="2600" dirty="0" smtClean="0">
                    <a:cs typeface="Times New Roman" panose="02020603050405020304" pitchFamily="18" charset="0"/>
                  </a:rPr>
                  <a:t>)</a:t>
                </a:r>
                <a:r>
                  <a:rPr lang="zh-TW" altLang="zh-TW" sz="2600" dirty="0" smtClean="0">
                    <a:cs typeface="Times New Roman" panose="02020603050405020304" pitchFamily="18" charset="0"/>
                  </a:rPr>
                  <a:t>，</a:t>
                </a:r>
                <a:r>
                  <a:rPr lang="zh-TW" altLang="zh-TW" sz="2600" dirty="0">
                    <a:cs typeface="Times New Roman" panose="02020603050405020304" pitchFamily="18" charset="0"/>
                  </a:rPr>
                  <a:t>純粹的貨幣時間</a:t>
                </a:r>
                <a:r>
                  <a:rPr lang="zh-TW" altLang="zh-TW" sz="2600" dirty="0" smtClean="0">
                    <a:cs typeface="Times New Roman" panose="02020603050405020304" pitchFamily="18" charset="0"/>
                  </a:rPr>
                  <a:t>價值</a:t>
                </a:r>
                <a:endParaRPr lang="zh-TW" altLang="zh-TW" sz="2600" dirty="0"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TW" sz="2600" dirty="0" smtClean="0">
                    <a:cs typeface="Times New Roman" panose="02020603050405020304" pitchFamily="18" charset="0"/>
                  </a:rPr>
                  <a:t> </a:t>
                </a:r>
                <a:r>
                  <a:rPr lang="zh-TW" altLang="zh-TW" sz="2600" dirty="0" smtClean="0">
                    <a:cs typeface="Times New Roman" panose="02020603050405020304" pitchFamily="18" charset="0"/>
                  </a:rPr>
                  <a:t>是</a:t>
                </a:r>
                <a:r>
                  <a:rPr lang="zh-TW" altLang="en-US" sz="2600" dirty="0" smtClean="0">
                    <a:cs typeface="Times New Roman" panose="02020603050405020304" pitchFamily="18" charset="0"/>
                  </a:rPr>
                  <a:t>資產</a:t>
                </a:r>
                <a:r>
                  <a:rPr lang="zh-TW" altLang="zh-TW" sz="2600" dirty="0" smtClean="0">
                    <a:cs typeface="Times New Roman" panose="02020603050405020304" pitchFamily="18" charset="0"/>
                  </a:rPr>
                  <a:t>的</a:t>
                </a:r>
                <a:r>
                  <a:rPr lang="en-US" altLang="zh-TW" sz="2600" dirty="0" err="1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Beta係數</a:t>
                </a:r>
                <a:r>
                  <a:rPr lang="zh-TW" altLang="zh-TW" sz="2600" dirty="0">
                    <a:cs typeface="Times New Roman" panose="02020603050405020304" pitchFamily="18" charset="0"/>
                  </a:rPr>
                  <a:t>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60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zh-TW" sz="2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600" b="0" i="1" smtClean="0">
                            <a:latin typeface="Cambria Math"/>
                          </a:rPr>
                          <m:t>𝐶𝑜𝑣</m:t>
                        </m:r>
                        <m:r>
                          <a:rPr lang="en-US" altLang="zh-TW" sz="26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6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TW" sz="2600" b="0" i="1" smtClean="0">
                            <a:latin typeface="Cambria Math"/>
                          </a:rPr>
                          <m:t> ,   </m:t>
                        </m:r>
                        <m:sSub>
                          <m:sSubPr>
                            <m:ctrlP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6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TW" sz="26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TW" sz="2600" b="0" i="1" smtClean="0">
                            <a:latin typeface="Cambria Math"/>
                          </a:rPr>
                          <m:t>𝑉𝑎𝑟</m:t>
                        </m:r>
                        <m:r>
                          <a:rPr lang="en-US" altLang="zh-TW" sz="26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6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TW" sz="26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zh-TW" altLang="zh-TW" sz="2600" dirty="0"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2600" dirty="0" smtClean="0">
                    <a:cs typeface="Times New Roman" panose="02020603050405020304" pitchFamily="18" charset="0"/>
                  </a:rPr>
                  <a:t> </a:t>
                </a:r>
                <a:r>
                  <a:rPr lang="zh-TW" altLang="zh-TW" sz="2600" dirty="0" smtClean="0">
                    <a:cs typeface="Times New Roman" panose="02020603050405020304" pitchFamily="18" charset="0"/>
                  </a:rPr>
                  <a:t>是</a:t>
                </a:r>
                <a:r>
                  <a:rPr lang="zh-TW" altLang="zh-TW" sz="2600" dirty="0">
                    <a:cs typeface="Times New Roman" panose="02020603050405020304" pitchFamily="18" charset="0"/>
                  </a:rPr>
                  <a:t>市場期望報酬率</a:t>
                </a:r>
                <a:r>
                  <a:rPr lang="en-US" altLang="zh-TW" sz="2600" dirty="0">
                    <a:cs typeface="Times New Roman" panose="02020603050405020304" pitchFamily="18" charset="0"/>
                  </a:rPr>
                  <a:t> (</a:t>
                </a:r>
                <a:r>
                  <a:rPr lang="en-US" altLang="zh-TW" sz="26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Expected Market Return</a:t>
                </a:r>
                <a:r>
                  <a:rPr lang="en-US" altLang="zh-TW" sz="2600" dirty="0" smtClean="0">
                    <a:cs typeface="Times New Roman" panose="02020603050405020304" pitchFamily="18" charset="0"/>
                  </a:rPr>
                  <a:t>)</a:t>
                </a:r>
                <a:r>
                  <a:rPr lang="zh-TW" altLang="zh-TW" sz="2600" dirty="0" smtClean="0">
                    <a:cs typeface="Times New Roman" panose="02020603050405020304" pitchFamily="18" charset="0"/>
                  </a:rPr>
                  <a:t> </a:t>
                </a:r>
                <a:endParaRPr lang="zh-TW" altLang="zh-TW" sz="2600" dirty="0">
                  <a:cs typeface="Times New Roman" panose="02020603050405020304" pitchFamily="18" charset="0"/>
                </a:endParaRPr>
              </a:p>
              <a:p>
                <a:r>
                  <a:rPr lang="en-US" altLang="zh-TW" sz="2600" dirty="0"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TW" sz="24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altLang="zh-TW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600" dirty="0">
                    <a:cs typeface="Times New Roman" panose="02020603050405020304" pitchFamily="18" charset="0"/>
                  </a:rPr>
                  <a:t> </a:t>
                </a:r>
                <a:r>
                  <a:rPr lang="zh-TW" altLang="zh-TW" sz="2600" dirty="0" smtClean="0">
                    <a:cs typeface="Times New Roman" panose="02020603050405020304" pitchFamily="18" charset="0"/>
                  </a:rPr>
                  <a:t>是</a:t>
                </a:r>
                <a:r>
                  <a:rPr lang="zh-TW" altLang="en-US" sz="2600" dirty="0">
                    <a:cs typeface="Times New Roman" panose="02020603050405020304" pitchFamily="18" charset="0"/>
                  </a:rPr>
                  <a:t>資產</a:t>
                </a:r>
                <a:r>
                  <a:rPr lang="zh-TW" altLang="zh-TW" sz="2600" dirty="0" smtClean="0">
                    <a:cs typeface="Times New Roman" panose="02020603050405020304" pitchFamily="18" charset="0"/>
                  </a:rPr>
                  <a:t>市場</a:t>
                </a:r>
                <a:r>
                  <a:rPr lang="zh-TW" altLang="zh-TW" sz="2600" dirty="0">
                    <a:cs typeface="Times New Roman" panose="02020603050405020304" pitchFamily="18" charset="0"/>
                  </a:rPr>
                  <a:t>溢酬</a:t>
                </a:r>
                <a:r>
                  <a:rPr lang="en-US" altLang="zh-TW" sz="26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TW" sz="2600" dirty="0" smtClean="0">
                    <a:cs typeface="Times New Roman" panose="02020603050405020304" pitchFamily="18" charset="0"/>
                  </a:rPr>
                  <a:t>(</a:t>
                </a:r>
                <a:r>
                  <a:rPr lang="en-US" altLang="zh-TW" sz="2600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Asset </a:t>
                </a:r>
                <a:r>
                  <a:rPr lang="en-US" altLang="zh-TW" sz="26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Market Premium</a:t>
                </a:r>
                <a:r>
                  <a:rPr lang="en-US" altLang="zh-TW" sz="2600" dirty="0" smtClean="0">
                    <a:cs typeface="Times New Roman" panose="02020603050405020304" pitchFamily="18" charset="0"/>
                  </a:rPr>
                  <a:t>)</a:t>
                </a:r>
              </a:p>
              <a:p>
                <a:pPr marL="109728" indent="0">
                  <a:buNone/>
                </a:pPr>
                <a:endParaRPr lang="en-US" altLang="zh-TW" sz="2600" dirty="0">
                  <a:cs typeface="Times New Roman" panose="02020603050405020304" pitchFamily="18" charset="0"/>
                </a:endParaRP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/>
                      </a:rPr>
                      <m:t>∎</m:t>
                    </m:r>
                  </m:oMath>
                </a14:m>
                <a:r>
                  <a:rPr lang="zh-TW" altLang="zh-TW" sz="2400" dirty="0" smtClean="0">
                    <a:cs typeface="Times New Roman" panose="02020603050405020304" pitchFamily="18" charset="0"/>
                  </a:rPr>
                  <a:t>任何</a:t>
                </a:r>
                <a:r>
                  <a:rPr lang="zh-TW" altLang="zh-TW" sz="2400" dirty="0">
                    <a:cs typeface="Times New Roman" panose="02020603050405020304" pitchFamily="18" charset="0"/>
                  </a:rPr>
                  <a:t>風險性資產的</a:t>
                </a:r>
                <a:r>
                  <a:rPr lang="en-US" altLang="zh-TW" sz="2400" dirty="0" err="1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預期報酬率</a:t>
                </a:r>
                <a:r>
                  <a:rPr lang="en-US" altLang="zh-TW" sz="2400" dirty="0">
                    <a:cs typeface="Times New Roman" panose="02020603050405020304" pitchFamily="18" charset="0"/>
                  </a:rPr>
                  <a:t>=</a:t>
                </a:r>
                <a:r>
                  <a:rPr lang="en-US" altLang="zh-TW" sz="2400" dirty="0" err="1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無風險利率</a:t>
                </a:r>
                <a:r>
                  <a:rPr lang="en-US" altLang="zh-TW" sz="2400" dirty="0" err="1">
                    <a:cs typeface="Times New Roman" panose="02020603050405020304" pitchFamily="18" charset="0"/>
                  </a:rPr>
                  <a:t>+</a:t>
                </a:r>
                <a:r>
                  <a:rPr lang="en-US" altLang="zh-TW" sz="2400" dirty="0" err="1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資產風險</a:t>
                </a:r>
                <a:r>
                  <a:rPr lang="zh-TW" altLang="zh-TW" sz="2400" dirty="0">
                    <a:cs typeface="Times New Roman" panose="02020603050405020304" pitchFamily="18" charset="0"/>
                  </a:rPr>
                  <a:t>溢酬</a:t>
                </a:r>
                <a:r>
                  <a:rPr lang="zh-TW" altLang="zh-TW" sz="2400" dirty="0" smtClean="0">
                    <a:cs typeface="Times New Roman" panose="02020603050405020304" pitchFamily="18" charset="0"/>
                  </a:rPr>
                  <a:t>。</a:t>
                </a:r>
                <a:endParaRPr lang="en-US" altLang="zh-TW" sz="2400" dirty="0" smtClean="0">
                  <a:cs typeface="Times New Roman" panose="02020603050405020304" pitchFamily="18" charset="0"/>
                </a:endParaRP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r>
                      <a:rPr lang="zh-TW" altLang="en-US" sz="2600" i="1" smtClean="0">
                        <a:latin typeface="Cambria Math"/>
                      </a:rPr>
                      <m:t>∎</m:t>
                    </m:r>
                  </m:oMath>
                </a14:m>
                <a:r>
                  <a:rPr lang="zh-TW" altLang="zh-TW" sz="2400" dirty="0">
                    <a:cs typeface="Times New Roman" panose="02020603050405020304" pitchFamily="18" charset="0"/>
                  </a:rPr>
                  <a:t>資產風險溢酬</a:t>
                </a:r>
                <a:r>
                  <a:rPr lang="en-US" altLang="zh-TW" sz="2400" dirty="0">
                    <a:cs typeface="Times New Roman" panose="02020603050405020304" pitchFamily="18" charset="0"/>
                  </a:rPr>
                  <a:t>=</a:t>
                </a:r>
                <a:r>
                  <a:rPr lang="zh-TW" altLang="zh-TW" sz="24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風險的價格</a:t>
                </a:r>
                <a:r>
                  <a:rPr lang="en-US" altLang="zh-TW" sz="2400" dirty="0">
                    <a:cs typeface="Times New Roman" panose="02020603050405020304" pitchFamily="18" charset="0"/>
                  </a:rPr>
                  <a:t>×</a:t>
                </a:r>
                <a:r>
                  <a:rPr lang="zh-TW" altLang="zh-TW" sz="24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風險的數量 </a:t>
                </a:r>
                <a:endParaRPr lang="zh-TW" altLang="zh-TW" sz="2600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  <a:p>
                <a:endParaRPr lang="zh-TW" altLang="en-US" sz="2800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96752"/>
                <a:ext cx="8892480" cy="504056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3BF-615D-413D-AFE9-94390D7F73F0}" type="slidenum">
              <a:rPr lang="zh-TW" altLang="en-US" smtClean="0">
                <a:solidFill>
                  <a:prstClr val="black"/>
                </a:solidFill>
              </a:rPr>
              <a:pPr/>
              <a:t>13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 fontScale="90000"/>
          </a:bodyPr>
          <a:lstStyle/>
          <a:p>
            <a:r>
              <a:rPr lang="zh-TW" altLang="zh-TW" dirty="0" smtClean="0">
                <a:effectLst/>
              </a:rPr>
              <a:t>資本</a:t>
            </a:r>
            <a:r>
              <a:rPr lang="zh-TW" altLang="zh-TW" dirty="0">
                <a:effectLst/>
              </a:rPr>
              <a:t>資產定價</a:t>
            </a:r>
            <a:r>
              <a:rPr lang="zh-TW" altLang="zh-TW" dirty="0" smtClean="0">
                <a:effectLst/>
              </a:rPr>
              <a:t>模型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dirty="0" smtClean="0">
                <a:effectLst/>
              </a:rPr>
              <a:t>(</a:t>
            </a:r>
            <a:r>
              <a:rPr lang="en-US" altLang="zh-TW" dirty="0">
                <a:effectLst/>
              </a:rPr>
              <a:t>capital asset pricing model</a:t>
            </a:r>
            <a:r>
              <a:rPr lang="zh-TW" altLang="zh-TW" dirty="0">
                <a:effectLst/>
              </a:rPr>
              <a:t>，</a:t>
            </a:r>
            <a:r>
              <a:rPr lang="en-US" altLang="zh-TW" dirty="0">
                <a:effectLst/>
              </a:rPr>
              <a:t>CAPM)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437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>
          <a:xfrm>
            <a:off x="395536" y="980728"/>
            <a:ext cx="7772400" cy="1829761"/>
          </a:xfrm>
        </p:spPr>
        <p:txBody>
          <a:bodyPr/>
          <a:lstStyle/>
          <a:p>
            <a:pPr algn="l"/>
            <a:r>
              <a:rPr lang="zh-TW" altLang="en-US" dirty="0" smtClean="0"/>
              <a:t>極端風險的概念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3BF-615D-413D-AFE9-94390D7F73F0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52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47103" y="2060848"/>
            <a:ext cx="8712968" cy="3668713"/>
          </a:xfrm>
        </p:spPr>
        <p:txBody>
          <a:bodyPr/>
          <a:lstStyle/>
          <a:p>
            <a:r>
              <a:rPr lang="en-US" altLang="zh-TW" dirty="0" smtClean="0"/>
              <a:t>P(</a:t>
            </a:r>
            <a:r>
              <a:rPr lang="en-US" altLang="zh-TW" dirty="0" err="1" smtClean="0"/>
              <a:t>ΔPΔt</a:t>
            </a:r>
            <a:r>
              <a:rPr lang="zh-TW" altLang="en-US" dirty="0" smtClean="0"/>
              <a:t> </a:t>
            </a:r>
            <a:r>
              <a:rPr lang="en-US" altLang="zh-TW" dirty="0" smtClean="0"/>
              <a:t>≤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a </a:t>
            </a:r>
            <a:endParaRPr lang="en-US" altLang="zh-TW" dirty="0"/>
          </a:p>
          <a:p>
            <a:pPr marL="109728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  <a:p>
            <a:r>
              <a:rPr lang="en-US" altLang="zh-TW" dirty="0" smtClean="0"/>
              <a:t>P(.) 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標楷體" panose="03000509000000000000" pitchFamily="65" charset="-120"/>
              </a:rPr>
              <a:t>是資產</a:t>
            </a:r>
            <a:r>
              <a:rPr lang="zh-TW" altLang="en-US" dirty="0">
                <a:latin typeface="標楷體" panose="03000509000000000000" pitchFamily="65" charset="-120"/>
              </a:rPr>
              <a:t>價值損失小於可能損失上限</a:t>
            </a:r>
            <a:r>
              <a:rPr lang="zh-TW" altLang="en-US" dirty="0" smtClean="0">
                <a:latin typeface="標楷體" panose="03000509000000000000" pitchFamily="65" charset="-120"/>
              </a:rPr>
              <a:t>的機率。</a:t>
            </a:r>
            <a:endParaRPr lang="zh-TW" altLang="en-US" dirty="0">
              <a:latin typeface="標楷體" panose="03000509000000000000" pitchFamily="65" charset="-120"/>
            </a:endParaRPr>
          </a:p>
          <a:p>
            <a:r>
              <a:rPr lang="en-US" altLang="zh-TW" dirty="0" smtClean="0"/>
              <a:t>ΔP</a:t>
            </a:r>
            <a:r>
              <a:rPr lang="zh-TW" altLang="en-US" dirty="0" smtClean="0"/>
              <a:t>   </a:t>
            </a:r>
            <a:r>
              <a:rPr lang="zh-TW" altLang="en-US" dirty="0" smtClean="0">
                <a:latin typeface="標楷體" panose="03000509000000000000" pitchFamily="65" charset="-120"/>
              </a:rPr>
              <a:t>是某一</a:t>
            </a:r>
            <a:r>
              <a:rPr lang="zh-TW" altLang="en-US" dirty="0">
                <a:latin typeface="標楷體" panose="03000509000000000000" pitchFamily="65" charset="-120"/>
              </a:rPr>
              <a:t>金融資產在一定持有期</a:t>
            </a:r>
            <a:r>
              <a:rPr lang="en-US" altLang="zh-TW" dirty="0" err="1"/>
              <a:t>Δt</a:t>
            </a:r>
            <a:r>
              <a:rPr lang="zh-TW" altLang="en-US" dirty="0">
                <a:latin typeface="標楷體" panose="03000509000000000000" pitchFamily="65" charset="-120"/>
              </a:rPr>
              <a:t>的價值損失額。 </a:t>
            </a:r>
          </a:p>
          <a:p>
            <a:r>
              <a:rPr lang="en-US" altLang="zh-TW" dirty="0" err="1" smtClean="0"/>
              <a:t>VaR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標楷體" panose="03000509000000000000" pitchFamily="65" charset="-120"/>
              </a:rPr>
              <a:t>是給</a:t>
            </a:r>
            <a:r>
              <a:rPr lang="zh-TW" altLang="en-US" dirty="0">
                <a:latin typeface="標楷體" panose="03000509000000000000" pitchFamily="65" charset="-120"/>
              </a:rPr>
              <a:t>定置信</a:t>
            </a:r>
            <a:r>
              <a:rPr lang="zh-TW" altLang="en-US" dirty="0" smtClean="0">
                <a:latin typeface="標楷體" panose="03000509000000000000" pitchFamily="65" charset="-120"/>
              </a:rPr>
              <a:t>水平 </a:t>
            </a:r>
            <a:r>
              <a:rPr lang="en-US" altLang="zh-TW" dirty="0" smtClean="0">
                <a:latin typeface="標楷體" panose="03000509000000000000" pitchFamily="65" charset="-120"/>
              </a:rPr>
              <a:t>a</a:t>
            </a:r>
            <a:r>
              <a:rPr lang="zh-TW" altLang="en-US" dirty="0" smtClean="0">
                <a:latin typeface="標楷體" panose="03000509000000000000" pitchFamily="65" charset="-120"/>
              </a:rPr>
              <a:t> 下</a:t>
            </a:r>
            <a:r>
              <a:rPr lang="zh-TW" altLang="en-US" dirty="0">
                <a:latin typeface="標楷體" panose="03000509000000000000" pitchFamily="65" charset="-120"/>
              </a:rPr>
              <a:t>的在險價值，即可能的</a:t>
            </a:r>
            <a:r>
              <a:rPr lang="zh-TW" altLang="en-US" dirty="0" smtClean="0">
                <a:latin typeface="標楷體" panose="03000509000000000000" pitchFamily="65" charset="-120"/>
              </a:rPr>
              <a:t>損失上限</a:t>
            </a:r>
            <a:r>
              <a:rPr lang="zh-TW" altLang="en-US" dirty="0"/>
              <a:t>。 </a:t>
            </a:r>
          </a:p>
          <a:p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    是</a:t>
            </a:r>
            <a:r>
              <a:rPr lang="zh-TW" altLang="en-US" dirty="0" smtClean="0">
                <a:latin typeface="標楷體" panose="03000509000000000000" pitchFamily="65" charset="-120"/>
              </a:rPr>
              <a:t>給</a:t>
            </a:r>
            <a:r>
              <a:rPr lang="zh-TW" altLang="en-US" dirty="0">
                <a:latin typeface="標楷體" panose="03000509000000000000" pitchFamily="65" charset="-120"/>
              </a:rPr>
              <a:t>定</a:t>
            </a:r>
            <a:r>
              <a:rPr lang="zh-TW" altLang="en-US" dirty="0" smtClean="0">
                <a:latin typeface="標楷體" panose="03000509000000000000" pitchFamily="65" charset="-120"/>
              </a:rPr>
              <a:t>的</a:t>
            </a:r>
            <a:r>
              <a:rPr lang="zh-TW" altLang="en-US" dirty="0">
                <a:latin typeface="標楷體" panose="03000509000000000000" pitchFamily="65" charset="-120"/>
              </a:rPr>
              <a:t>信心</a:t>
            </a:r>
            <a:r>
              <a:rPr lang="zh-TW" altLang="en-US" dirty="0" smtClean="0">
                <a:latin typeface="標楷體" panose="03000509000000000000" pitchFamily="65" charset="-120"/>
              </a:rPr>
              <a:t>水準。</a:t>
            </a:r>
            <a:endParaRPr lang="zh-TW" altLang="en-US" dirty="0">
              <a:latin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3BF-615D-413D-AFE9-94390D7F73F0}" type="slidenum">
              <a:rPr lang="zh-TW" altLang="en-US" smtClean="0">
                <a:solidFill>
                  <a:prstClr val="black"/>
                </a:solidFill>
              </a:rPr>
              <a:pPr/>
              <a:t>15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18122" y="764704"/>
            <a:ext cx="8229600" cy="1143000"/>
          </a:xfrm>
        </p:spPr>
        <p:txBody>
          <a:bodyPr/>
          <a:lstStyle/>
          <a:p>
            <a:r>
              <a:rPr lang="zh-TW" altLang="en-US" dirty="0"/>
              <a:t>風險</a:t>
            </a:r>
            <a:r>
              <a:rPr lang="zh-TW" altLang="en-US" dirty="0" smtClean="0"/>
              <a:t>值</a:t>
            </a:r>
            <a:r>
              <a:rPr lang="en-US" altLang="zh-TW" dirty="0" smtClean="0"/>
              <a:t>(Value at Risk</a:t>
            </a:r>
            <a:r>
              <a:rPr lang="zh-TW" altLang="en-US" dirty="0" smtClean="0"/>
              <a:t>，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692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>
              <a:xfrm>
                <a:off x="488616" y="2132856"/>
                <a:ext cx="8229600" cy="3672408"/>
              </a:xfrm>
            </p:spPr>
            <p:txBody>
              <a:bodyPr/>
              <a:lstStyle/>
              <a:p>
                <a:r>
                  <a:rPr lang="zh-TW" altLang="en-US" dirty="0" smtClean="0">
                    <a:latin typeface="標楷體" panose="03000509000000000000" pitchFamily="65" charset="-120"/>
                  </a:rPr>
                  <a:t>條件風險值是指當資產組合的損失大於某個給定</a:t>
                </a:r>
                <a:r>
                  <a:rPr lang="zh-TW" altLang="en-US" dirty="0">
                    <a:latin typeface="標楷體" panose="03000509000000000000" pitchFamily="65" charset="-120"/>
                  </a:rPr>
                  <a:t>風險</a:t>
                </a:r>
                <a:r>
                  <a:rPr lang="zh-TW" altLang="en-US" dirty="0" smtClean="0">
                    <a:latin typeface="標楷體" panose="03000509000000000000" pitchFamily="65" charset="-120"/>
                  </a:rPr>
                  <a:t>值</a:t>
                </a:r>
                <a:r>
                  <a:rPr lang="en-US" altLang="zh-TW" dirty="0" smtClean="0">
                    <a:latin typeface="標楷體" panose="03000509000000000000" pitchFamily="65" charset="-120"/>
                  </a:rPr>
                  <a:t>(</a:t>
                </a:r>
                <a:r>
                  <a:rPr lang="en-US" altLang="zh-TW" dirty="0" err="1" smtClean="0">
                    <a:latin typeface="標楷體" panose="03000509000000000000" pitchFamily="65" charset="-120"/>
                  </a:rPr>
                  <a:t>VaR</a:t>
                </a:r>
                <a:r>
                  <a:rPr lang="en-US" altLang="zh-TW" dirty="0" smtClean="0">
                    <a:latin typeface="標楷體" panose="03000509000000000000" pitchFamily="65" charset="-120"/>
                  </a:rPr>
                  <a:t>)</a:t>
                </a:r>
                <a:r>
                  <a:rPr lang="zh-TW" altLang="en-US" dirty="0" smtClean="0">
                    <a:latin typeface="標楷體" panose="03000509000000000000" pitchFamily="65" charset="-120"/>
                  </a:rPr>
                  <a:t>的條件下該資產組合的損失平均值</a:t>
                </a:r>
                <a:endParaRPr lang="en-US" altLang="zh-TW" dirty="0" smtClean="0">
                  <a:latin typeface="Cambria Math"/>
                </a:endParaRPr>
              </a:p>
              <a:p>
                <a:pPr marL="109728" indent="0">
                  <a:buNone/>
                </a:pPr>
                <a:endParaRPr lang="en-US" altLang="zh-TW" dirty="0">
                  <a:latin typeface="Cambria Math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dirty="0">
                          <a:latin typeface="Cambria Math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altLang="zh-TW" b="0" i="0" dirty="0" smtClean="0">
                          <a:latin typeface="Cambria Math"/>
                        </a:rPr>
                        <m:t>onditional</m:t>
                      </m:r>
                      <m:r>
                        <a:rPr lang="en-US" altLang="zh-TW" b="0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dirty="0" smtClean="0">
                          <a:latin typeface="Cambria Math"/>
                        </a:rPr>
                        <m:t>VaR</m:t>
                      </m:r>
                      <m:r>
                        <a:rPr lang="en-US" altLang="zh-TW" b="0" i="0" dirty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dirty="0" smtClean="0">
                          <a:latin typeface="Cambria Math"/>
                        </a:rPr>
                        <m:t>E</m:t>
                      </m:r>
                      <m:r>
                        <a:rPr lang="en-US" altLang="zh-TW" b="0" i="0" dirty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b="0" i="0" dirty="0" smtClean="0">
                          <a:latin typeface="Cambria Math"/>
                        </a:rPr>
                        <m:t>x</m:t>
                      </m:r>
                      <m:r>
                        <a:rPr lang="en-US" altLang="zh-TW" b="0" i="0" dirty="0" smtClean="0">
                          <a:latin typeface="Cambria Math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altLang="zh-TW" b="0" i="0" dirty="0" smtClean="0">
                          <a:latin typeface="Cambria Math"/>
                        </a:rPr>
                        <m:t>x</m:t>
                      </m:r>
                      <m:r>
                        <a:rPr lang="en-US" altLang="zh-TW" b="0" i="0" dirty="0" smtClean="0">
                          <a:latin typeface="Cambria Math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TW" b="0" i="0" dirty="0" smtClean="0">
                          <a:latin typeface="Cambria Math"/>
                        </a:rPr>
                        <m:t>VaR</m:t>
                      </m:r>
                      <m:r>
                        <a:rPr lang="en-US" altLang="zh-TW" b="0" i="0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dirty="0" smtClean="0"/>
              </a:p>
              <a:p>
                <a:pPr marL="109728" indent="0">
                  <a:buNone/>
                </a:pPr>
                <a:endParaRPr lang="en-US" altLang="zh-TW" dirty="0"/>
              </a:p>
              <a:p>
                <a:pPr marL="109728" indent="0">
                  <a:buNone/>
                </a:pPr>
                <a:r>
                  <a:rPr lang="zh-TW" altLang="en-US" dirty="0" smtClean="0"/>
                  <a:t>    </a:t>
                </a:r>
                <a:r>
                  <a:rPr lang="en-US" altLang="zh-TW" dirty="0" smtClean="0"/>
                  <a:t>x</a:t>
                </a:r>
                <a:r>
                  <a:rPr lang="zh-TW" altLang="en-US" dirty="0" smtClean="0"/>
                  <a:t>   </a:t>
                </a:r>
                <a:r>
                  <a:rPr lang="zh-TW" altLang="en-US" dirty="0" smtClean="0">
                    <a:latin typeface="標楷體" panose="03000509000000000000" pitchFamily="65" charset="-120"/>
                  </a:rPr>
                  <a:t>是資產</a:t>
                </a:r>
                <a:r>
                  <a:rPr lang="zh-TW" altLang="en-US" dirty="0">
                    <a:latin typeface="標楷體" panose="03000509000000000000" pitchFamily="65" charset="-120"/>
                  </a:rPr>
                  <a:t>組合的損失</a:t>
                </a:r>
                <a:r>
                  <a:rPr lang="zh-TW" altLang="en-US" dirty="0" smtClean="0">
                    <a:latin typeface="標楷體" panose="03000509000000000000" pitchFamily="65" charset="-120"/>
                  </a:rPr>
                  <a:t>額。</a:t>
                </a:r>
                <a:endParaRPr lang="en-US" altLang="zh-TW" dirty="0" smtClean="0">
                  <a:latin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616" y="2132856"/>
                <a:ext cx="8229600" cy="3672408"/>
              </a:xfrm>
              <a:blipFill rotWithShape="0">
                <a:blip r:embed="rId2"/>
                <a:stretch>
                  <a:fillRect t="-16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3BF-615D-413D-AFE9-94390D7F73F0}" type="slidenum">
              <a:rPr lang="zh-TW" altLang="en-US" smtClean="0">
                <a:solidFill>
                  <a:prstClr val="black"/>
                </a:solidFill>
              </a:rPr>
              <a:pPr/>
              <a:t>16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88616" y="836712"/>
            <a:ext cx="8229600" cy="1143000"/>
          </a:xfrm>
        </p:spPr>
        <p:txBody>
          <a:bodyPr/>
          <a:lstStyle/>
          <a:p>
            <a:r>
              <a:rPr lang="zh-TW" altLang="en-US" dirty="0"/>
              <a:t>條件風險</a:t>
            </a:r>
            <a:r>
              <a:rPr lang="zh-TW" altLang="en-US" dirty="0" smtClean="0"/>
              <a:t>值</a:t>
            </a:r>
            <a:r>
              <a:rPr lang="en-US" altLang="zh-TW" dirty="0" smtClean="0"/>
              <a:t>(Conditional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848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54006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TW" altLang="en-US" dirty="0" smtClean="0">
                    <a:latin typeface="標楷體" panose="03000509000000000000" pitchFamily="65" charset="-120"/>
                  </a:rPr>
                  <a:t>邊際風險值</a:t>
                </a:r>
                <a:r>
                  <a:rPr lang="en-US" altLang="zh-TW" dirty="0" smtClean="0">
                    <a:latin typeface="標楷體" panose="03000509000000000000" pitchFamily="65" charset="-120"/>
                  </a:rPr>
                  <a:t>(Marginal </a:t>
                </a:r>
                <a:r>
                  <a:rPr lang="en-US" altLang="zh-TW" dirty="0" err="1" smtClean="0">
                    <a:latin typeface="標楷體" panose="03000509000000000000" pitchFamily="65" charset="-120"/>
                  </a:rPr>
                  <a:t>VaR</a:t>
                </a:r>
                <a:r>
                  <a:rPr lang="en-US" altLang="zh-TW" dirty="0" smtClean="0">
                    <a:latin typeface="標楷體" panose="03000509000000000000" pitchFamily="65" charset="-120"/>
                  </a:rPr>
                  <a:t>)</a:t>
                </a:r>
                <a:r>
                  <a:rPr lang="zh-TW" altLang="en-US" dirty="0" smtClean="0">
                    <a:latin typeface="標楷體" panose="03000509000000000000" pitchFamily="65" charset="-120"/>
                  </a:rPr>
                  <a:t>是</a:t>
                </a:r>
                <a:r>
                  <a:rPr lang="zh-TW" altLang="en-US" dirty="0">
                    <a:latin typeface="標楷體" panose="03000509000000000000" pitchFamily="65" charset="-120"/>
                  </a:rPr>
                  <a:t>用來計算投資組合中某一資產的微量增減所增加的風險。其計算方式如下</a:t>
                </a:r>
                <a:r>
                  <a:rPr lang="zh-TW" altLang="en-US" dirty="0" smtClean="0">
                    <a:latin typeface="標楷體" panose="03000509000000000000" pitchFamily="65" charset="-120"/>
                  </a:rPr>
                  <a:t>：組合</a:t>
                </a:r>
                <a:r>
                  <a:rPr lang="en-US" altLang="zh-TW" dirty="0" err="1">
                    <a:latin typeface="標楷體" panose="03000509000000000000" pitchFamily="65" charset="-120"/>
                  </a:rPr>
                  <a:t>VaR</a:t>
                </a:r>
                <a:r>
                  <a:rPr lang="zh-TW" altLang="en-US" dirty="0">
                    <a:latin typeface="標楷體" panose="03000509000000000000" pitchFamily="65" charset="-120"/>
                  </a:rPr>
                  <a:t>值對成份資產權數的偏</a:t>
                </a:r>
                <a:r>
                  <a:rPr lang="zh-TW" altLang="en-US" dirty="0" smtClean="0">
                    <a:latin typeface="標楷體" panose="03000509000000000000" pitchFamily="65" charset="-120"/>
                  </a:rPr>
                  <a:t>微分</a:t>
                </a:r>
                <a:endParaRPr lang="en-US" altLang="zh-TW" dirty="0" smtClean="0">
                  <a:latin typeface="標楷體" panose="03000509000000000000" pitchFamily="65" charset="-120"/>
                </a:endParaRPr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pPr marL="109728" indent="0">
                  <a:buNone/>
                </a:pPr>
                <a:endParaRPr lang="en-US" altLang="zh-TW" dirty="0" smtClean="0"/>
              </a:p>
              <a:p>
                <a:pPr marL="109728" indent="0">
                  <a:buNone/>
                </a:pPr>
                <a:r>
                  <a:rPr lang="zh-TW" altLang="en-US" dirty="0" smtClean="0"/>
                  <a:t>   </a:t>
                </a:r>
                <a:r>
                  <a:rPr lang="en-US" altLang="zh-TW" dirty="0" smtClean="0"/>
                  <a:t>W</a:t>
                </a:r>
                <a:r>
                  <a:rPr lang="zh-TW" altLang="en-US" dirty="0" smtClean="0"/>
                  <a:t>  </a:t>
                </a:r>
                <a:r>
                  <a:rPr lang="zh-TW" altLang="en-US" dirty="0" smtClean="0">
                    <a:latin typeface="標楷體" panose="03000509000000000000" pitchFamily="65" charset="-120"/>
                  </a:rPr>
                  <a:t>是資產的部位金額。</a:t>
                </a:r>
                <a:endParaRPr lang="en-US" altLang="zh-TW" dirty="0" smtClean="0">
                  <a:latin typeface="標楷體" panose="03000509000000000000" pitchFamily="65" charset="-120"/>
                </a:endParaRPr>
              </a:p>
              <a:p>
                <a:pPr marL="109728" indent="0">
                  <a:buNone/>
                </a:pP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zh-TW" altLang="en-US" dirty="0" smtClean="0"/>
                  <a:t>  </a:t>
                </a:r>
                <a:r>
                  <a:rPr lang="zh-TW" altLang="en-US" dirty="0" smtClean="0">
                    <a:latin typeface="標楷體" panose="03000509000000000000" pitchFamily="65" charset="-120"/>
                  </a:rPr>
                  <a:t>是信賴水準</a:t>
                </a:r>
                <a:r>
                  <a:rPr lang="en-US" altLang="zh-TW" dirty="0" smtClean="0">
                    <a:latin typeface="標楷體" panose="03000509000000000000" pitchFamily="65" charset="-120"/>
                  </a:rPr>
                  <a:t>Z</a:t>
                </a:r>
                <a:r>
                  <a:rPr lang="zh-TW" altLang="en-US" dirty="0" smtClean="0">
                    <a:latin typeface="標楷體" panose="03000509000000000000" pitchFamily="65" charset="-120"/>
                  </a:rPr>
                  <a:t>值，如信賴水準設定為</a:t>
                </a:r>
                <a:r>
                  <a:rPr lang="en-US" altLang="zh-TW" dirty="0" smtClean="0">
                    <a:latin typeface="標楷體" panose="03000509000000000000" pitchFamily="65" charset="-120"/>
                  </a:rPr>
                  <a:t>95%</a:t>
                </a:r>
                <a:r>
                  <a:rPr lang="zh-TW" altLang="en-US" dirty="0" smtClean="0">
                    <a:latin typeface="標楷體" panose="03000509000000000000" pitchFamily="65" charset="-120"/>
                  </a:rPr>
                  <a:t>，對應的</a:t>
                </a:r>
                <a:r>
                  <a:rPr lang="en-US" altLang="zh-TW" dirty="0" smtClean="0">
                    <a:latin typeface="標楷體" panose="03000509000000000000" pitchFamily="65" charset="-120"/>
                  </a:rPr>
                  <a:t>z</a:t>
                </a:r>
                <a:r>
                  <a:rPr lang="zh-TW" altLang="en-US" dirty="0" smtClean="0">
                    <a:latin typeface="標楷體" panose="03000509000000000000" pitchFamily="65" charset="-120"/>
                  </a:rPr>
                  <a:t>  </a:t>
                </a:r>
                <a:endParaRPr lang="en-US" altLang="zh-TW" dirty="0" smtClean="0">
                  <a:latin typeface="標楷體" panose="03000509000000000000" pitchFamily="65" charset="-120"/>
                </a:endParaRPr>
              </a:p>
              <a:p>
                <a:pPr marL="109728" indent="0">
                  <a:buNone/>
                </a:pPr>
                <a:r>
                  <a:rPr lang="zh-TW" altLang="en-US" dirty="0">
                    <a:latin typeface="標楷體" panose="03000509000000000000" pitchFamily="65" charset="-120"/>
                  </a:rPr>
                  <a:t> </a:t>
                </a:r>
                <a:r>
                  <a:rPr lang="zh-TW" altLang="en-US" dirty="0" smtClean="0">
                    <a:latin typeface="標楷體" panose="03000509000000000000" pitchFamily="65" charset="-120"/>
                  </a:rPr>
                  <a:t>     值為</a:t>
                </a:r>
                <a:r>
                  <a:rPr lang="en-US" altLang="zh-TW" dirty="0" smtClean="0">
                    <a:latin typeface="標楷體" panose="03000509000000000000" pitchFamily="65" charset="-120"/>
                  </a:rPr>
                  <a:t>1.65</a:t>
                </a:r>
                <a:r>
                  <a:rPr lang="zh-TW" altLang="en-US" dirty="0" smtClean="0">
                    <a:latin typeface="標楷體" panose="03000509000000000000" pitchFamily="65" charset="-120"/>
                  </a:rPr>
                  <a:t>。</a:t>
                </a:r>
                <a:endParaRPr lang="en-US" altLang="zh-TW" dirty="0" smtClean="0">
                  <a:latin typeface="標楷體" panose="03000509000000000000" pitchFamily="65" charset="-120"/>
                </a:endParaRPr>
              </a:p>
              <a:p>
                <a:pPr marL="109728" indent="0">
                  <a:buNone/>
                </a:pP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zh-TW" altLang="en-US" dirty="0" smtClean="0"/>
                  <a:t>  </a:t>
                </a:r>
                <a:r>
                  <a:rPr lang="zh-TW" altLang="en-US" dirty="0" smtClean="0">
                    <a:latin typeface="標楷體" panose="03000509000000000000" pitchFamily="65" charset="-120"/>
                  </a:rPr>
                  <a:t>是日報酬率的標準差。</a:t>
                </a:r>
                <a:endParaRPr lang="en-US" altLang="zh-TW" dirty="0" smtClean="0">
                  <a:latin typeface="標楷體" panose="03000509000000000000" pitchFamily="65" charset="-12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5400600"/>
              </a:xfrm>
              <a:blipFill rotWithShape="0">
                <a:blip r:embed="rId2"/>
                <a:stretch>
                  <a:fillRect t="-1580" r="-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3BF-615D-413D-AFE9-94390D7F73F0}" type="slidenum">
              <a:rPr lang="zh-TW" altLang="en-US" smtClean="0">
                <a:solidFill>
                  <a:prstClr val="black"/>
                </a:solidFill>
              </a:rPr>
              <a:pPr/>
              <a:t>17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邊際風險值</a:t>
            </a:r>
            <a:r>
              <a:rPr lang="en-US" altLang="zh-TW" dirty="0" smtClean="0"/>
              <a:t>(Marginal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6912768" cy="73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27" y="3861048"/>
            <a:ext cx="4249603" cy="7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圖片 7" descr="http://www.kgi.com.tw/images/BizImg_42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50" y="3140968"/>
            <a:ext cx="1851750" cy="692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86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40110"/>
                <a:ext cx="8229600" cy="4125194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 smtClean="0">
                    <a:latin typeface="標楷體" panose="03000509000000000000" pitchFamily="65" charset="-120"/>
                  </a:rPr>
                  <a:t>成分風險值</a:t>
                </a:r>
                <a:r>
                  <a:rPr lang="en-US" altLang="zh-TW" dirty="0" smtClean="0">
                    <a:latin typeface="標楷體" panose="03000509000000000000" pitchFamily="65" charset="-120"/>
                  </a:rPr>
                  <a:t>(Component </a:t>
                </a:r>
                <a:r>
                  <a:rPr lang="en-US" altLang="zh-TW" dirty="0" err="1" smtClean="0">
                    <a:latin typeface="標楷體" panose="03000509000000000000" pitchFamily="65" charset="-120"/>
                  </a:rPr>
                  <a:t>VaR</a:t>
                </a:r>
                <a:r>
                  <a:rPr lang="en-US" altLang="zh-TW" dirty="0" smtClean="0">
                    <a:latin typeface="標楷體" panose="03000509000000000000" pitchFamily="65" charset="-120"/>
                  </a:rPr>
                  <a:t>) </a:t>
                </a:r>
                <a:r>
                  <a:rPr lang="zh-TW" altLang="en-US" dirty="0">
                    <a:latin typeface="標楷體" panose="03000509000000000000" pitchFamily="65" charset="-120"/>
                  </a:rPr>
                  <a:t>是將投資組合的總風險拆解至個別資產中，以了解個別資產的風險佔總風險的</a:t>
                </a:r>
                <a:r>
                  <a:rPr lang="zh-TW" altLang="en-US" dirty="0" smtClean="0">
                    <a:latin typeface="標楷體" panose="03000509000000000000" pitchFamily="65" charset="-120"/>
                  </a:rPr>
                  <a:t>百分比</a:t>
                </a:r>
                <a:endParaRPr lang="en-US" altLang="zh-TW" dirty="0" smtClean="0">
                  <a:latin typeface="標楷體" panose="03000509000000000000" pitchFamily="65" charset="-120"/>
                </a:endParaRPr>
              </a:p>
              <a:p>
                <a:endParaRPr lang="en-US" altLang="zh-TW" dirty="0" smtClean="0">
                  <a:latin typeface="標楷體" panose="03000509000000000000" pitchFamily="65" charset="-12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dirty="0">
                          <a:latin typeface="Cambria Math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altLang="zh-TW" b="0" i="0" dirty="0" smtClean="0">
                          <a:latin typeface="Cambria Math"/>
                        </a:rPr>
                        <m:t>omponentVaR</m:t>
                      </m:r>
                      <m:r>
                        <a:rPr lang="en-US" altLang="zh-TW" b="0" i="0" dirty="0" smtClean="0">
                          <a:latin typeface="Cambria Math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latin typeface="Cambria Math"/>
                              <a:ea typeface="Cambria Math"/>
                            </a:rPr>
                            <m:t>𝑉𝑎𝑅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dirty="0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TW" dirty="0" smtClean="0"/>
              </a:p>
              <a:p>
                <a:pPr marL="109728" indent="0">
                  <a:buNone/>
                </a:pPr>
                <a:endParaRPr lang="en-US" altLang="zh-TW" dirty="0" smtClean="0"/>
              </a:p>
              <a:p>
                <a:pPr marL="109728" indent="0">
                  <a:buNone/>
                </a:pPr>
                <a:r>
                  <a:rPr lang="zh-TW" altLang="en-US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altLang="zh-TW" i="1" dirty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  <a:ea typeface="Cambria Math"/>
                          </a:rPr>
                          <m:t>𝑉𝑎𝑅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  </a:t>
                </a:r>
                <a:r>
                  <a:rPr lang="zh-TW" altLang="en-US" dirty="0" smtClean="0">
                    <a:latin typeface="標楷體" panose="03000509000000000000" pitchFamily="65" charset="-120"/>
                  </a:rPr>
                  <a:t>是資產 </a:t>
                </a:r>
                <a:r>
                  <a:rPr lang="en-US" altLang="zh-TW" i="1" dirty="0" err="1" smtClean="0">
                    <a:cs typeface="Times New Roman" panose="02020603050405020304" pitchFamily="18" charset="0"/>
                  </a:rPr>
                  <a:t>i</a:t>
                </a:r>
                <a:r>
                  <a:rPr lang="zh-TW" altLang="en-US" dirty="0" smtClean="0">
                    <a:latin typeface="標楷體" panose="03000509000000000000" pitchFamily="65" charset="-120"/>
                  </a:rPr>
                  <a:t> 的</a:t>
                </a:r>
                <a:r>
                  <a:rPr lang="zh-TW" altLang="en-US" dirty="0">
                    <a:latin typeface="標楷體" panose="03000509000000000000" pitchFamily="65" charset="-120"/>
                  </a:rPr>
                  <a:t>邊際風險值</a:t>
                </a:r>
                <a:r>
                  <a:rPr lang="en-US" altLang="zh-TW" dirty="0" smtClean="0"/>
                  <a:t>(Marginal </a:t>
                </a:r>
                <a:r>
                  <a:rPr lang="en-US" altLang="zh-TW" dirty="0" err="1" smtClean="0"/>
                  <a:t>VaR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  <a:ea typeface="Cambria Math"/>
                          </a:rPr>
                          <m:t>    </m:t>
                        </m:r>
                        <m:r>
                          <a:rPr lang="en-US" altLang="zh-TW" i="1" dirty="0"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         </a:t>
                </a:r>
                <a:r>
                  <a:rPr lang="zh-TW" altLang="en-US" dirty="0" smtClean="0">
                    <a:latin typeface="標楷體" panose="03000509000000000000" pitchFamily="65" charset="-120"/>
                  </a:rPr>
                  <a:t>是資產</a:t>
                </a:r>
                <a:r>
                  <a:rPr lang="en-US" altLang="zh-TW" dirty="0" smtClean="0">
                    <a:latin typeface="標楷體" panose="03000509000000000000" pitchFamily="65" charset="-120"/>
                  </a:rPr>
                  <a:t> </a:t>
                </a:r>
                <a:r>
                  <a:rPr lang="en-US" altLang="zh-TW" i="1" dirty="0" err="1" smtClean="0">
                    <a:cs typeface="Times New Roman" panose="02020603050405020304" pitchFamily="18" charset="0"/>
                  </a:rPr>
                  <a:t>i</a:t>
                </a:r>
                <a:r>
                  <a:rPr lang="en-US" altLang="zh-TW" dirty="0" smtClean="0">
                    <a:latin typeface="標楷體" panose="03000509000000000000" pitchFamily="65" charset="-120"/>
                  </a:rPr>
                  <a:t> </a:t>
                </a:r>
                <a:r>
                  <a:rPr lang="zh-TW" altLang="en-US" dirty="0" smtClean="0">
                    <a:latin typeface="標楷體" panose="03000509000000000000" pitchFamily="65" charset="-120"/>
                  </a:rPr>
                  <a:t>的</a:t>
                </a:r>
                <a:r>
                  <a:rPr lang="zh-TW" altLang="en-US" dirty="0">
                    <a:latin typeface="標楷體" panose="03000509000000000000" pitchFamily="65" charset="-120"/>
                  </a:rPr>
                  <a:t>部位</a:t>
                </a:r>
                <a:r>
                  <a:rPr lang="zh-TW" altLang="en-US" dirty="0" smtClean="0">
                    <a:latin typeface="標楷體" panose="03000509000000000000" pitchFamily="65" charset="-120"/>
                  </a:rPr>
                  <a:t>金額。</a:t>
                </a:r>
                <a:endParaRPr lang="zh-TW" altLang="en-US" dirty="0">
                  <a:latin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40110"/>
                <a:ext cx="8229600" cy="4125194"/>
              </a:xfrm>
              <a:blipFill rotWithShape="0">
                <a:blip r:embed="rId2"/>
                <a:stretch>
                  <a:fillRect t="-14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47272" y="6387206"/>
            <a:ext cx="365760" cy="365125"/>
          </a:xfrm>
        </p:spPr>
        <p:txBody>
          <a:bodyPr/>
          <a:lstStyle/>
          <a:p>
            <a:fld id="{73EAA3BF-615D-413D-AFE9-94390D7F73F0}" type="slidenum">
              <a:rPr lang="zh-TW" altLang="en-US" smtClean="0">
                <a:solidFill>
                  <a:prstClr val="black"/>
                </a:solidFill>
              </a:rPr>
              <a:pPr/>
              <a:t>18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/>
          <a:lstStyle/>
          <a:p>
            <a:r>
              <a:rPr lang="zh-TW" altLang="en-US" dirty="0"/>
              <a:t>成分風險</a:t>
            </a:r>
            <a:r>
              <a:rPr lang="zh-TW" altLang="en-US" dirty="0" smtClean="0"/>
              <a:t>值</a:t>
            </a:r>
            <a:r>
              <a:rPr lang="en-US" altLang="zh-TW" dirty="0" smtClean="0"/>
              <a:t>(Component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183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>
          <a:xfrm>
            <a:off x="395536" y="1628800"/>
            <a:ext cx="7772400" cy="1829761"/>
          </a:xfrm>
        </p:spPr>
        <p:txBody>
          <a:bodyPr/>
          <a:lstStyle/>
          <a:p>
            <a:pPr algn="l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為什麼叫風險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3BF-615D-413D-AFE9-94390D7F73F0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0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>
          <a:xfrm>
            <a:off x="323528" y="1196752"/>
            <a:ext cx="8208912" cy="3096344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什麼是風險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  <a:b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什麼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不確定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  <a:b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不確定是不是一定是風險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不確定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好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不確定壞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有好有壞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3BF-615D-413D-AFE9-94390D7F73F0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3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>
          <a:xfrm>
            <a:off x="323528" y="836712"/>
            <a:ext cx="8568952" cy="1829761"/>
          </a:xfrm>
        </p:spPr>
        <p:txBody>
          <a:bodyPr/>
          <a:lstStyle/>
          <a:p>
            <a:pPr algn="l"/>
            <a:r>
              <a:rPr lang="zh-TW" altLang="en-US" dirty="0" smtClean="0"/>
              <a:t>現代風險與傳統風險的差別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3BF-615D-413D-AFE9-94390D7F73F0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44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251520" y="1628800"/>
            <a:ext cx="8761512" cy="2520280"/>
          </a:xfrm>
        </p:spPr>
        <p:txBody>
          <a:bodyPr>
            <a:noAutofit/>
          </a:bodyPr>
          <a:lstStyle/>
          <a:p>
            <a:pPr algn="l"/>
            <a:r>
              <a:rPr lang="zh-TW" altLang="en-US" dirty="0" smtClean="0"/>
              <a:t>風險可以交易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zh-TW" altLang="en-US" dirty="0" smtClean="0"/>
              <a:t>風險價格或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zh-TW" altLang="en-US" dirty="0" smtClean="0"/>
              <a:t>風險溢酬</a:t>
            </a:r>
            <a:r>
              <a:rPr lang="en-US" altLang="zh-TW" dirty="0" smtClean="0"/>
              <a:t>(</a:t>
            </a:r>
            <a:r>
              <a:rPr lang="en-US" altLang="zh-TW" dirty="0"/>
              <a:t>R</a:t>
            </a:r>
            <a:r>
              <a:rPr lang="en-US" altLang="zh-TW" dirty="0" smtClean="0"/>
              <a:t>isk Premium)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3BF-615D-413D-AFE9-94390D7F73F0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4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>
          <a:xfrm>
            <a:off x="323528" y="1124744"/>
            <a:ext cx="8640960" cy="1584176"/>
          </a:xfrm>
        </p:spPr>
        <p:txBody>
          <a:bodyPr/>
          <a:lstStyle/>
          <a:p>
            <a:pPr algn="l"/>
            <a:r>
              <a:rPr lang="zh-TW" altLang="en-US" dirty="0" smtClean="0"/>
              <a:t>衡量風險方法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3BF-615D-413D-AFE9-94390D7F73F0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51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04664"/>
            <a:ext cx="3168352" cy="585926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3BF-615D-413D-AFE9-94390D7F73F0}" type="slidenum">
              <a:rPr lang="zh-TW" altLang="en-US" smtClean="0">
                <a:solidFill>
                  <a:prstClr val="black"/>
                </a:solidFill>
              </a:rPr>
              <a:pPr/>
              <a:t>7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39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32656"/>
            <a:ext cx="3240360" cy="58326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3BF-615D-413D-AFE9-94390D7F73F0}" type="slidenum">
              <a:rPr lang="zh-TW" altLang="en-US" smtClean="0">
                <a:solidFill>
                  <a:prstClr val="black"/>
                </a:solidFill>
              </a:rPr>
              <a:pPr/>
              <a:t>8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9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694" y="194973"/>
            <a:ext cx="3662482" cy="6114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A3BF-615D-413D-AFE9-94390D7F73F0}" type="slidenum">
              <a:rPr lang="zh-TW" altLang="en-US" smtClean="0">
                <a:solidFill>
                  <a:prstClr val="black"/>
                </a:solidFill>
              </a:rPr>
              <a:pPr/>
              <a:t>9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15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1493</TotalTime>
  <Words>334</Words>
  <Application>Microsoft Office PowerPoint</Application>
  <PresentationFormat>如螢幕大小 (4:3)</PresentationFormat>
  <Paragraphs>78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標楷體</vt:lpstr>
      <vt:lpstr>Calibri</vt:lpstr>
      <vt:lpstr>Cambria Math</vt:lpstr>
      <vt:lpstr>Times New Roman</vt:lpstr>
      <vt:lpstr>Verdana</vt:lpstr>
      <vt:lpstr>Wingdings 2</vt:lpstr>
      <vt:lpstr>Wingdings 3</vt:lpstr>
      <vt:lpstr>匯合</vt:lpstr>
      <vt:lpstr>風險概念</vt:lpstr>
      <vt:lpstr>為什麼叫風險?</vt:lpstr>
      <vt:lpstr>什麼是風險?      什麼是不確定?      不確定是不是一定是風險?      不確定好?不確定壞?有好有壞?</vt:lpstr>
      <vt:lpstr>現代風險與傳統風險的差別</vt:lpstr>
      <vt:lpstr>風險可以交易      風險價格或      風險溢酬(Risk Premium)</vt:lpstr>
      <vt:lpstr>衡量風險方法</vt:lpstr>
      <vt:lpstr>PowerPoint 簡報</vt:lpstr>
      <vt:lpstr>PowerPoint 簡報</vt:lpstr>
      <vt:lpstr>PowerPoint 簡報</vt:lpstr>
      <vt:lpstr>變異數(Variance)  偏態係數(Skewness)….所有動差  捕捉所有我們不喜歡的不確定性R</vt:lpstr>
      <vt:lpstr>風險指標 R</vt:lpstr>
      <vt:lpstr>系統風險與非系統風險</vt:lpstr>
      <vt:lpstr>資本資產定價模型 (capital asset pricing model，CAPM)</vt:lpstr>
      <vt:lpstr>極端風險的概念</vt:lpstr>
      <vt:lpstr>風險值(Value at Risk，VaR)</vt:lpstr>
      <vt:lpstr>條件風險值(Conditional VaR)</vt:lpstr>
      <vt:lpstr>邊際風險值(Marginal VaR)</vt:lpstr>
      <vt:lpstr>成分風險值(Component VaR)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Yang Cheng Feng</dc:creator>
  <cp:lastModifiedBy>張泰萱</cp:lastModifiedBy>
  <cp:revision>185</cp:revision>
  <dcterms:created xsi:type="dcterms:W3CDTF">2013-05-01T05:54:16Z</dcterms:created>
  <dcterms:modified xsi:type="dcterms:W3CDTF">2018-02-22T04:57:50Z</dcterms:modified>
</cp:coreProperties>
</file>