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8" r:id="rId7"/>
    <p:sldId id="282" r:id="rId8"/>
    <p:sldId id="279" r:id="rId9"/>
    <p:sldId id="281" r:id="rId10"/>
    <p:sldId id="277" r:id="rId11"/>
    <p:sldId id="268" r:id="rId12"/>
    <p:sldId id="283" r:id="rId13"/>
    <p:sldId id="269" r:id="rId14"/>
    <p:sldId id="286" r:id="rId15"/>
    <p:sldId id="272" r:id="rId16"/>
    <p:sldId id="270" r:id="rId17"/>
    <p:sldId id="271" r:id="rId18"/>
    <p:sldId id="284" r:id="rId19"/>
    <p:sldId id="285" r:id="rId20"/>
    <p:sldId id="26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1" autoAdjust="0"/>
    <p:restoredTop sz="94660"/>
  </p:normalViewPr>
  <p:slideViewPr>
    <p:cSldViewPr snapToGrid="0">
      <p:cViewPr varScale="1">
        <p:scale>
          <a:sx n="56" d="100"/>
          <a:sy n="56" d="100"/>
        </p:scale>
        <p:origin x="71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BCC92-8FDB-40E8-A08C-E777028F758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C42F8B-6F35-4565-8829-F665F72C7925}">
      <dgm:prSet custT="1"/>
      <dgm:spPr/>
      <dgm:t>
        <a:bodyPr/>
        <a:lstStyle/>
        <a:p>
          <a:r>
            <a:rPr lang="en-US" sz="1600" dirty="0"/>
            <a:t>TEAM Goal: To take key performance indicators and create a predicative model based on origination data that will allow a prediction of the default or delinquency rate of a mortgage within a 60-80% accuracy. </a:t>
          </a:r>
        </a:p>
      </dgm:t>
    </dgm:pt>
    <dgm:pt modelId="{D385019B-7555-4219-B0E8-FA248F919113}" type="parTrans" cxnId="{4E6B0E59-3E63-44C1-AC4B-D4DB73336D22}">
      <dgm:prSet/>
      <dgm:spPr/>
      <dgm:t>
        <a:bodyPr/>
        <a:lstStyle/>
        <a:p>
          <a:endParaRPr lang="en-US" sz="2400"/>
        </a:p>
      </dgm:t>
    </dgm:pt>
    <dgm:pt modelId="{EFD5E308-691A-4697-A484-3C2024B925A6}" type="sibTrans" cxnId="{4E6B0E59-3E63-44C1-AC4B-D4DB73336D22}">
      <dgm:prSet/>
      <dgm:spPr/>
      <dgm:t>
        <a:bodyPr/>
        <a:lstStyle/>
        <a:p>
          <a:endParaRPr lang="en-US" sz="2000"/>
        </a:p>
      </dgm:t>
    </dgm:pt>
    <dgm:pt modelId="{B732B732-471C-4901-B688-9B4C839736ED}">
      <dgm:prSet custT="1"/>
      <dgm:spPr/>
      <dgm:t>
        <a:bodyPr/>
        <a:lstStyle/>
        <a:p>
          <a:r>
            <a:rPr lang="en-US" sz="1600" u="sng" dirty="0"/>
            <a:t>Project Description: </a:t>
          </a:r>
        </a:p>
      </dgm:t>
    </dgm:pt>
    <dgm:pt modelId="{3DE72346-7BE6-4F6E-9834-2C5C398C3695}" type="parTrans" cxnId="{9D1C3C2B-CC2E-495D-A771-AB96894A7AC3}">
      <dgm:prSet/>
      <dgm:spPr/>
      <dgm:t>
        <a:bodyPr/>
        <a:lstStyle/>
        <a:p>
          <a:endParaRPr lang="en-US" sz="2400"/>
        </a:p>
      </dgm:t>
    </dgm:pt>
    <dgm:pt modelId="{9D321A1F-43E4-46D2-9D78-770F39F9E4CB}" type="sibTrans" cxnId="{9D1C3C2B-CC2E-495D-A771-AB96894A7AC3}">
      <dgm:prSet/>
      <dgm:spPr/>
      <dgm:t>
        <a:bodyPr/>
        <a:lstStyle/>
        <a:p>
          <a:endParaRPr lang="en-US" sz="2000"/>
        </a:p>
      </dgm:t>
    </dgm:pt>
    <dgm:pt modelId="{FE374E11-B346-4A2F-9720-1F0D204E47B2}">
      <dgm:prSet custT="1"/>
      <dgm:spPr/>
      <dgm:t>
        <a:bodyPr/>
        <a:lstStyle/>
        <a:p>
          <a:r>
            <a:rPr lang="en-US" sz="1600" dirty="0"/>
            <a:t>Mortgage Delinquency/Default rate using key performance indicators (KPI) to build a data frame model which will be used for predictive analytics to determine delinquency/default of the mortgage along with current state of the economy. </a:t>
          </a:r>
        </a:p>
      </dgm:t>
    </dgm:pt>
    <dgm:pt modelId="{08A3650A-5107-43D0-B61E-10CFBBDBF395}" type="parTrans" cxnId="{9B92B3B8-11A1-4402-804D-9B55949FA301}">
      <dgm:prSet/>
      <dgm:spPr/>
      <dgm:t>
        <a:bodyPr/>
        <a:lstStyle/>
        <a:p>
          <a:endParaRPr lang="en-US" sz="2400"/>
        </a:p>
      </dgm:t>
    </dgm:pt>
    <dgm:pt modelId="{9FA420D4-5BE2-4649-B391-67145BE0D8B5}" type="sibTrans" cxnId="{9B92B3B8-11A1-4402-804D-9B55949FA301}">
      <dgm:prSet/>
      <dgm:spPr/>
      <dgm:t>
        <a:bodyPr/>
        <a:lstStyle/>
        <a:p>
          <a:endParaRPr lang="en-US" sz="2000"/>
        </a:p>
      </dgm:t>
    </dgm:pt>
    <dgm:pt modelId="{59F854F1-2E84-4EF7-A815-FD80D2BF5DA1}">
      <dgm:prSet custT="1"/>
      <dgm:spPr/>
      <dgm:t>
        <a:bodyPr/>
        <a:lstStyle/>
        <a:p>
          <a:r>
            <a:rPr lang="en-US" sz="1600" dirty="0"/>
            <a:t>Utilizing statistical trend and regression analysis and methodologies to test the model. Utilizing test data to test the model to accurately forecast the probability that a mortgage with become delinquent/default. </a:t>
          </a:r>
        </a:p>
      </dgm:t>
    </dgm:pt>
    <dgm:pt modelId="{73264D8D-20DF-4E5B-AFA9-A4AF84322FCB}" type="parTrans" cxnId="{A3970FD5-DCC4-4CC7-BB3F-E7E16378DCDC}">
      <dgm:prSet/>
      <dgm:spPr/>
      <dgm:t>
        <a:bodyPr/>
        <a:lstStyle/>
        <a:p>
          <a:endParaRPr lang="en-US" sz="2400"/>
        </a:p>
      </dgm:t>
    </dgm:pt>
    <dgm:pt modelId="{3EEF15BB-7A38-4CE7-AB5D-B076B3B3323A}" type="sibTrans" cxnId="{A3970FD5-DCC4-4CC7-BB3F-E7E16378DCDC}">
      <dgm:prSet/>
      <dgm:spPr/>
      <dgm:t>
        <a:bodyPr/>
        <a:lstStyle/>
        <a:p>
          <a:endParaRPr lang="en-US" sz="2000"/>
        </a:p>
      </dgm:t>
    </dgm:pt>
    <dgm:pt modelId="{3C39A5FD-4EDE-4571-B906-973EC37D35F5}">
      <dgm:prSet custT="1"/>
      <dgm:spPr/>
      <dgm:t>
        <a:bodyPr/>
        <a:lstStyle/>
        <a:p>
          <a:r>
            <a:rPr lang="en-US" sz="1600" dirty="0"/>
            <a:t>Present the results of the model indicating the accuracy of the model and the visualization of results. </a:t>
          </a:r>
        </a:p>
      </dgm:t>
    </dgm:pt>
    <dgm:pt modelId="{29ADA31A-197A-4BED-84CB-DEFC03660AD0}" type="parTrans" cxnId="{9D073C7F-E1D4-4716-80B1-8D516EA3775F}">
      <dgm:prSet/>
      <dgm:spPr/>
      <dgm:t>
        <a:bodyPr/>
        <a:lstStyle/>
        <a:p>
          <a:endParaRPr lang="en-US" sz="2400"/>
        </a:p>
      </dgm:t>
    </dgm:pt>
    <dgm:pt modelId="{3E862295-6ED5-400D-9028-7776AFF2EFC7}" type="sibTrans" cxnId="{9D073C7F-E1D4-4716-80B1-8D516EA3775F}">
      <dgm:prSet/>
      <dgm:spPr/>
      <dgm:t>
        <a:bodyPr/>
        <a:lstStyle/>
        <a:p>
          <a:endParaRPr lang="en-US" sz="2000"/>
        </a:p>
      </dgm:t>
    </dgm:pt>
    <dgm:pt modelId="{118F98E2-D835-4DCD-A5F1-CDEE8DE7B42C}" type="pres">
      <dgm:prSet presAssocID="{184BCC92-8FDB-40E8-A08C-E777028F7587}" presName="root" presStyleCnt="0">
        <dgm:presLayoutVars>
          <dgm:dir/>
          <dgm:resizeHandles val="exact"/>
        </dgm:presLayoutVars>
      </dgm:prSet>
      <dgm:spPr/>
    </dgm:pt>
    <dgm:pt modelId="{92995082-1DD3-4382-B0E7-E2B93AE048B6}" type="pres">
      <dgm:prSet presAssocID="{C1C42F8B-6F35-4565-8829-F665F72C7925}" presName="compNode" presStyleCnt="0"/>
      <dgm:spPr/>
    </dgm:pt>
    <dgm:pt modelId="{8EABC1FD-2682-4937-B5D1-A282FAC78163}" type="pres">
      <dgm:prSet presAssocID="{C1C42F8B-6F35-4565-8829-F665F72C7925}" presName="bgRect" presStyleLbl="bgShp" presStyleIdx="0" presStyleCnt="5"/>
      <dgm:spPr/>
    </dgm:pt>
    <dgm:pt modelId="{B0C9F965-DEAE-4F53-B407-3DFA16868CC2}" type="pres">
      <dgm:prSet presAssocID="{C1C42F8B-6F35-4565-8829-F665F72C792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5401161-8020-40ED-BAAF-4B9862261D7D}" type="pres">
      <dgm:prSet presAssocID="{C1C42F8B-6F35-4565-8829-F665F72C7925}" presName="spaceRect" presStyleCnt="0"/>
      <dgm:spPr/>
    </dgm:pt>
    <dgm:pt modelId="{6EDFE0F1-4FB9-4DD9-82BA-25593C9D7259}" type="pres">
      <dgm:prSet presAssocID="{C1C42F8B-6F35-4565-8829-F665F72C7925}" presName="parTx" presStyleLbl="revTx" presStyleIdx="0" presStyleCnt="5" custScaleY="113018">
        <dgm:presLayoutVars>
          <dgm:chMax val="0"/>
          <dgm:chPref val="0"/>
        </dgm:presLayoutVars>
      </dgm:prSet>
      <dgm:spPr/>
    </dgm:pt>
    <dgm:pt modelId="{8452804D-EE76-4BC9-BCA1-16D8D3308472}" type="pres">
      <dgm:prSet presAssocID="{EFD5E308-691A-4697-A484-3C2024B925A6}" presName="sibTrans" presStyleCnt="0"/>
      <dgm:spPr/>
    </dgm:pt>
    <dgm:pt modelId="{FFD19DB0-BA87-4B01-999F-F41EB2E45E66}" type="pres">
      <dgm:prSet presAssocID="{B732B732-471C-4901-B688-9B4C839736ED}" presName="compNode" presStyleCnt="0"/>
      <dgm:spPr/>
    </dgm:pt>
    <dgm:pt modelId="{E4BBB90B-BAE8-45D8-92B4-AE93C4A277E0}" type="pres">
      <dgm:prSet presAssocID="{B732B732-471C-4901-B688-9B4C839736ED}" presName="bgRect" presStyleLbl="bgShp" presStyleIdx="1" presStyleCnt="5" custScaleY="149472"/>
      <dgm:spPr/>
    </dgm:pt>
    <dgm:pt modelId="{8594594B-B29A-4496-A9B4-99454DD4DFE7}" type="pres">
      <dgm:prSet presAssocID="{B732B732-471C-4901-B688-9B4C839736E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4D56BD1C-974E-4BF0-A887-5A05ED9781A6}" type="pres">
      <dgm:prSet presAssocID="{B732B732-471C-4901-B688-9B4C839736ED}" presName="spaceRect" presStyleCnt="0"/>
      <dgm:spPr/>
    </dgm:pt>
    <dgm:pt modelId="{01C78D02-38CC-4514-BD5C-5255E89ADC48}" type="pres">
      <dgm:prSet presAssocID="{B732B732-471C-4901-B688-9B4C839736ED}" presName="parTx" presStyleLbl="revTx" presStyleIdx="1" presStyleCnt="5">
        <dgm:presLayoutVars>
          <dgm:chMax val="0"/>
          <dgm:chPref val="0"/>
        </dgm:presLayoutVars>
      </dgm:prSet>
      <dgm:spPr/>
    </dgm:pt>
    <dgm:pt modelId="{FC4C431B-63B0-4FDD-8CD9-44344B1B3200}" type="pres">
      <dgm:prSet presAssocID="{9D321A1F-43E4-46D2-9D78-770F39F9E4CB}" presName="sibTrans" presStyleCnt="0"/>
      <dgm:spPr/>
    </dgm:pt>
    <dgm:pt modelId="{114829DD-12FD-49B4-B1C6-876D6D662809}" type="pres">
      <dgm:prSet presAssocID="{FE374E11-B346-4A2F-9720-1F0D204E47B2}" presName="compNode" presStyleCnt="0"/>
      <dgm:spPr/>
    </dgm:pt>
    <dgm:pt modelId="{BB2AC40B-47D7-4255-8831-82E791D7DAD1}" type="pres">
      <dgm:prSet presAssocID="{FE374E11-B346-4A2F-9720-1F0D204E47B2}" presName="bgRect" presStyleLbl="bgShp" presStyleIdx="2" presStyleCnt="5"/>
      <dgm:spPr/>
    </dgm:pt>
    <dgm:pt modelId="{4BCA82A9-4B25-4663-B41E-3AFEF4221DDB}" type="pres">
      <dgm:prSet presAssocID="{FE374E11-B346-4A2F-9720-1F0D204E47B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B917EE1-F3B5-4354-97E6-3786DEFC555B}" type="pres">
      <dgm:prSet presAssocID="{FE374E11-B346-4A2F-9720-1F0D204E47B2}" presName="spaceRect" presStyleCnt="0"/>
      <dgm:spPr/>
    </dgm:pt>
    <dgm:pt modelId="{7BF5E483-A3F5-49BA-95C0-DAADFD7E5959}" type="pres">
      <dgm:prSet presAssocID="{FE374E11-B346-4A2F-9720-1F0D204E47B2}" presName="parTx" presStyleLbl="revTx" presStyleIdx="2" presStyleCnt="5">
        <dgm:presLayoutVars>
          <dgm:chMax val="0"/>
          <dgm:chPref val="0"/>
        </dgm:presLayoutVars>
      </dgm:prSet>
      <dgm:spPr/>
    </dgm:pt>
    <dgm:pt modelId="{D6BA703A-3E9F-486F-A31E-636C4D0872D6}" type="pres">
      <dgm:prSet presAssocID="{9FA420D4-5BE2-4649-B391-67145BE0D8B5}" presName="sibTrans" presStyleCnt="0"/>
      <dgm:spPr/>
    </dgm:pt>
    <dgm:pt modelId="{9D4CD4C8-AD60-48D1-A019-0608634BE2AD}" type="pres">
      <dgm:prSet presAssocID="{59F854F1-2E84-4EF7-A815-FD80D2BF5DA1}" presName="compNode" presStyleCnt="0"/>
      <dgm:spPr/>
    </dgm:pt>
    <dgm:pt modelId="{17CA57CF-CAC8-4D9D-9DA4-1718B3FE90AA}" type="pres">
      <dgm:prSet presAssocID="{59F854F1-2E84-4EF7-A815-FD80D2BF5DA1}" presName="bgRect" presStyleLbl="bgShp" presStyleIdx="3" presStyleCnt="5"/>
      <dgm:spPr/>
    </dgm:pt>
    <dgm:pt modelId="{1800BB6A-7E8C-46A2-952C-E7A5A2686F1D}" type="pres">
      <dgm:prSet presAssocID="{59F854F1-2E84-4EF7-A815-FD80D2BF5DA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F9AD0C91-06C6-4E70-810A-4BFF437F99CB}" type="pres">
      <dgm:prSet presAssocID="{59F854F1-2E84-4EF7-A815-FD80D2BF5DA1}" presName="spaceRect" presStyleCnt="0"/>
      <dgm:spPr/>
    </dgm:pt>
    <dgm:pt modelId="{7E693C5D-A5F9-448D-BD0D-C2589F876AD9}" type="pres">
      <dgm:prSet presAssocID="{59F854F1-2E84-4EF7-A815-FD80D2BF5DA1}" presName="parTx" presStyleLbl="revTx" presStyleIdx="3" presStyleCnt="5">
        <dgm:presLayoutVars>
          <dgm:chMax val="0"/>
          <dgm:chPref val="0"/>
        </dgm:presLayoutVars>
      </dgm:prSet>
      <dgm:spPr/>
    </dgm:pt>
    <dgm:pt modelId="{15D8EC87-05F9-408D-A26E-FE7CB11EF898}" type="pres">
      <dgm:prSet presAssocID="{3EEF15BB-7A38-4CE7-AB5D-B076B3B3323A}" presName="sibTrans" presStyleCnt="0"/>
      <dgm:spPr/>
    </dgm:pt>
    <dgm:pt modelId="{FB391F90-42B0-4ACA-B339-8386044C1733}" type="pres">
      <dgm:prSet presAssocID="{3C39A5FD-4EDE-4571-B906-973EC37D35F5}" presName="compNode" presStyleCnt="0"/>
      <dgm:spPr/>
    </dgm:pt>
    <dgm:pt modelId="{BA1FD910-0F6D-44C3-97BA-B96BC56CDF23}" type="pres">
      <dgm:prSet presAssocID="{3C39A5FD-4EDE-4571-B906-973EC37D35F5}" presName="bgRect" presStyleLbl="bgShp" presStyleIdx="4" presStyleCnt="5"/>
      <dgm:spPr/>
    </dgm:pt>
    <dgm:pt modelId="{9E6E3AF3-0A4C-4D18-9E58-F0B85A7513BD}" type="pres">
      <dgm:prSet presAssocID="{3C39A5FD-4EDE-4571-B906-973EC37D35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7E407F0C-3F3E-442F-8BA4-26951A4D14C2}" type="pres">
      <dgm:prSet presAssocID="{3C39A5FD-4EDE-4571-B906-973EC37D35F5}" presName="spaceRect" presStyleCnt="0"/>
      <dgm:spPr/>
    </dgm:pt>
    <dgm:pt modelId="{EF9176D2-FB62-46B0-9D1B-E5AB22D32580}" type="pres">
      <dgm:prSet presAssocID="{3C39A5FD-4EDE-4571-B906-973EC37D35F5}" presName="parTx" presStyleLbl="revTx" presStyleIdx="4" presStyleCnt="5">
        <dgm:presLayoutVars>
          <dgm:chMax val="0"/>
          <dgm:chPref val="0"/>
        </dgm:presLayoutVars>
      </dgm:prSet>
      <dgm:spPr/>
    </dgm:pt>
  </dgm:ptLst>
  <dgm:cxnLst>
    <dgm:cxn modelId="{9D1C3C2B-CC2E-495D-A771-AB96894A7AC3}" srcId="{184BCC92-8FDB-40E8-A08C-E777028F7587}" destId="{B732B732-471C-4901-B688-9B4C839736ED}" srcOrd="1" destOrd="0" parTransId="{3DE72346-7BE6-4F6E-9834-2C5C398C3695}" sibTransId="{9D321A1F-43E4-46D2-9D78-770F39F9E4CB}"/>
    <dgm:cxn modelId="{063A8156-0815-437F-BFCD-F0866C707CB4}" type="presOf" srcId="{184BCC92-8FDB-40E8-A08C-E777028F7587}" destId="{118F98E2-D835-4DCD-A5F1-CDEE8DE7B42C}" srcOrd="0" destOrd="0" presId="urn:microsoft.com/office/officeart/2018/2/layout/IconVerticalSolidList"/>
    <dgm:cxn modelId="{4E6B0E59-3E63-44C1-AC4B-D4DB73336D22}" srcId="{184BCC92-8FDB-40E8-A08C-E777028F7587}" destId="{C1C42F8B-6F35-4565-8829-F665F72C7925}" srcOrd="0" destOrd="0" parTransId="{D385019B-7555-4219-B0E8-FA248F919113}" sibTransId="{EFD5E308-691A-4697-A484-3C2024B925A6}"/>
    <dgm:cxn modelId="{AA32E55A-DDD0-473A-8833-D5FB65B2718F}" type="presOf" srcId="{59F854F1-2E84-4EF7-A815-FD80D2BF5DA1}" destId="{7E693C5D-A5F9-448D-BD0D-C2589F876AD9}" srcOrd="0" destOrd="0" presId="urn:microsoft.com/office/officeart/2018/2/layout/IconVerticalSolidList"/>
    <dgm:cxn modelId="{9D073C7F-E1D4-4716-80B1-8D516EA3775F}" srcId="{184BCC92-8FDB-40E8-A08C-E777028F7587}" destId="{3C39A5FD-4EDE-4571-B906-973EC37D35F5}" srcOrd="4" destOrd="0" parTransId="{29ADA31A-197A-4BED-84CB-DEFC03660AD0}" sibTransId="{3E862295-6ED5-400D-9028-7776AFF2EFC7}"/>
    <dgm:cxn modelId="{F3261480-105A-4294-B1FD-509C8A1FFDF7}" type="presOf" srcId="{3C39A5FD-4EDE-4571-B906-973EC37D35F5}" destId="{EF9176D2-FB62-46B0-9D1B-E5AB22D32580}" srcOrd="0" destOrd="0" presId="urn:microsoft.com/office/officeart/2018/2/layout/IconVerticalSolidList"/>
    <dgm:cxn modelId="{357D758F-D26B-4A90-9081-B7E47D9A165F}" type="presOf" srcId="{B732B732-471C-4901-B688-9B4C839736ED}" destId="{01C78D02-38CC-4514-BD5C-5255E89ADC48}" srcOrd="0" destOrd="0" presId="urn:microsoft.com/office/officeart/2018/2/layout/IconVerticalSolidList"/>
    <dgm:cxn modelId="{7B516DB0-AAD2-4CE8-B86F-4EE80E219ECD}" type="presOf" srcId="{FE374E11-B346-4A2F-9720-1F0D204E47B2}" destId="{7BF5E483-A3F5-49BA-95C0-DAADFD7E5959}" srcOrd="0" destOrd="0" presId="urn:microsoft.com/office/officeart/2018/2/layout/IconVerticalSolidList"/>
    <dgm:cxn modelId="{9B92B3B8-11A1-4402-804D-9B55949FA301}" srcId="{184BCC92-8FDB-40E8-A08C-E777028F7587}" destId="{FE374E11-B346-4A2F-9720-1F0D204E47B2}" srcOrd="2" destOrd="0" parTransId="{08A3650A-5107-43D0-B61E-10CFBBDBF395}" sibTransId="{9FA420D4-5BE2-4649-B391-67145BE0D8B5}"/>
    <dgm:cxn modelId="{A3970FD5-DCC4-4CC7-BB3F-E7E16378DCDC}" srcId="{184BCC92-8FDB-40E8-A08C-E777028F7587}" destId="{59F854F1-2E84-4EF7-A815-FD80D2BF5DA1}" srcOrd="3" destOrd="0" parTransId="{73264D8D-20DF-4E5B-AFA9-A4AF84322FCB}" sibTransId="{3EEF15BB-7A38-4CE7-AB5D-B076B3B3323A}"/>
    <dgm:cxn modelId="{CC8C07F0-43AC-49EC-A2CA-5DFE4AD56B7C}" type="presOf" srcId="{C1C42F8B-6F35-4565-8829-F665F72C7925}" destId="{6EDFE0F1-4FB9-4DD9-82BA-25593C9D7259}" srcOrd="0" destOrd="0" presId="urn:microsoft.com/office/officeart/2018/2/layout/IconVerticalSolidList"/>
    <dgm:cxn modelId="{9D90A503-2BD5-442A-A850-27D398B771AF}" type="presParOf" srcId="{118F98E2-D835-4DCD-A5F1-CDEE8DE7B42C}" destId="{92995082-1DD3-4382-B0E7-E2B93AE048B6}" srcOrd="0" destOrd="0" presId="urn:microsoft.com/office/officeart/2018/2/layout/IconVerticalSolidList"/>
    <dgm:cxn modelId="{7EAC42ED-248B-463C-8A5B-0F4AF05C3904}" type="presParOf" srcId="{92995082-1DD3-4382-B0E7-E2B93AE048B6}" destId="{8EABC1FD-2682-4937-B5D1-A282FAC78163}" srcOrd="0" destOrd="0" presId="urn:microsoft.com/office/officeart/2018/2/layout/IconVerticalSolidList"/>
    <dgm:cxn modelId="{40187804-DFC4-4922-B2F0-CC987614EB03}" type="presParOf" srcId="{92995082-1DD3-4382-B0E7-E2B93AE048B6}" destId="{B0C9F965-DEAE-4F53-B407-3DFA16868CC2}" srcOrd="1" destOrd="0" presId="urn:microsoft.com/office/officeart/2018/2/layout/IconVerticalSolidList"/>
    <dgm:cxn modelId="{D7EBBAE2-8FA0-4380-942F-B1352691C15F}" type="presParOf" srcId="{92995082-1DD3-4382-B0E7-E2B93AE048B6}" destId="{05401161-8020-40ED-BAAF-4B9862261D7D}" srcOrd="2" destOrd="0" presId="urn:microsoft.com/office/officeart/2018/2/layout/IconVerticalSolidList"/>
    <dgm:cxn modelId="{EE7E2EF7-0503-447C-AF21-B8D03AA94018}" type="presParOf" srcId="{92995082-1DD3-4382-B0E7-E2B93AE048B6}" destId="{6EDFE0F1-4FB9-4DD9-82BA-25593C9D7259}" srcOrd="3" destOrd="0" presId="urn:microsoft.com/office/officeart/2018/2/layout/IconVerticalSolidList"/>
    <dgm:cxn modelId="{5ADE70E9-FBE3-45E8-861B-ED616C0A9862}" type="presParOf" srcId="{118F98E2-D835-4DCD-A5F1-CDEE8DE7B42C}" destId="{8452804D-EE76-4BC9-BCA1-16D8D3308472}" srcOrd="1" destOrd="0" presId="urn:microsoft.com/office/officeart/2018/2/layout/IconVerticalSolidList"/>
    <dgm:cxn modelId="{9FC79EDF-D52C-476D-AA2A-A489273B563C}" type="presParOf" srcId="{118F98E2-D835-4DCD-A5F1-CDEE8DE7B42C}" destId="{FFD19DB0-BA87-4B01-999F-F41EB2E45E66}" srcOrd="2" destOrd="0" presId="urn:microsoft.com/office/officeart/2018/2/layout/IconVerticalSolidList"/>
    <dgm:cxn modelId="{9246FD9C-AB16-4A96-9C85-968996203E1B}" type="presParOf" srcId="{FFD19DB0-BA87-4B01-999F-F41EB2E45E66}" destId="{E4BBB90B-BAE8-45D8-92B4-AE93C4A277E0}" srcOrd="0" destOrd="0" presId="urn:microsoft.com/office/officeart/2018/2/layout/IconVerticalSolidList"/>
    <dgm:cxn modelId="{19123E99-628E-4913-AB15-82289F541C99}" type="presParOf" srcId="{FFD19DB0-BA87-4B01-999F-F41EB2E45E66}" destId="{8594594B-B29A-4496-A9B4-99454DD4DFE7}" srcOrd="1" destOrd="0" presId="urn:microsoft.com/office/officeart/2018/2/layout/IconVerticalSolidList"/>
    <dgm:cxn modelId="{B3489F75-3D78-4C6B-85F4-4777D8F744BE}" type="presParOf" srcId="{FFD19DB0-BA87-4B01-999F-F41EB2E45E66}" destId="{4D56BD1C-974E-4BF0-A887-5A05ED9781A6}" srcOrd="2" destOrd="0" presId="urn:microsoft.com/office/officeart/2018/2/layout/IconVerticalSolidList"/>
    <dgm:cxn modelId="{DAC2FD43-092C-4EC4-82A7-672920A315BD}" type="presParOf" srcId="{FFD19DB0-BA87-4B01-999F-F41EB2E45E66}" destId="{01C78D02-38CC-4514-BD5C-5255E89ADC48}" srcOrd="3" destOrd="0" presId="urn:microsoft.com/office/officeart/2018/2/layout/IconVerticalSolidList"/>
    <dgm:cxn modelId="{27A31561-4759-4C8B-9AAD-F4FD07551231}" type="presParOf" srcId="{118F98E2-D835-4DCD-A5F1-CDEE8DE7B42C}" destId="{FC4C431B-63B0-4FDD-8CD9-44344B1B3200}" srcOrd="3" destOrd="0" presId="urn:microsoft.com/office/officeart/2018/2/layout/IconVerticalSolidList"/>
    <dgm:cxn modelId="{E0E7FBAE-9302-4C26-9A60-0B2897407EE7}" type="presParOf" srcId="{118F98E2-D835-4DCD-A5F1-CDEE8DE7B42C}" destId="{114829DD-12FD-49B4-B1C6-876D6D662809}" srcOrd="4" destOrd="0" presId="urn:microsoft.com/office/officeart/2018/2/layout/IconVerticalSolidList"/>
    <dgm:cxn modelId="{1821FCB8-4141-4358-8A12-DED86029379D}" type="presParOf" srcId="{114829DD-12FD-49B4-B1C6-876D6D662809}" destId="{BB2AC40B-47D7-4255-8831-82E791D7DAD1}" srcOrd="0" destOrd="0" presId="urn:microsoft.com/office/officeart/2018/2/layout/IconVerticalSolidList"/>
    <dgm:cxn modelId="{0B659A5B-1D90-4234-B2C6-0AA294FE1C2A}" type="presParOf" srcId="{114829DD-12FD-49B4-B1C6-876D6D662809}" destId="{4BCA82A9-4B25-4663-B41E-3AFEF4221DDB}" srcOrd="1" destOrd="0" presId="urn:microsoft.com/office/officeart/2018/2/layout/IconVerticalSolidList"/>
    <dgm:cxn modelId="{901DAE32-5C85-4C3B-87D9-65870B6154C5}" type="presParOf" srcId="{114829DD-12FD-49B4-B1C6-876D6D662809}" destId="{4B917EE1-F3B5-4354-97E6-3786DEFC555B}" srcOrd="2" destOrd="0" presId="urn:microsoft.com/office/officeart/2018/2/layout/IconVerticalSolidList"/>
    <dgm:cxn modelId="{F6B892C2-5358-4C6B-A551-4DC11D1AD0D8}" type="presParOf" srcId="{114829DD-12FD-49B4-B1C6-876D6D662809}" destId="{7BF5E483-A3F5-49BA-95C0-DAADFD7E5959}" srcOrd="3" destOrd="0" presId="urn:microsoft.com/office/officeart/2018/2/layout/IconVerticalSolidList"/>
    <dgm:cxn modelId="{DE0706BE-91F6-43BA-841A-7F8BBF56B8F4}" type="presParOf" srcId="{118F98E2-D835-4DCD-A5F1-CDEE8DE7B42C}" destId="{D6BA703A-3E9F-486F-A31E-636C4D0872D6}" srcOrd="5" destOrd="0" presId="urn:microsoft.com/office/officeart/2018/2/layout/IconVerticalSolidList"/>
    <dgm:cxn modelId="{CF37ADAA-C080-4F4A-ADBC-E779B9F52401}" type="presParOf" srcId="{118F98E2-D835-4DCD-A5F1-CDEE8DE7B42C}" destId="{9D4CD4C8-AD60-48D1-A019-0608634BE2AD}" srcOrd="6" destOrd="0" presId="urn:microsoft.com/office/officeart/2018/2/layout/IconVerticalSolidList"/>
    <dgm:cxn modelId="{DC149274-AA9E-40A2-86FF-ED670C30F9CB}" type="presParOf" srcId="{9D4CD4C8-AD60-48D1-A019-0608634BE2AD}" destId="{17CA57CF-CAC8-4D9D-9DA4-1718B3FE90AA}" srcOrd="0" destOrd="0" presId="urn:microsoft.com/office/officeart/2018/2/layout/IconVerticalSolidList"/>
    <dgm:cxn modelId="{1682ACF9-F342-4CDE-B9F3-71F1950C6127}" type="presParOf" srcId="{9D4CD4C8-AD60-48D1-A019-0608634BE2AD}" destId="{1800BB6A-7E8C-46A2-952C-E7A5A2686F1D}" srcOrd="1" destOrd="0" presId="urn:microsoft.com/office/officeart/2018/2/layout/IconVerticalSolidList"/>
    <dgm:cxn modelId="{03EC6B0B-DE20-4162-9700-B5A88DEC4402}" type="presParOf" srcId="{9D4CD4C8-AD60-48D1-A019-0608634BE2AD}" destId="{F9AD0C91-06C6-4E70-810A-4BFF437F99CB}" srcOrd="2" destOrd="0" presId="urn:microsoft.com/office/officeart/2018/2/layout/IconVerticalSolidList"/>
    <dgm:cxn modelId="{7E198733-995D-4F64-BB27-B2C87EB5F92F}" type="presParOf" srcId="{9D4CD4C8-AD60-48D1-A019-0608634BE2AD}" destId="{7E693C5D-A5F9-448D-BD0D-C2589F876AD9}" srcOrd="3" destOrd="0" presId="urn:microsoft.com/office/officeart/2018/2/layout/IconVerticalSolidList"/>
    <dgm:cxn modelId="{CBC1E160-2E4A-478A-9DAC-F64BA14E0F97}" type="presParOf" srcId="{118F98E2-D835-4DCD-A5F1-CDEE8DE7B42C}" destId="{15D8EC87-05F9-408D-A26E-FE7CB11EF898}" srcOrd="7" destOrd="0" presId="urn:microsoft.com/office/officeart/2018/2/layout/IconVerticalSolidList"/>
    <dgm:cxn modelId="{292AC7EF-A889-4496-90CE-88BAE8B15224}" type="presParOf" srcId="{118F98E2-D835-4DCD-A5F1-CDEE8DE7B42C}" destId="{FB391F90-42B0-4ACA-B339-8386044C1733}" srcOrd="8" destOrd="0" presId="urn:microsoft.com/office/officeart/2018/2/layout/IconVerticalSolidList"/>
    <dgm:cxn modelId="{CCAA0B8A-5F4C-41A2-8B9B-0E616D88B069}" type="presParOf" srcId="{FB391F90-42B0-4ACA-B339-8386044C1733}" destId="{BA1FD910-0F6D-44C3-97BA-B96BC56CDF23}" srcOrd="0" destOrd="0" presId="urn:microsoft.com/office/officeart/2018/2/layout/IconVerticalSolidList"/>
    <dgm:cxn modelId="{577A0D55-4FAC-45B8-91B8-1AB1BE1EF0EA}" type="presParOf" srcId="{FB391F90-42B0-4ACA-B339-8386044C1733}" destId="{9E6E3AF3-0A4C-4D18-9E58-F0B85A7513BD}" srcOrd="1" destOrd="0" presId="urn:microsoft.com/office/officeart/2018/2/layout/IconVerticalSolidList"/>
    <dgm:cxn modelId="{94BEF238-178A-4F66-9D99-7105FCFFE3A6}" type="presParOf" srcId="{FB391F90-42B0-4ACA-B339-8386044C1733}" destId="{7E407F0C-3F3E-442F-8BA4-26951A4D14C2}" srcOrd="2" destOrd="0" presId="urn:microsoft.com/office/officeart/2018/2/layout/IconVerticalSolidList"/>
    <dgm:cxn modelId="{2B3BEFFF-6E25-4813-859A-4025AAC79B1F}" type="presParOf" srcId="{FB391F90-42B0-4ACA-B339-8386044C1733}" destId="{EF9176D2-FB62-46B0-9D1B-E5AB22D325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BC1FD-2682-4937-B5D1-A282FAC78163}">
      <dsp:nvSpPr>
        <dsp:cNvPr id="0" name=""/>
        <dsp:cNvSpPr/>
      </dsp:nvSpPr>
      <dsp:spPr>
        <a:xfrm>
          <a:off x="0" y="228773"/>
          <a:ext cx="5728881" cy="5996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9F965-DEAE-4F53-B407-3DFA16868CC2}">
      <dsp:nvSpPr>
        <dsp:cNvPr id="0" name=""/>
        <dsp:cNvSpPr/>
      </dsp:nvSpPr>
      <dsp:spPr>
        <a:xfrm>
          <a:off x="181404" y="363702"/>
          <a:ext cx="346265" cy="3298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DFE0F1-4FB9-4DD9-82BA-25593C9D7259}">
      <dsp:nvSpPr>
        <dsp:cNvPr id="0" name=""/>
        <dsp:cNvSpPr/>
      </dsp:nvSpPr>
      <dsp:spPr>
        <a:xfrm>
          <a:off x="709074" y="166600"/>
          <a:ext cx="4822122" cy="1079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1" tIns="101091" rIns="101091" bIns="101091" numCol="1" spcCol="1270" anchor="ctr" anchorCtr="0">
          <a:noAutofit/>
        </a:bodyPr>
        <a:lstStyle/>
        <a:p>
          <a:pPr marL="0" lvl="0" indent="0" algn="l" defTabSz="711200">
            <a:lnSpc>
              <a:spcPct val="90000"/>
            </a:lnSpc>
            <a:spcBef>
              <a:spcPct val="0"/>
            </a:spcBef>
            <a:spcAft>
              <a:spcPct val="35000"/>
            </a:spcAft>
            <a:buNone/>
          </a:pPr>
          <a:r>
            <a:rPr lang="en-US" sz="1600" kern="1200" dirty="0"/>
            <a:t>TEAM Goal: To take key performance indicators and create a predicative model based on origination data that will allow a prediction of the default or delinquency rate of a mortgage within a 60-80% accuracy. </a:t>
          </a:r>
        </a:p>
      </dsp:txBody>
      <dsp:txXfrm>
        <a:off x="709074" y="166600"/>
        <a:ext cx="4822122" cy="1079532"/>
      </dsp:txXfrm>
    </dsp:sp>
    <dsp:sp modelId="{E4BBB90B-BAE8-45D8-92B4-AE93C4A277E0}">
      <dsp:nvSpPr>
        <dsp:cNvPr id="0" name=""/>
        <dsp:cNvSpPr/>
      </dsp:nvSpPr>
      <dsp:spPr>
        <a:xfrm>
          <a:off x="0" y="1484930"/>
          <a:ext cx="5728881" cy="896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4594B-B29A-4496-A9B4-99454DD4DFE7}">
      <dsp:nvSpPr>
        <dsp:cNvPr id="0" name=""/>
        <dsp:cNvSpPr/>
      </dsp:nvSpPr>
      <dsp:spPr>
        <a:xfrm>
          <a:off x="181404" y="1768196"/>
          <a:ext cx="346265" cy="3298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C78D02-38CC-4514-BD5C-5255E89ADC48}">
      <dsp:nvSpPr>
        <dsp:cNvPr id="0" name=""/>
        <dsp:cNvSpPr/>
      </dsp:nvSpPr>
      <dsp:spPr>
        <a:xfrm>
          <a:off x="709074" y="1633267"/>
          <a:ext cx="4822122" cy="955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1" tIns="101091" rIns="101091" bIns="101091" numCol="1" spcCol="1270" anchor="ctr" anchorCtr="0">
          <a:noAutofit/>
        </a:bodyPr>
        <a:lstStyle/>
        <a:p>
          <a:pPr marL="0" lvl="0" indent="0" algn="l" defTabSz="711200">
            <a:lnSpc>
              <a:spcPct val="90000"/>
            </a:lnSpc>
            <a:spcBef>
              <a:spcPct val="0"/>
            </a:spcBef>
            <a:spcAft>
              <a:spcPct val="35000"/>
            </a:spcAft>
            <a:buNone/>
          </a:pPr>
          <a:r>
            <a:rPr lang="en-US" sz="1600" u="sng" kern="1200" dirty="0"/>
            <a:t>Project Description: </a:t>
          </a:r>
        </a:p>
      </dsp:txBody>
      <dsp:txXfrm>
        <a:off x="709074" y="1633267"/>
        <a:ext cx="4822122" cy="955186"/>
      </dsp:txXfrm>
    </dsp:sp>
    <dsp:sp modelId="{BB2AC40B-47D7-4255-8831-82E791D7DAD1}">
      <dsp:nvSpPr>
        <dsp:cNvPr id="0" name=""/>
        <dsp:cNvSpPr/>
      </dsp:nvSpPr>
      <dsp:spPr>
        <a:xfrm>
          <a:off x="0" y="2827251"/>
          <a:ext cx="5728881" cy="5996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A82A9-4B25-4663-B41E-3AFEF4221DDB}">
      <dsp:nvSpPr>
        <dsp:cNvPr id="0" name=""/>
        <dsp:cNvSpPr/>
      </dsp:nvSpPr>
      <dsp:spPr>
        <a:xfrm>
          <a:off x="181404" y="2962179"/>
          <a:ext cx="346265" cy="3298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F5E483-A3F5-49BA-95C0-DAADFD7E5959}">
      <dsp:nvSpPr>
        <dsp:cNvPr id="0" name=""/>
        <dsp:cNvSpPr/>
      </dsp:nvSpPr>
      <dsp:spPr>
        <a:xfrm>
          <a:off x="709074" y="2827251"/>
          <a:ext cx="4822122" cy="955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1" tIns="101091" rIns="101091" bIns="101091" numCol="1" spcCol="1270" anchor="ctr" anchorCtr="0">
          <a:noAutofit/>
        </a:bodyPr>
        <a:lstStyle/>
        <a:p>
          <a:pPr marL="0" lvl="0" indent="0" algn="l" defTabSz="711200">
            <a:lnSpc>
              <a:spcPct val="90000"/>
            </a:lnSpc>
            <a:spcBef>
              <a:spcPct val="0"/>
            </a:spcBef>
            <a:spcAft>
              <a:spcPct val="35000"/>
            </a:spcAft>
            <a:buNone/>
          </a:pPr>
          <a:r>
            <a:rPr lang="en-US" sz="1600" kern="1200" dirty="0"/>
            <a:t>Mortgage Delinquency/Default rate using key performance indicators (KPI) to build a data frame model which will be used for predictive analytics to determine delinquency/default of the mortgage along with current state of the economy. </a:t>
          </a:r>
        </a:p>
      </dsp:txBody>
      <dsp:txXfrm>
        <a:off x="709074" y="2827251"/>
        <a:ext cx="4822122" cy="955186"/>
      </dsp:txXfrm>
    </dsp:sp>
    <dsp:sp modelId="{17CA57CF-CAC8-4D9D-9DA4-1718B3FE90AA}">
      <dsp:nvSpPr>
        <dsp:cNvPr id="0" name=""/>
        <dsp:cNvSpPr/>
      </dsp:nvSpPr>
      <dsp:spPr>
        <a:xfrm>
          <a:off x="0" y="4021234"/>
          <a:ext cx="5728881" cy="5996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00BB6A-7E8C-46A2-952C-E7A5A2686F1D}">
      <dsp:nvSpPr>
        <dsp:cNvPr id="0" name=""/>
        <dsp:cNvSpPr/>
      </dsp:nvSpPr>
      <dsp:spPr>
        <a:xfrm>
          <a:off x="181404" y="4156163"/>
          <a:ext cx="346265" cy="3298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93C5D-A5F9-448D-BD0D-C2589F876AD9}">
      <dsp:nvSpPr>
        <dsp:cNvPr id="0" name=""/>
        <dsp:cNvSpPr/>
      </dsp:nvSpPr>
      <dsp:spPr>
        <a:xfrm>
          <a:off x="709074" y="4021234"/>
          <a:ext cx="4822122" cy="955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1" tIns="101091" rIns="101091" bIns="101091" numCol="1" spcCol="1270" anchor="ctr" anchorCtr="0">
          <a:noAutofit/>
        </a:bodyPr>
        <a:lstStyle/>
        <a:p>
          <a:pPr marL="0" lvl="0" indent="0" algn="l" defTabSz="711200">
            <a:lnSpc>
              <a:spcPct val="90000"/>
            </a:lnSpc>
            <a:spcBef>
              <a:spcPct val="0"/>
            </a:spcBef>
            <a:spcAft>
              <a:spcPct val="35000"/>
            </a:spcAft>
            <a:buNone/>
          </a:pPr>
          <a:r>
            <a:rPr lang="en-US" sz="1600" kern="1200" dirty="0"/>
            <a:t>Utilizing statistical trend and regression analysis and methodologies to test the model. Utilizing test data to test the model to accurately forecast the probability that a mortgage with become delinquent/default. </a:t>
          </a:r>
        </a:p>
      </dsp:txBody>
      <dsp:txXfrm>
        <a:off x="709074" y="4021234"/>
        <a:ext cx="4822122" cy="955186"/>
      </dsp:txXfrm>
    </dsp:sp>
    <dsp:sp modelId="{BA1FD910-0F6D-44C3-97BA-B96BC56CDF23}">
      <dsp:nvSpPr>
        <dsp:cNvPr id="0" name=""/>
        <dsp:cNvSpPr/>
      </dsp:nvSpPr>
      <dsp:spPr>
        <a:xfrm>
          <a:off x="0" y="5215217"/>
          <a:ext cx="5728881" cy="5996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6E3AF3-0A4C-4D18-9E58-F0B85A7513BD}">
      <dsp:nvSpPr>
        <dsp:cNvPr id="0" name=""/>
        <dsp:cNvSpPr/>
      </dsp:nvSpPr>
      <dsp:spPr>
        <a:xfrm>
          <a:off x="181404" y="5350146"/>
          <a:ext cx="346265" cy="3298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9176D2-FB62-46B0-9D1B-E5AB22D32580}">
      <dsp:nvSpPr>
        <dsp:cNvPr id="0" name=""/>
        <dsp:cNvSpPr/>
      </dsp:nvSpPr>
      <dsp:spPr>
        <a:xfrm>
          <a:off x="709074" y="5215217"/>
          <a:ext cx="4822122" cy="955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1" tIns="101091" rIns="101091" bIns="101091" numCol="1" spcCol="1270" anchor="ctr" anchorCtr="0">
          <a:noAutofit/>
        </a:bodyPr>
        <a:lstStyle/>
        <a:p>
          <a:pPr marL="0" lvl="0" indent="0" algn="l" defTabSz="711200">
            <a:lnSpc>
              <a:spcPct val="90000"/>
            </a:lnSpc>
            <a:spcBef>
              <a:spcPct val="0"/>
            </a:spcBef>
            <a:spcAft>
              <a:spcPct val="35000"/>
            </a:spcAft>
            <a:buNone/>
          </a:pPr>
          <a:r>
            <a:rPr lang="en-US" sz="1600" kern="1200" dirty="0"/>
            <a:t>Present the results of the model indicating the accuracy of the model and the visualization of results. </a:t>
          </a:r>
        </a:p>
      </dsp:txBody>
      <dsp:txXfrm>
        <a:off x="709074" y="5215217"/>
        <a:ext cx="4822122" cy="9551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2F8177-8746-4537-8033-23320015425C}"/>
              </a:ext>
            </a:extLst>
          </p:cNvPr>
          <p:cNvPicPr>
            <a:picLocks noChangeAspect="1"/>
          </p:cNvPicPr>
          <p:nvPr/>
        </p:nvPicPr>
        <p:blipFill>
          <a:blip r:embed="rId2"/>
          <a:stretch>
            <a:fillRect/>
          </a:stretch>
        </p:blipFill>
        <p:spPr>
          <a:xfrm>
            <a:off x="4113922" y="0"/>
            <a:ext cx="4298328" cy="2690037"/>
          </a:xfrm>
          <a:prstGeom prst="rect">
            <a:avLst/>
          </a:prstGeom>
          <a:solidFill>
            <a:schemeClr val="bg2">
              <a:lumMod val="60000"/>
              <a:lumOff val="40000"/>
            </a:schemeClr>
          </a:solidFill>
          <a:effectLst>
            <a:innerShdw blurRad="63500" dist="50800" dir="16200000">
              <a:prstClr val="black">
                <a:alpha val="50000"/>
              </a:prstClr>
            </a:innerShdw>
          </a:effectLst>
        </p:spPr>
      </p:pic>
      <p:sp>
        <p:nvSpPr>
          <p:cNvPr id="2" name="TextBox 1">
            <a:extLst>
              <a:ext uri="{FF2B5EF4-FFF2-40B4-BE49-F238E27FC236}">
                <a16:creationId xmlns:a16="http://schemas.microsoft.com/office/drawing/2014/main" id="{36BEB1A1-5FAB-4089-98A0-E5FDEB0812A2}"/>
              </a:ext>
            </a:extLst>
          </p:cNvPr>
          <p:cNvSpPr txBox="1"/>
          <p:nvPr/>
        </p:nvSpPr>
        <p:spPr>
          <a:xfrm>
            <a:off x="2334638" y="3193383"/>
            <a:ext cx="8132323" cy="1107996"/>
          </a:xfrm>
          <a:prstGeom prst="rect">
            <a:avLst/>
          </a:prstGeom>
          <a:noFill/>
        </p:spPr>
        <p:txBody>
          <a:bodyPr wrap="square" rtlCol="0">
            <a:spAutoFit/>
          </a:bodyPr>
          <a:lstStyle/>
          <a:p>
            <a:pPr algn="ctr"/>
            <a:r>
              <a:rPr lang="en-US" sz="6600" dirty="0">
                <a:solidFill>
                  <a:schemeClr val="bg1"/>
                </a:solidFill>
              </a:rPr>
              <a:t>Mortgage Delinquency </a:t>
            </a:r>
          </a:p>
        </p:txBody>
      </p:sp>
      <p:sp>
        <p:nvSpPr>
          <p:cNvPr id="3" name="TextBox 2">
            <a:extLst>
              <a:ext uri="{FF2B5EF4-FFF2-40B4-BE49-F238E27FC236}">
                <a16:creationId xmlns:a16="http://schemas.microsoft.com/office/drawing/2014/main" id="{F4EC8950-90B7-4887-8542-44B063F3B382}"/>
              </a:ext>
            </a:extLst>
          </p:cNvPr>
          <p:cNvSpPr txBox="1"/>
          <p:nvPr/>
        </p:nvSpPr>
        <p:spPr>
          <a:xfrm>
            <a:off x="3780101" y="4404615"/>
            <a:ext cx="4965969" cy="400110"/>
          </a:xfrm>
          <a:prstGeom prst="rect">
            <a:avLst/>
          </a:prstGeom>
          <a:noFill/>
        </p:spPr>
        <p:txBody>
          <a:bodyPr wrap="square" rtlCol="0">
            <a:spAutoFit/>
          </a:bodyPr>
          <a:lstStyle/>
          <a:p>
            <a:pPr algn="ctr"/>
            <a:r>
              <a:rPr lang="en-US" sz="2000" dirty="0"/>
              <a:t>Data Science Certificate Program: Cohort 16</a:t>
            </a:r>
          </a:p>
        </p:txBody>
      </p:sp>
    </p:spTree>
    <p:extLst>
      <p:ext uri="{BB962C8B-B14F-4D97-AF65-F5344CB8AC3E}">
        <p14:creationId xmlns:p14="http://schemas.microsoft.com/office/powerpoint/2010/main" val="354360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4"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008CB21-949B-4D53-AF7D-D19E5F9A3F22}"/>
              </a:ext>
            </a:extLst>
          </p:cNvPr>
          <p:cNvPicPr>
            <a:picLocks noChangeAspect="1"/>
          </p:cNvPicPr>
          <p:nvPr/>
        </p:nvPicPr>
        <p:blipFill>
          <a:blip r:embed="rId3"/>
          <a:stretch>
            <a:fillRect/>
          </a:stretch>
        </p:blipFill>
        <p:spPr>
          <a:xfrm>
            <a:off x="1302278" y="1400578"/>
            <a:ext cx="9584265" cy="4049352"/>
          </a:xfrm>
          <a:prstGeom prst="rect">
            <a:avLst/>
          </a:prstGeom>
        </p:spPr>
      </p:pic>
      <p:sp>
        <p:nvSpPr>
          <p:cNvPr id="2" name="TextBox 1">
            <a:extLst>
              <a:ext uri="{FF2B5EF4-FFF2-40B4-BE49-F238E27FC236}">
                <a16:creationId xmlns:a16="http://schemas.microsoft.com/office/drawing/2014/main" id="{50F8243B-1907-4EA4-A520-E0260E25E185}"/>
              </a:ext>
            </a:extLst>
          </p:cNvPr>
          <p:cNvSpPr txBox="1"/>
          <p:nvPr/>
        </p:nvSpPr>
        <p:spPr>
          <a:xfrm>
            <a:off x="1956391" y="265814"/>
            <a:ext cx="6847367" cy="369332"/>
          </a:xfrm>
          <a:prstGeom prst="rect">
            <a:avLst/>
          </a:prstGeom>
          <a:noFill/>
        </p:spPr>
        <p:txBody>
          <a:bodyPr wrap="square" rtlCol="0">
            <a:spAutoFit/>
          </a:bodyPr>
          <a:lstStyle/>
          <a:p>
            <a:r>
              <a:rPr lang="en-US" dirty="0">
                <a:solidFill>
                  <a:schemeClr val="bg1"/>
                </a:solidFill>
              </a:rPr>
              <a:t>List of Sellers: Freddie Mac purchases loans </a:t>
            </a:r>
          </a:p>
        </p:txBody>
      </p:sp>
    </p:spTree>
    <p:extLst>
      <p:ext uri="{BB962C8B-B14F-4D97-AF65-F5344CB8AC3E}">
        <p14:creationId xmlns:p14="http://schemas.microsoft.com/office/powerpoint/2010/main" val="370353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61CC0-84C9-4391-AB23-97025DED2AC0}"/>
              </a:ext>
            </a:extLst>
          </p:cNvPr>
          <p:cNvSpPr txBox="1"/>
          <p:nvPr/>
        </p:nvSpPr>
        <p:spPr>
          <a:xfrm>
            <a:off x="3787588" y="248305"/>
            <a:ext cx="5383306" cy="369332"/>
          </a:xfrm>
          <a:prstGeom prst="rect">
            <a:avLst/>
          </a:prstGeom>
          <a:noFill/>
        </p:spPr>
        <p:txBody>
          <a:bodyPr wrap="square" rtlCol="0">
            <a:spAutoFit/>
          </a:bodyPr>
          <a:lstStyle/>
          <a:p>
            <a:r>
              <a:rPr lang="en-US" dirty="0">
                <a:solidFill>
                  <a:schemeClr val="bg1"/>
                </a:solidFill>
              </a:rPr>
              <a:t>Histogram Exploration of Numeric Data Features</a:t>
            </a:r>
          </a:p>
        </p:txBody>
      </p:sp>
      <p:pic>
        <p:nvPicPr>
          <p:cNvPr id="4" name="Picture 3">
            <a:extLst>
              <a:ext uri="{FF2B5EF4-FFF2-40B4-BE49-F238E27FC236}">
                <a16:creationId xmlns:a16="http://schemas.microsoft.com/office/drawing/2014/main" id="{0DE23A37-FE63-49D0-83B2-8AAB21037C95}"/>
              </a:ext>
            </a:extLst>
          </p:cNvPr>
          <p:cNvPicPr>
            <a:picLocks noChangeAspect="1"/>
          </p:cNvPicPr>
          <p:nvPr/>
        </p:nvPicPr>
        <p:blipFill>
          <a:blip r:embed="rId2"/>
          <a:stretch>
            <a:fillRect/>
          </a:stretch>
        </p:blipFill>
        <p:spPr>
          <a:xfrm>
            <a:off x="1575881" y="617636"/>
            <a:ext cx="9251004" cy="5783163"/>
          </a:xfrm>
          <a:prstGeom prst="rect">
            <a:avLst/>
          </a:prstGeom>
        </p:spPr>
      </p:pic>
    </p:spTree>
    <p:extLst>
      <p:ext uri="{BB962C8B-B14F-4D97-AF65-F5344CB8AC3E}">
        <p14:creationId xmlns:p14="http://schemas.microsoft.com/office/powerpoint/2010/main" val="149196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CFF8E4-7F95-48EB-91A9-2CD5CD0196C8}"/>
              </a:ext>
            </a:extLst>
          </p:cNvPr>
          <p:cNvPicPr>
            <a:picLocks noChangeAspect="1"/>
          </p:cNvPicPr>
          <p:nvPr/>
        </p:nvPicPr>
        <p:blipFill>
          <a:blip r:embed="rId2"/>
          <a:stretch>
            <a:fillRect/>
          </a:stretch>
        </p:blipFill>
        <p:spPr>
          <a:xfrm>
            <a:off x="6167031" y="1141577"/>
            <a:ext cx="5220511" cy="4523838"/>
          </a:xfrm>
          <a:prstGeom prst="rect">
            <a:avLst/>
          </a:prstGeom>
        </p:spPr>
      </p:pic>
      <p:pic>
        <p:nvPicPr>
          <p:cNvPr id="2" name="Picture 1">
            <a:extLst>
              <a:ext uri="{FF2B5EF4-FFF2-40B4-BE49-F238E27FC236}">
                <a16:creationId xmlns:a16="http://schemas.microsoft.com/office/drawing/2014/main" id="{AA49AE85-E243-4FE7-906E-F6AD495994C5}"/>
              </a:ext>
            </a:extLst>
          </p:cNvPr>
          <p:cNvPicPr>
            <a:picLocks noChangeAspect="1"/>
          </p:cNvPicPr>
          <p:nvPr/>
        </p:nvPicPr>
        <p:blipFill>
          <a:blip r:embed="rId3"/>
          <a:stretch>
            <a:fillRect/>
          </a:stretch>
        </p:blipFill>
        <p:spPr>
          <a:xfrm>
            <a:off x="1119460" y="1141577"/>
            <a:ext cx="5114247" cy="4777960"/>
          </a:xfrm>
          <a:prstGeom prst="rect">
            <a:avLst/>
          </a:prstGeom>
        </p:spPr>
      </p:pic>
    </p:spTree>
    <p:extLst>
      <p:ext uri="{BB962C8B-B14F-4D97-AF65-F5344CB8AC3E}">
        <p14:creationId xmlns:p14="http://schemas.microsoft.com/office/powerpoint/2010/main" val="343183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5068-F558-4596-B73A-A11D752DFB1F}"/>
              </a:ext>
            </a:extLst>
          </p:cNvPr>
          <p:cNvSpPr>
            <a:spLocks noGrp="1"/>
          </p:cNvSpPr>
          <p:nvPr>
            <p:ph type="title"/>
          </p:nvPr>
        </p:nvSpPr>
        <p:spPr/>
        <p:txBody>
          <a:bodyPr/>
          <a:lstStyle/>
          <a:p>
            <a:r>
              <a:rPr lang="en-US" dirty="0"/>
              <a:t>Breakdown of pipeline on slides</a:t>
            </a:r>
          </a:p>
        </p:txBody>
      </p:sp>
      <p:sp>
        <p:nvSpPr>
          <p:cNvPr id="4" name="Flowchart: Magnetic Disk 3">
            <a:extLst>
              <a:ext uri="{FF2B5EF4-FFF2-40B4-BE49-F238E27FC236}">
                <a16:creationId xmlns:a16="http://schemas.microsoft.com/office/drawing/2014/main" id="{F9EDE8A2-52A3-47F3-AD69-CC90F7531FF2}"/>
              </a:ext>
            </a:extLst>
          </p:cNvPr>
          <p:cNvSpPr/>
          <p:nvPr/>
        </p:nvSpPr>
        <p:spPr>
          <a:xfrm>
            <a:off x="1309798" y="30292"/>
            <a:ext cx="3455582" cy="2198465"/>
          </a:xfrm>
          <a:prstGeom prst="flowChartMagneticDisk">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76E7526-8549-484C-A140-87ACC5D7A842}"/>
              </a:ext>
            </a:extLst>
          </p:cNvPr>
          <p:cNvSpPr txBox="1"/>
          <p:nvPr/>
        </p:nvSpPr>
        <p:spPr>
          <a:xfrm>
            <a:off x="1571625" y="757638"/>
            <a:ext cx="2931928" cy="1200329"/>
          </a:xfrm>
          <a:prstGeom prst="rect">
            <a:avLst/>
          </a:prstGeom>
          <a:noFill/>
        </p:spPr>
        <p:txBody>
          <a:bodyPr wrap="square" rtlCol="0">
            <a:spAutoFit/>
          </a:bodyPr>
          <a:lstStyle/>
          <a:p>
            <a:pPr algn="ctr"/>
            <a:r>
              <a:rPr lang="en-US" sz="3600" dirty="0">
                <a:solidFill>
                  <a:schemeClr val="bg1"/>
                </a:solidFill>
              </a:rPr>
              <a:t>Feature Analysis</a:t>
            </a:r>
            <a:endParaRPr lang="en-US" dirty="0">
              <a:solidFill>
                <a:schemeClr val="bg1"/>
              </a:solidFill>
            </a:endParaRPr>
          </a:p>
        </p:txBody>
      </p:sp>
      <p:pic>
        <p:nvPicPr>
          <p:cNvPr id="7" name="Picture 6">
            <a:extLst>
              <a:ext uri="{FF2B5EF4-FFF2-40B4-BE49-F238E27FC236}">
                <a16:creationId xmlns:a16="http://schemas.microsoft.com/office/drawing/2014/main" id="{2E3B853B-B81D-435A-A333-32B7D7A47E56}"/>
              </a:ext>
            </a:extLst>
          </p:cNvPr>
          <p:cNvPicPr>
            <a:picLocks noChangeAspect="1"/>
          </p:cNvPicPr>
          <p:nvPr/>
        </p:nvPicPr>
        <p:blipFill>
          <a:blip r:embed="rId2"/>
          <a:stretch>
            <a:fillRect/>
          </a:stretch>
        </p:blipFill>
        <p:spPr>
          <a:xfrm>
            <a:off x="907854" y="2367877"/>
            <a:ext cx="5186558" cy="4371266"/>
          </a:xfrm>
          <a:prstGeom prst="rect">
            <a:avLst/>
          </a:prstGeom>
        </p:spPr>
      </p:pic>
      <p:pic>
        <p:nvPicPr>
          <p:cNvPr id="3" name="Picture 2">
            <a:extLst>
              <a:ext uri="{FF2B5EF4-FFF2-40B4-BE49-F238E27FC236}">
                <a16:creationId xmlns:a16="http://schemas.microsoft.com/office/drawing/2014/main" id="{F82DE369-CCBF-45EE-8098-C440F40B1EE6}"/>
              </a:ext>
            </a:extLst>
          </p:cNvPr>
          <p:cNvPicPr>
            <a:picLocks noChangeAspect="1"/>
          </p:cNvPicPr>
          <p:nvPr/>
        </p:nvPicPr>
        <p:blipFill>
          <a:blip r:embed="rId3"/>
          <a:stretch>
            <a:fillRect/>
          </a:stretch>
        </p:blipFill>
        <p:spPr>
          <a:xfrm>
            <a:off x="6152349" y="1775012"/>
            <a:ext cx="6039651" cy="4962020"/>
          </a:xfrm>
          <a:prstGeom prst="rect">
            <a:avLst/>
          </a:prstGeom>
        </p:spPr>
      </p:pic>
      <p:sp>
        <p:nvSpPr>
          <p:cNvPr id="6" name="TextBox 5">
            <a:extLst>
              <a:ext uri="{FF2B5EF4-FFF2-40B4-BE49-F238E27FC236}">
                <a16:creationId xmlns:a16="http://schemas.microsoft.com/office/drawing/2014/main" id="{1C809FC7-C84A-4147-B1A4-AA365D94268F}"/>
              </a:ext>
            </a:extLst>
          </p:cNvPr>
          <p:cNvSpPr txBox="1"/>
          <p:nvPr/>
        </p:nvSpPr>
        <p:spPr>
          <a:xfrm>
            <a:off x="6443773" y="777928"/>
            <a:ext cx="4603638"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rPr>
              <a:t>Scikit-Learn has a meta-transformer method for selecting features based on importance weights. </a:t>
            </a:r>
          </a:p>
        </p:txBody>
      </p:sp>
    </p:spTree>
    <p:extLst>
      <p:ext uri="{BB962C8B-B14F-4D97-AF65-F5344CB8AC3E}">
        <p14:creationId xmlns:p14="http://schemas.microsoft.com/office/powerpoint/2010/main" val="1472456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5D4958-8D82-49B7-97E6-48D5931367E1}"/>
              </a:ext>
            </a:extLst>
          </p:cNvPr>
          <p:cNvPicPr>
            <a:picLocks noChangeAspect="1"/>
          </p:cNvPicPr>
          <p:nvPr/>
        </p:nvPicPr>
        <p:blipFill>
          <a:blip r:embed="rId2"/>
          <a:stretch>
            <a:fillRect/>
          </a:stretch>
        </p:blipFill>
        <p:spPr>
          <a:xfrm>
            <a:off x="1495853" y="116732"/>
            <a:ext cx="9817415" cy="6663035"/>
          </a:xfrm>
          <a:prstGeom prst="rect">
            <a:avLst/>
          </a:prstGeom>
        </p:spPr>
      </p:pic>
    </p:spTree>
    <p:extLst>
      <p:ext uri="{BB962C8B-B14F-4D97-AF65-F5344CB8AC3E}">
        <p14:creationId xmlns:p14="http://schemas.microsoft.com/office/powerpoint/2010/main" val="328229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8" name="Group 10">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9"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60" name="Rectangle 53">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234D3DA-D7C0-452B-8DE5-62062E81080E}"/>
              </a:ext>
            </a:extLst>
          </p:cNvPr>
          <p:cNvPicPr>
            <a:picLocks noChangeAspect="1"/>
          </p:cNvPicPr>
          <p:nvPr/>
        </p:nvPicPr>
        <p:blipFill>
          <a:blip r:embed="rId3"/>
          <a:stretch>
            <a:fillRect/>
          </a:stretch>
        </p:blipFill>
        <p:spPr>
          <a:xfrm>
            <a:off x="858837" y="317485"/>
            <a:ext cx="10453687" cy="60039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57234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5068-F558-4596-B73A-A11D752DFB1F}"/>
              </a:ext>
            </a:extLst>
          </p:cNvPr>
          <p:cNvSpPr>
            <a:spLocks noGrp="1"/>
          </p:cNvSpPr>
          <p:nvPr>
            <p:ph type="title"/>
          </p:nvPr>
        </p:nvSpPr>
        <p:spPr/>
        <p:txBody>
          <a:bodyPr/>
          <a:lstStyle/>
          <a:p>
            <a:r>
              <a:rPr lang="en-US" dirty="0"/>
              <a:t>Breakdown of pipeline on slides</a:t>
            </a:r>
          </a:p>
        </p:txBody>
      </p:sp>
      <p:sp>
        <p:nvSpPr>
          <p:cNvPr id="4" name="Flowchart: Magnetic Disk 3">
            <a:extLst>
              <a:ext uri="{FF2B5EF4-FFF2-40B4-BE49-F238E27FC236}">
                <a16:creationId xmlns:a16="http://schemas.microsoft.com/office/drawing/2014/main" id="{F9EDE8A2-52A3-47F3-AD69-CC90F7531FF2}"/>
              </a:ext>
            </a:extLst>
          </p:cNvPr>
          <p:cNvSpPr/>
          <p:nvPr/>
        </p:nvSpPr>
        <p:spPr>
          <a:xfrm>
            <a:off x="1228745" y="41617"/>
            <a:ext cx="3455582" cy="2198465"/>
          </a:xfrm>
          <a:prstGeom prst="flowChartMagneticDisk">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76E7526-8549-484C-A140-87ACC5D7A842}"/>
              </a:ext>
            </a:extLst>
          </p:cNvPr>
          <p:cNvSpPr txBox="1"/>
          <p:nvPr/>
        </p:nvSpPr>
        <p:spPr>
          <a:xfrm>
            <a:off x="1499191" y="811130"/>
            <a:ext cx="2931928" cy="1200329"/>
          </a:xfrm>
          <a:prstGeom prst="rect">
            <a:avLst/>
          </a:prstGeom>
          <a:noFill/>
        </p:spPr>
        <p:txBody>
          <a:bodyPr wrap="square" rtlCol="0">
            <a:spAutoFit/>
          </a:bodyPr>
          <a:lstStyle/>
          <a:p>
            <a:pPr algn="ctr"/>
            <a:r>
              <a:rPr lang="en-US" sz="3600" dirty="0">
                <a:solidFill>
                  <a:schemeClr val="bg1"/>
                </a:solidFill>
              </a:rPr>
              <a:t>Modeling And Application</a:t>
            </a:r>
            <a:endParaRPr lang="en-US" dirty="0">
              <a:solidFill>
                <a:schemeClr val="bg1"/>
              </a:solidFill>
            </a:endParaRPr>
          </a:p>
        </p:txBody>
      </p:sp>
      <p:sp>
        <p:nvSpPr>
          <p:cNvPr id="10" name="TextBox 9">
            <a:extLst>
              <a:ext uri="{FF2B5EF4-FFF2-40B4-BE49-F238E27FC236}">
                <a16:creationId xmlns:a16="http://schemas.microsoft.com/office/drawing/2014/main" id="{B85A016C-BA18-4BBF-BF44-EF804216D0DC}"/>
              </a:ext>
            </a:extLst>
          </p:cNvPr>
          <p:cNvSpPr txBox="1"/>
          <p:nvPr/>
        </p:nvSpPr>
        <p:spPr>
          <a:xfrm>
            <a:off x="5502045" y="1034637"/>
            <a:ext cx="5671970" cy="646331"/>
          </a:xfrm>
          <a:prstGeom prst="rect">
            <a:avLst/>
          </a:prstGeom>
          <a:noFill/>
        </p:spPr>
        <p:txBody>
          <a:bodyPr wrap="square" rtlCol="0">
            <a:spAutoFit/>
          </a:bodyPr>
          <a:lstStyle/>
          <a:p>
            <a:r>
              <a:rPr lang="en-US" dirty="0">
                <a:solidFill>
                  <a:schemeClr val="bg1"/>
                </a:solidFill>
              </a:rPr>
              <a:t>Based on the results of running classification models we found that Bagging Classifier was the most accurate model </a:t>
            </a:r>
          </a:p>
        </p:txBody>
      </p:sp>
      <p:graphicFrame>
        <p:nvGraphicFramePr>
          <p:cNvPr id="3" name="Table 2">
            <a:extLst>
              <a:ext uri="{FF2B5EF4-FFF2-40B4-BE49-F238E27FC236}">
                <a16:creationId xmlns:a16="http://schemas.microsoft.com/office/drawing/2014/main" id="{96A92FA3-D1F8-4CF9-BBA8-CF8B8805F55C}"/>
              </a:ext>
            </a:extLst>
          </p:cNvPr>
          <p:cNvGraphicFramePr>
            <a:graphicFrameLocks noGrp="1"/>
          </p:cNvGraphicFramePr>
          <p:nvPr>
            <p:extLst>
              <p:ext uri="{D42A27DB-BD31-4B8C-83A1-F6EECF244321}">
                <p14:modId xmlns:p14="http://schemas.microsoft.com/office/powerpoint/2010/main" val="3304153994"/>
              </p:ext>
            </p:extLst>
          </p:nvPr>
        </p:nvGraphicFramePr>
        <p:xfrm>
          <a:off x="1390109" y="2513207"/>
          <a:ext cx="6875350" cy="4023728"/>
        </p:xfrm>
        <a:graphic>
          <a:graphicData uri="http://schemas.openxmlformats.org/drawingml/2006/table">
            <a:tbl>
              <a:tblPr firstRow="1" firstCol="1" bandRow="1">
                <a:tableStyleId>{5C22544A-7EE6-4342-B048-85BDC9FD1C3A}</a:tableStyleId>
              </a:tblPr>
              <a:tblGrid>
                <a:gridCol w="1375070">
                  <a:extLst>
                    <a:ext uri="{9D8B030D-6E8A-4147-A177-3AD203B41FA5}">
                      <a16:colId xmlns:a16="http://schemas.microsoft.com/office/drawing/2014/main" val="41337296"/>
                    </a:ext>
                  </a:extLst>
                </a:gridCol>
                <a:gridCol w="1375070">
                  <a:extLst>
                    <a:ext uri="{9D8B030D-6E8A-4147-A177-3AD203B41FA5}">
                      <a16:colId xmlns:a16="http://schemas.microsoft.com/office/drawing/2014/main" val="2443647414"/>
                    </a:ext>
                  </a:extLst>
                </a:gridCol>
                <a:gridCol w="1375070">
                  <a:extLst>
                    <a:ext uri="{9D8B030D-6E8A-4147-A177-3AD203B41FA5}">
                      <a16:colId xmlns:a16="http://schemas.microsoft.com/office/drawing/2014/main" val="2197197379"/>
                    </a:ext>
                  </a:extLst>
                </a:gridCol>
                <a:gridCol w="1375070">
                  <a:extLst>
                    <a:ext uri="{9D8B030D-6E8A-4147-A177-3AD203B41FA5}">
                      <a16:colId xmlns:a16="http://schemas.microsoft.com/office/drawing/2014/main" val="4252349462"/>
                    </a:ext>
                  </a:extLst>
                </a:gridCol>
                <a:gridCol w="1375070">
                  <a:extLst>
                    <a:ext uri="{9D8B030D-6E8A-4147-A177-3AD203B41FA5}">
                      <a16:colId xmlns:a16="http://schemas.microsoft.com/office/drawing/2014/main" val="262071970"/>
                    </a:ext>
                  </a:extLst>
                </a:gridCol>
              </a:tblGrid>
              <a:tr h="225556">
                <a:tc>
                  <a:txBody>
                    <a:bodyPr/>
                    <a:lstStyle/>
                    <a:p>
                      <a:pPr algn="ctr" rtl="0" fontAlgn="ctr"/>
                      <a:r>
                        <a:rPr lang="en-US" sz="1100" u="none" strike="noStrike" dirty="0">
                          <a:effectLst/>
                        </a:rPr>
                        <a:t>Model</a:t>
                      </a:r>
                      <a:endParaRPr lang="en-US" sz="110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100" u="none" strike="noStrike" dirty="0">
                          <a:effectLst/>
                        </a:rPr>
                        <a:t>Loan Classification</a:t>
                      </a:r>
                      <a:endParaRPr lang="en-US" sz="110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100" u="none" strike="noStrike" dirty="0">
                          <a:effectLst/>
                        </a:rPr>
                        <a:t>Precision</a:t>
                      </a:r>
                      <a:endParaRPr lang="en-US" sz="110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100" u="none" strike="noStrike" dirty="0">
                          <a:effectLst/>
                        </a:rPr>
                        <a:t>Recall</a:t>
                      </a:r>
                      <a:endParaRPr lang="en-US" sz="110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100" u="none" strike="noStrike" dirty="0">
                          <a:effectLst/>
                        </a:rPr>
                        <a:t>FI Score</a:t>
                      </a:r>
                      <a:endParaRPr lang="en-US" sz="1100" b="1" i="0" u="none" strike="noStrike" dirty="0">
                        <a:solidFill>
                          <a:srgbClr val="FFFFFF"/>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916299265"/>
                  </a:ext>
                </a:extLst>
              </a:tr>
              <a:tr h="124776">
                <a:tc>
                  <a:txBody>
                    <a:bodyPr/>
                    <a:lstStyle/>
                    <a:p>
                      <a:pPr algn="ctr" rtl="0" fontAlgn="ctr"/>
                      <a:r>
                        <a:rPr lang="en-US" sz="1050" u="none" strike="noStrike" dirty="0">
                          <a:effectLst/>
                        </a:rPr>
                        <a:t>SVC</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Bad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3067942961"/>
                  </a:ext>
                </a:extLst>
              </a:tr>
              <a:tr h="119977">
                <a:tc>
                  <a:txBody>
                    <a:bodyPr/>
                    <a:lstStyle/>
                    <a:p>
                      <a:pPr algn="ctr" rtl="0" fontAlgn="ctr"/>
                      <a:r>
                        <a:rPr lang="en-US" sz="1050" u="none" strike="noStrike" dirty="0">
                          <a:effectLst/>
                        </a:rPr>
                        <a:t>SVC</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Good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0.98</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942147144"/>
                  </a:ext>
                </a:extLst>
              </a:tr>
              <a:tr h="119977">
                <a:tc>
                  <a:txBody>
                    <a:bodyPr/>
                    <a:lstStyle/>
                    <a:p>
                      <a:pPr algn="ctr" rtl="0" fontAlgn="ctr"/>
                      <a:r>
                        <a:rPr lang="en-US" sz="1050" u="none" strike="noStrike" dirty="0">
                          <a:effectLst/>
                        </a:rPr>
                        <a:t>Linear SVC</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Bad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0.86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4290699672"/>
                  </a:ext>
                </a:extLst>
              </a:tr>
              <a:tr h="119977">
                <a:tc>
                  <a:txBody>
                    <a:bodyPr/>
                    <a:lstStyle/>
                    <a:p>
                      <a:pPr algn="ctr" rtl="0" fontAlgn="ctr"/>
                      <a:r>
                        <a:rPr lang="en-US" sz="1050" u="none" strike="noStrike" dirty="0">
                          <a:effectLst/>
                        </a:rPr>
                        <a:t>Linear SVC</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Good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0.98</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1431936702"/>
                  </a:ext>
                </a:extLst>
              </a:tr>
              <a:tr h="119977">
                <a:tc>
                  <a:txBody>
                    <a:bodyPr/>
                    <a:lstStyle/>
                    <a:p>
                      <a:pPr algn="ctr" rtl="0" fontAlgn="ctr"/>
                      <a:r>
                        <a:rPr lang="en-US" sz="1050" u="none" strike="noStrike" dirty="0">
                          <a:effectLst/>
                        </a:rPr>
                        <a:t>SGD Classifier</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Bad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483336019"/>
                  </a:ext>
                </a:extLst>
              </a:tr>
              <a:tr h="119977">
                <a:tc>
                  <a:txBody>
                    <a:bodyPr/>
                    <a:lstStyle/>
                    <a:p>
                      <a:pPr algn="ctr" rtl="0" fontAlgn="ctr"/>
                      <a:r>
                        <a:rPr lang="en-US" sz="1050" u="none" strike="noStrike" dirty="0">
                          <a:effectLst/>
                        </a:rPr>
                        <a:t>SGD Classifier</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Good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0.98</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3900157419"/>
                  </a:ext>
                </a:extLst>
              </a:tr>
              <a:tr h="215958">
                <a:tc>
                  <a:txBody>
                    <a:bodyPr/>
                    <a:lstStyle/>
                    <a:p>
                      <a:pPr algn="ctr" rtl="0" fontAlgn="ctr"/>
                      <a:r>
                        <a:rPr lang="en-US" sz="1050" u="none" strike="noStrike" dirty="0">
                          <a:effectLst/>
                        </a:rPr>
                        <a:t>K Neighbors Classifier</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Bad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0.57</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0.01</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0.02</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99787378"/>
                  </a:ext>
                </a:extLst>
              </a:tr>
              <a:tr h="215958">
                <a:tc>
                  <a:txBody>
                    <a:bodyPr/>
                    <a:lstStyle/>
                    <a:p>
                      <a:pPr algn="ctr" rtl="0" fontAlgn="ctr"/>
                      <a:r>
                        <a:rPr lang="en-US" sz="1050" u="none" strike="noStrike" dirty="0">
                          <a:effectLst/>
                        </a:rPr>
                        <a:t>K Neighbors Classifier</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Good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0.98</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1402961754"/>
                  </a:ext>
                </a:extLst>
              </a:tr>
              <a:tr h="215958">
                <a:tc>
                  <a:txBody>
                    <a:bodyPr/>
                    <a:lstStyle/>
                    <a:p>
                      <a:pPr algn="ctr" rtl="0" fontAlgn="ctr"/>
                      <a:r>
                        <a:rPr lang="en-US" sz="1050" u="none" strike="noStrike" dirty="0">
                          <a:effectLst/>
                        </a:rPr>
                        <a:t>Logistic Regression</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Bad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0.38</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908171091"/>
                  </a:ext>
                </a:extLst>
              </a:tr>
              <a:tr h="215958">
                <a:tc>
                  <a:txBody>
                    <a:bodyPr/>
                    <a:lstStyle/>
                    <a:p>
                      <a:pPr algn="ctr" rtl="0" fontAlgn="ctr"/>
                      <a:r>
                        <a:rPr lang="en-US" sz="1050" u="none" strike="noStrike" dirty="0">
                          <a:effectLst/>
                        </a:rPr>
                        <a:t>Logistic Regression</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Good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0.98</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405435663"/>
                  </a:ext>
                </a:extLst>
              </a:tr>
              <a:tr h="215958">
                <a:tc>
                  <a:txBody>
                    <a:bodyPr/>
                    <a:lstStyle/>
                    <a:p>
                      <a:pPr algn="ctr" rtl="0" fontAlgn="ctr"/>
                      <a:r>
                        <a:rPr lang="en-US" sz="1050" u="none" strike="noStrike" dirty="0">
                          <a:effectLst/>
                        </a:rPr>
                        <a:t>Logistic Regression CV</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Bad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3232568395"/>
                  </a:ext>
                </a:extLst>
              </a:tr>
              <a:tr h="215958">
                <a:tc>
                  <a:txBody>
                    <a:bodyPr/>
                    <a:lstStyle/>
                    <a:p>
                      <a:pPr algn="ctr" rtl="0" fontAlgn="ctr"/>
                      <a:r>
                        <a:rPr lang="en-US" sz="1050" u="none" strike="noStrike" dirty="0">
                          <a:effectLst/>
                        </a:rPr>
                        <a:t>Logistic Regression CV</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Good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0.96</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0.98</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802383413"/>
                  </a:ext>
                </a:extLst>
              </a:tr>
              <a:tr h="215958">
                <a:tc>
                  <a:txBody>
                    <a:bodyPr/>
                    <a:lstStyle/>
                    <a:p>
                      <a:pPr algn="ctr" rtl="0" fontAlgn="ctr"/>
                      <a:r>
                        <a:rPr lang="en-US" sz="1050" u="none" strike="noStrike" dirty="0">
                          <a:effectLst/>
                        </a:rPr>
                        <a:t>Bagging Classifier</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Bad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0.99</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0.73</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0.85</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85881221"/>
                  </a:ext>
                </a:extLst>
              </a:tr>
              <a:tr h="215958">
                <a:tc>
                  <a:txBody>
                    <a:bodyPr/>
                    <a:lstStyle/>
                    <a:p>
                      <a:pPr algn="ctr" rtl="0" fontAlgn="ctr"/>
                      <a:r>
                        <a:rPr lang="en-US" sz="1050" u="none" strike="noStrike" dirty="0">
                          <a:effectLst/>
                        </a:rPr>
                        <a:t>Bagging Classifier</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Good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0.98</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1137304203"/>
                  </a:ext>
                </a:extLst>
              </a:tr>
              <a:tr h="215958">
                <a:tc>
                  <a:txBody>
                    <a:bodyPr/>
                    <a:lstStyle/>
                    <a:p>
                      <a:pPr algn="ctr" rtl="0" fontAlgn="ctr"/>
                      <a:r>
                        <a:rPr lang="en-US" sz="1050" u="none" strike="noStrike" dirty="0">
                          <a:effectLst/>
                        </a:rPr>
                        <a:t>Extra Trees Classifier</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Bad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989192210"/>
                  </a:ext>
                </a:extLst>
              </a:tr>
              <a:tr h="215958">
                <a:tc>
                  <a:txBody>
                    <a:bodyPr/>
                    <a:lstStyle/>
                    <a:p>
                      <a:pPr algn="ctr" rtl="0" fontAlgn="ctr"/>
                      <a:r>
                        <a:rPr lang="en-US" sz="1050" u="none" strike="noStrike" dirty="0">
                          <a:effectLst/>
                        </a:rPr>
                        <a:t>Extra Trees Classifier</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Good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570207267"/>
                  </a:ext>
                </a:extLst>
              </a:tr>
              <a:tr h="215958">
                <a:tc>
                  <a:txBody>
                    <a:bodyPr/>
                    <a:lstStyle/>
                    <a:p>
                      <a:pPr algn="ctr" rtl="0" fontAlgn="ctr"/>
                      <a:r>
                        <a:rPr lang="en-US" sz="1050" u="none" strike="noStrike" dirty="0">
                          <a:effectLst/>
                        </a:rPr>
                        <a:t>Random Forest Classifier</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Bad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0.98</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0.99</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2968696683"/>
                  </a:ext>
                </a:extLst>
              </a:tr>
              <a:tr h="215958">
                <a:tc>
                  <a:txBody>
                    <a:bodyPr/>
                    <a:lstStyle/>
                    <a:p>
                      <a:pPr algn="ctr" rtl="0" fontAlgn="ctr"/>
                      <a:r>
                        <a:rPr lang="en-US" sz="1050" u="none" strike="noStrike" dirty="0">
                          <a:effectLst/>
                        </a:rPr>
                        <a:t>Random Forest Classifier</a:t>
                      </a:r>
                      <a:endParaRPr lang="en-US" sz="1050" b="1" i="0" u="none" strike="noStrike" dirty="0">
                        <a:solidFill>
                          <a:srgbClr val="FFFFFF"/>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Good Loan</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tc>
                  <a:txBody>
                    <a:bodyPr/>
                    <a:lstStyle/>
                    <a:p>
                      <a:pPr algn="ctr" rtl="0" fontAlgn="ctr"/>
                      <a:r>
                        <a:rPr lang="en-US" sz="1050" u="none" strike="noStrike" dirty="0">
                          <a:effectLst/>
                        </a:rPr>
                        <a:t>1.00</a:t>
                      </a:r>
                      <a:endParaRPr lang="en-US" sz="1050" b="0" i="0" u="none" strike="noStrike" dirty="0">
                        <a:solidFill>
                          <a:srgbClr val="000000"/>
                        </a:solidFill>
                        <a:effectLst/>
                        <a:latin typeface="Tw Cen MT" panose="020B0602020104020603" pitchFamily="34" charset="0"/>
                      </a:endParaRPr>
                    </a:p>
                  </a:txBody>
                  <a:tcPr marL="4799" marR="4799" marT="4799" marB="0" anchor="ctr"/>
                </a:tc>
                <a:extLst>
                  <a:ext uri="{0D108BD9-81ED-4DB2-BD59-A6C34878D82A}">
                    <a16:rowId xmlns:a16="http://schemas.microsoft.com/office/drawing/2014/main" val="1417713367"/>
                  </a:ext>
                </a:extLst>
              </a:tr>
            </a:tbl>
          </a:graphicData>
        </a:graphic>
      </p:graphicFrame>
    </p:spTree>
    <p:extLst>
      <p:ext uri="{BB962C8B-B14F-4D97-AF65-F5344CB8AC3E}">
        <p14:creationId xmlns:p14="http://schemas.microsoft.com/office/powerpoint/2010/main" val="183723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68A49-ECC5-48D9-89D7-4D7EB10AB214}"/>
              </a:ext>
            </a:extLst>
          </p:cNvPr>
          <p:cNvSpPr>
            <a:spLocks noGrp="1"/>
          </p:cNvSpPr>
          <p:nvPr>
            <p:ph idx="1"/>
          </p:nvPr>
        </p:nvSpPr>
        <p:spPr>
          <a:xfrm>
            <a:off x="7102549" y="260609"/>
            <a:ext cx="2923954" cy="715818"/>
          </a:xfrm>
        </p:spPr>
        <p:txBody>
          <a:bodyPr/>
          <a:lstStyle/>
          <a:p>
            <a:pPr marL="0" indent="0">
              <a:buNone/>
            </a:pPr>
            <a:r>
              <a:rPr lang="en-US" dirty="0">
                <a:solidFill>
                  <a:schemeClr val="bg1"/>
                </a:solidFill>
              </a:rPr>
              <a:t>Result Visualizations </a:t>
            </a:r>
          </a:p>
        </p:txBody>
      </p:sp>
      <p:sp>
        <p:nvSpPr>
          <p:cNvPr id="4" name="Flowchart: Magnetic Disk 3">
            <a:extLst>
              <a:ext uri="{FF2B5EF4-FFF2-40B4-BE49-F238E27FC236}">
                <a16:creationId xmlns:a16="http://schemas.microsoft.com/office/drawing/2014/main" id="{F9EDE8A2-52A3-47F3-AD69-CC90F7531FF2}"/>
              </a:ext>
            </a:extLst>
          </p:cNvPr>
          <p:cNvSpPr/>
          <p:nvPr/>
        </p:nvSpPr>
        <p:spPr>
          <a:xfrm>
            <a:off x="1272180" y="87534"/>
            <a:ext cx="3455582" cy="2198465"/>
          </a:xfrm>
          <a:prstGeom prst="flowChartMagneticDisk">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76E7526-8549-484C-A140-87ACC5D7A842}"/>
              </a:ext>
            </a:extLst>
          </p:cNvPr>
          <p:cNvSpPr txBox="1"/>
          <p:nvPr/>
        </p:nvSpPr>
        <p:spPr>
          <a:xfrm>
            <a:off x="1534007" y="765017"/>
            <a:ext cx="2931928" cy="1200329"/>
          </a:xfrm>
          <a:prstGeom prst="rect">
            <a:avLst/>
          </a:prstGeom>
          <a:noFill/>
        </p:spPr>
        <p:txBody>
          <a:bodyPr wrap="square" rtlCol="0">
            <a:spAutoFit/>
          </a:bodyPr>
          <a:lstStyle/>
          <a:p>
            <a:pPr algn="ctr"/>
            <a:r>
              <a:rPr lang="en-US" sz="3600" dirty="0">
                <a:solidFill>
                  <a:schemeClr val="bg1"/>
                </a:solidFill>
              </a:rPr>
              <a:t>Reporting And Visualization</a:t>
            </a:r>
            <a:endParaRPr lang="en-US" dirty="0">
              <a:solidFill>
                <a:schemeClr val="bg1"/>
              </a:solidFill>
            </a:endParaRPr>
          </a:p>
        </p:txBody>
      </p:sp>
      <p:pic>
        <p:nvPicPr>
          <p:cNvPr id="10" name="Picture 9">
            <a:extLst>
              <a:ext uri="{FF2B5EF4-FFF2-40B4-BE49-F238E27FC236}">
                <a16:creationId xmlns:a16="http://schemas.microsoft.com/office/drawing/2014/main" id="{54EDE485-97D9-414B-9053-790C092F22AC}"/>
              </a:ext>
            </a:extLst>
          </p:cNvPr>
          <p:cNvPicPr>
            <a:picLocks noChangeAspect="1"/>
          </p:cNvPicPr>
          <p:nvPr/>
        </p:nvPicPr>
        <p:blipFill>
          <a:blip r:embed="rId2"/>
          <a:stretch>
            <a:fillRect/>
          </a:stretch>
        </p:blipFill>
        <p:spPr>
          <a:xfrm>
            <a:off x="1084041" y="2816983"/>
            <a:ext cx="4733925" cy="3183472"/>
          </a:xfrm>
          <a:prstGeom prst="rect">
            <a:avLst/>
          </a:prstGeom>
        </p:spPr>
      </p:pic>
      <p:sp>
        <p:nvSpPr>
          <p:cNvPr id="19" name="TextBox 18">
            <a:extLst>
              <a:ext uri="{FF2B5EF4-FFF2-40B4-BE49-F238E27FC236}">
                <a16:creationId xmlns:a16="http://schemas.microsoft.com/office/drawing/2014/main" id="{966E4B31-A107-4C0A-B536-7FAF31BD4203}"/>
              </a:ext>
            </a:extLst>
          </p:cNvPr>
          <p:cNvSpPr txBox="1"/>
          <p:nvPr/>
        </p:nvSpPr>
        <p:spPr>
          <a:xfrm>
            <a:off x="6094412" y="985291"/>
            <a:ext cx="5476248"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Precision: The count of correct positive results divided by the number of all positive results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Recall: The count of the correct positive results divided by the number of positive results that should have been returned.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F1: Score:  Accuracy score of the model </a:t>
            </a:r>
          </a:p>
        </p:txBody>
      </p:sp>
      <p:sp>
        <p:nvSpPr>
          <p:cNvPr id="22" name="TextBox 21">
            <a:extLst>
              <a:ext uri="{FF2B5EF4-FFF2-40B4-BE49-F238E27FC236}">
                <a16:creationId xmlns:a16="http://schemas.microsoft.com/office/drawing/2014/main" id="{FA9BC884-B326-4150-8D36-6153AF69DEA5}"/>
              </a:ext>
            </a:extLst>
          </p:cNvPr>
          <p:cNvSpPr txBox="1"/>
          <p:nvPr/>
        </p:nvSpPr>
        <p:spPr>
          <a:xfrm>
            <a:off x="6094412" y="3903409"/>
            <a:ext cx="47339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rPr>
              <a:t>Recall and the F1 score are the most import aspects of the classification report results.</a:t>
            </a:r>
          </a:p>
          <a:p>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A low F1 score will indicate that the overall model is not accurate, however a high Recall will indicate the model did identify a bad loan</a:t>
            </a:r>
          </a:p>
        </p:txBody>
      </p:sp>
    </p:spTree>
    <p:extLst>
      <p:ext uri="{BB962C8B-B14F-4D97-AF65-F5344CB8AC3E}">
        <p14:creationId xmlns:p14="http://schemas.microsoft.com/office/powerpoint/2010/main" val="151472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F15221-1117-4578-BAF8-688F7FF9AEFE}"/>
              </a:ext>
            </a:extLst>
          </p:cNvPr>
          <p:cNvPicPr>
            <a:picLocks noChangeAspect="1"/>
          </p:cNvPicPr>
          <p:nvPr/>
        </p:nvPicPr>
        <p:blipFill>
          <a:blip r:embed="rId2"/>
          <a:stretch>
            <a:fillRect/>
          </a:stretch>
        </p:blipFill>
        <p:spPr>
          <a:xfrm>
            <a:off x="1435009" y="236628"/>
            <a:ext cx="4514850" cy="2962275"/>
          </a:xfrm>
          <a:prstGeom prst="rect">
            <a:avLst/>
          </a:prstGeom>
        </p:spPr>
      </p:pic>
      <p:pic>
        <p:nvPicPr>
          <p:cNvPr id="5" name="Picture 4">
            <a:extLst>
              <a:ext uri="{FF2B5EF4-FFF2-40B4-BE49-F238E27FC236}">
                <a16:creationId xmlns:a16="http://schemas.microsoft.com/office/drawing/2014/main" id="{24238B7F-2EE3-4684-9089-2A2D7DCA8B78}"/>
              </a:ext>
            </a:extLst>
          </p:cNvPr>
          <p:cNvPicPr>
            <a:picLocks noChangeAspect="1"/>
          </p:cNvPicPr>
          <p:nvPr/>
        </p:nvPicPr>
        <p:blipFill>
          <a:blip r:embed="rId3"/>
          <a:stretch>
            <a:fillRect/>
          </a:stretch>
        </p:blipFill>
        <p:spPr>
          <a:xfrm>
            <a:off x="6439989" y="236627"/>
            <a:ext cx="4861561" cy="2962275"/>
          </a:xfrm>
          <a:prstGeom prst="rect">
            <a:avLst/>
          </a:prstGeom>
        </p:spPr>
      </p:pic>
      <p:pic>
        <p:nvPicPr>
          <p:cNvPr id="6" name="Picture 5">
            <a:extLst>
              <a:ext uri="{FF2B5EF4-FFF2-40B4-BE49-F238E27FC236}">
                <a16:creationId xmlns:a16="http://schemas.microsoft.com/office/drawing/2014/main" id="{25B8E1B6-3CE4-4F72-B47D-C9232CC0BE18}"/>
              </a:ext>
            </a:extLst>
          </p:cNvPr>
          <p:cNvPicPr>
            <a:picLocks noChangeAspect="1"/>
          </p:cNvPicPr>
          <p:nvPr/>
        </p:nvPicPr>
        <p:blipFill>
          <a:blip r:embed="rId4"/>
          <a:stretch>
            <a:fillRect/>
          </a:stretch>
        </p:blipFill>
        <p:spPr>
          <a:xfrm>
            <a:off x="1435009" y="3429000"/>
            <a:ext cx="4514850" cy="2962275"/>
          </a:xfrm>
          <a:prstGeom prst="rect">
            <a:avLst/>
          </a:prstGeom>
        </p:spPr>
      </p:pic>
      <p:pic>
        <p:nvPicPr>
          <p:cNvPr id="7" name="Picture 6">
            <a:extLst>
              <a:ext uri="{FF2B5EF4-FFF2-40B4-BE49-F238E27FC236}">
                <a16:creationId xmlns:a16="http://schemas.microsoft.com/office/drawing/2014/main" id="{28C5B39B-71D6-4060-9417-AC4BDEEADA64}"/>
              </a:ext>
            </a:extLst>
          </p:cNvPr>
          <p:cNvPicPr>
            <a:picLocks noChangeAspect="1"/>
          </p:cNvPicPr>
          <p:nvPr/>
        </p:nvPicPr>
        <p:blipFill>
          <a:blip r:embed="rId5"/>
          <a:stretch>
            <a:fillRect/>
          </a:stretch>
        </p:blipFill>
        <p:spPr>
          <a:xfrm>
            <a:off x="6439989" y="3429000"/>
            <a:ext cx="4861561" cy="2936308"/>
          </a:xfrm>
          <a:prstGeom prst="rect">
            <a:avLst/>
          </a:prstGeom>
        </p:spPr>
      </p:pic>
    </p:spTree>
    <p:extLst>
      <p:ext uri="{BB962C8B-B14F-4D97-AF65-F5344CB8AC3E}">
        <p14:creationId xmlns:p14="http://schemas.microsoft.com/office/powerpoint/2010/main" val="414315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68FAF3-D809-4ACB-94D7-440E294510A1}"/>
              </a:ext>
            </a:extLst>
          </p:cNvPr>
          <p:cNvPicPr>
            <a:picLocks noChangeAspect="1"/>
          </p:cNvPicPr>
          <p:nvPr/>
        </p:nvPicPr>
        <p:blipFill>
          <a:blip r:embed="rId2"/>
          <a:stretch>
            <a:fillRect/>
          </a:stretch>
        </p:blipFill>
        <p:spPr>
          <a:xfrm>
            <a:off x="1071230" y="125506"/>
            <a:ext cx="5024770" cy="2895600"/>
          </a:xfrm>
          <a:prstGeom prst="rect">
            <a:avLst/>
          </a:prstGeom>
        </p:spPr>
      </p:pic>
      <p:pic>
        <p:nvPicPr>
          <p:cNvPr id="5" name="Picture 4">
            <a:extLst>
              <a:ext uri="{FF2B5EF4-FFF2-40B4-BE49-F238E27FC236}">
                <a16:creationId xmlns:a16="http://schemas.microsoft.com/office/drawing/2014/main" id="{88DB4964-930D-4A8E-B91A-0957FA82B1C9}"/>
              </a:ext>
            </a:extLst>
          </p:cNvPr>
          <p:cNvPicPr>
            <a:picLocks noChangeAspect="1"/>
          </p:cNvPicPr>
          <p:nvPr/>
        </p:nvPicPr>
        <p:blipFill>
          <a:blip r:embed="rId3"/>
          <a:stretch>
            <a:fillRect/>
          </a:stretch>
        </p:blipFill>
        <p:spPr>
          <a:xfrm>
            <a:off x="6423878" y="263938"/>
            <a:ext cx="4648200" cy="2895600"/>
          </a:xfrm>
          <a:prstGeom prst="rect">
            <a:avLst/>
          </a:prstGeom>
        </p:spPr>
      </p:pic>
      <p:pic>
        <p:nvPicPr>
          <p:cNvPr id="6" name="Picture 5">
            <a:extLst>
              <a:ext uri="{FF2B5EF4-FFF2-40B4-BE49-F238E27FC236}">
                <a16:creationId xmlns:a16="http://schemas.microsoft.com/office/drawing/2014/main" id="{C09D5344-9116-4CDB-A0B6-222DAFC4953E}"/>
              </a:ext>
            </a:extLst>
          </p:cNvPr>
          <p:cNvPicPr>
            <a:picLocks noChangeAspect="1"/>
          </p:cNvPicPr>
          <p:nvPr/>
        </p:nvPicPr>
        <p:blipFill>
          <a:blip r:embed="rId4"/>
          <a:stretch>
            <a:fillRect/>
          </a:stretch>
        </p:blipFill>
        <p:spPr>
          <a:xfrm>
            <a:off x="952501" y="3159538"/>
            <a:ext cx="4871705" cy="3000375"/>
          </a:xfrm>
          <a:prstGeom prst="rect">
            <a:avLst/>
          </a:prstGeom>
        </p:spPr>
      </p:pic>
      <p:pic>
        <p:nvPicPr>
          <p:cNvPr id="7" name="Picture 6">
            <a:extLst>
              <a:ext uri="{FF2B5EF4-FFF2-40B4-BE49-F238E27FC236}">
                <a16:creationId xmlns:a16="http://schemas.microsoft.com/office/drawing/2014/main" id="{528C0F53-FBE0-49E4-9D97-75DCEBC0B05D}"/>
              </a:ext>
            </a:extLst>
          </p:cNvPr>
          <p:cNvPicPr>
            <a:picLocks noChangeAspect="1"/>
          </p:cNvPicPr>
          <p:nvPr/>
        </p:nvPicPr>
        <p:blipFill>
          <a:blip r:embed="rId5"/>
          <a:stretch>
            <a:fillRect/>
          </a:stretch>
        </p:blipFill>
        <p:spPr>
          <a:xfrm>
            <a:off x="6323276" y="3292888"/>
            <a:ext cx="4871705" cy="2867025"/>
          </a:xfrm>
          <a:prstGeom prst="rect">
            <a:avLst/>
          </a:prstGeom>
        </p:spPr>
      </p:pic>
    </p:spTree>
    <p:extLst>
      <p:ext uri="{BB962C8B-B14F-4D97-AF65-F5344CB8AC3E}">
        <p14:creationId xmlns:p14="http://schemas.microsoft.com/office/powerpoint/2010/main" val="16802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EFD5-45F8-4E84-BC9F-A341313B6DE2}"/>
              </a:ext>
            </a:extLst>
          </p:cNvPr>
          <p:cNvSpPr>
            <a:spLocks noGrp="1"/>
          </p:cNvSpPr>
          <p:nvPr>
            <p:ph type="ctrTitle"/>
          </p:nvPr>
        </p:nvSpPr>
        <p:spPr>
          <a:xfrm>
            <a:off x="2942769" y="398649"/>
            <a:ext cx="6898145" cy="626924"/>
          </a:xfrm>
        </p:spPr>
        <p:txBody>
          <a:bodyPr anchor="b">
            <a:normAutofit/>
          </a:bodyPr>
          <a:lstStyle/>
          <a:p>
            <a:pPr algn="ctr"/>
            <a:r>
              <a:rPr lang="en-US" sz="2800" dirty="0"/>
              <a:t>Domain Information</a:t>
            </a:r>
          </a:p>
        </p:txBody>
      </p:sp>
      <p:sp>
        <p:nvSpPr>
          <p:cNvPr id="51" name="Content Placeholder 2">
            <a:extLst>
              <a:ext uri="{FF2B5EF4-FFF2-40B4-BE49-F238E27FC236}">
                <a16:creationId xmlns:a16="http://schemas.microsoft.com/office/drawing/2014/main" id="{8B298850-99E6-47ED-9935-F1C94E48B1DB}"/>
              </a:ext>
            </a:extLst>
          </p:cNvPr>
          <p:cNvSpPr txBox="1">
            <a:spLocks noGrp="1"/>
          </p:cNvSpPr>
          <p:nvPr>
            <p:ph type="subTitle" idx="1"/>
          </p:nvPr>
        </p:nvSpPr>
        <p:spPr>
          <a:xfrm>
            <a:off x="3029184" y="4228678"/>
            <a:ext cx="6725316" cy="2042717"/>
          </a:xfrm>
          <a:prstGeom prst="rect">
            <a:avLst/>
          </a:prstGeom>
        </p:spPr>
        <p:txBody>
          <a:bodyPr vert="horz" lIns="91440" tIns="45720" rIns="91440" bIns="45720" rtlCol="0">
            <a:norm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85C8"/>
              </a:buClr>
              <a:buSzTx/>
              <a:buFont typeface="Wingdings" panose="05000000000000000000" pitchFamily="2" charset="2"/>
              <a:buChar char="§"/>
              <a:tabLst/>
              <a:defRPr/>
            </a:pPr>
            <a:r>
              <a:rPr lang="en-US" sz="1800" b="1" dirty="0"/>
              <a:t>GSE</a:t>
            </a:r>
            <a:r>
              <a:rPr kumimoji="0" lang="en-US" sz="1800" b="1" i="0" u="none" strike="noStrike" kern="1200" cap="none" spc="0" normalizeH="0" baseline="0" noProof="0" dirty="0">
                <a:ln>
                  <a:noFill/>
                </a:ln>
                <a:effectLst/>
                <a:uLnTx/>
                <a:uFillTx/>
                <a:latin typeface="Times New Roman" pitchFamily="18" charset="0"/>
                <a:ea typeface="+mn-ea"/>
                <a:cs typeface="+mn-cs"/>
              </a:rPr>
              <a:t> acts as a mortgage credit guarantor – serves as a “facilitator” between originators and dealers;</a:t>
            </a:r>
          </a:p>
          <a:p>
            <a:pPr marL="0" marR="0" lvl="0" indent="0" algn="l" defTabSz="914400" rtl="0" eaLnBrk="1" fontAlgn="base" latinLnBrk="0" hangingPunct="1">
              <a:lnSpc>
                <a:spcPct val="100000"/>
              </a:lnSpc>
              <a:spcBef>
                <a:spcPct val="0"/>
              </a:spcBef>
              <a:spcAft>
                <a:spcPct val="0"/>
              </a:spcAft>
              <a:buClr>
                <a:srgbClr val="0085C8"/>
              </a:buClr>
              <a:buSzTx/>
              <a:buNone/>
              <a:tabLst/>
              <a:defRPr/>
            </a:pPr>
            <a:endParaRPr kumimoji="0" lang="en-US" sz="1800" b="1" i="0" u="none" strike="noStrike" kern="1200" cap="none" spc="0" normalizeH="0" baseline="0" noProof="0" dirty="0">
              <a:ln>
                <a:noFill/>
              </a:ln>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
                <a:srgbClr val="0085C8"/>
              </a:buClr>
              <a:buSzTx/>
              <a:buFont typeface="Wingdings" panose="05000000000000000000" pitchFamily="2" charset="2"/>
              <a:buChar char="§"/>
              <a:tabLst/>
              <a:defRPr/>
            </a:pPr>
            <a:r>
              <a:rPr kumimoji="0" lang="en-US" sz="1800" b="1" i="0" u="none" strike="noStrike" kern="1200" cap="none" spc="0" normalizeH="0" baseline="0" noProof="0" dirty="0">
                <a:ln>
                  <a:noFill/>
                </a:ln>
                <a:effectLst/>
                <a:uLnTx/>
                <a:uFillTx/>
                <a:latin typeface="Times New Roman" pitchFamily="18" charset="0"/>
                <a:ea typeface="+mn-ea"/>
                <a:cs typeface="+mn-cs"/>
              </a:rPr>
              <a:t>GSE provides good pipeline management support;</a:t>
            </a:r>
          </a:p>
          <a:p>
            <a:pPr marL="0" marR="0" lvl="0" indent="0" algn="l" defTabSz="914400" rtl="0" eaLnBrk="1" fontAlgn="base" latinLnBrk="0" hangingPunct="1">
              <a:lnSpc>
                <a:spcPct val="100000"/>
              </a:lnSpc>
              <a:spcBef>
                <a:spcPct val="0"/>
              </a:spcBef>
              <a:spcAft>
                <a:spcPct val="0"/>
              </a:spcAft>
              <a:buClr>
                <a:srgbClr val="0085C8"/>
              </a:buClr>
              <a:buSzTx/>
              <a:buNone/>
              <a:tabLst/>
              <a:defRPr/>
            </a:pPr>
            <a:endParaRPr kumimoji="0" lang="en-US" sz="1800" b="1" i="0" u="none" strike="noStrike" kern="1200" cap="none" spc="0" normalizeH="0" baseline="0" noProof="0" dirty="0">
              <a:ln>
                <a:noFill/>
              </a:ln>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
                <a:srgbClr val="0085C8"/>
              </a:buClr>
              <a:buSzTx/>
              <a:buFont typeface="Wingdings" panose="05000000000000000000" pitchFamily="2" charset="2"/>
              <a:buChar char="§"/>
              <a:tabLst/>
              <a:defRPr/>
            </a:pPr>
            <a:r>
              <a:rPr kumimoji="0" lang="en-US" sz="1800" b="1" i="0" u="none" strike="noStrike" kern="1200" cap="none" spc="0" normalizeH="0" baseline="0" noProof="0" dirty="0">
                <a:ln>
                  <a:noFill/>
                </a:ln>
                <a:effectLst/>
                <a:uLnTx/>
                <a:uFillTx/>
                <a:latin typeface="Times New Roman" pitchFamily="18" charset="0"/>
                <a:ea typeface="+mn-ea"/>
                <a:cs typeface="+mn-cs"/>
              </a:rPr>
              <a:t>Through PC, Default loans were guaranteed to be paid by Fannie or Freddie;</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pic>
        <p:nvPicPr>
          <p:cNvPr id="3" name="Picture 2">
            <a:extLst>
              <a:ext uri="{FF2B5EF4-FFF2-40B4-BE49-F238E27FC236}">
                <a16:creationId xmlns:a16="http://schemas.microsoft.com/office/drawing/2014/main" id="{FF43E660-B04C-423A-9BEE-3915AA65F591}"/>
              </a:ext>
            </a:extLst>
          </p:cNvPr>
          <p:cNvPicPr>
            <a:picLocks noChangeAspect="1"/>
          </p:cNvPicPr>
          <p:nvPr/>
        </p:nvPicPr>
        <p:blipFill>
          <a:blip r:embed="rId2"/>
          <a:stretch>
            <a:fillRect/>
          </a:stretch>
        </p:blipFill>
        <p:spPr>
          <a:xfrm>
            <a:off x="3038591" y="1540811"/>
            <a:ext cx="6114818" cy="2432515"/>
          </a:xfrm>
          <a:prstGeom prst="rect">
            <a:avLst/>
          </a:prstGeom>
        </p:spPr>
      </p:pic>
    </p:spTree>
    <p:extLst>
      <p:ext uri="{BB962C8B-B14F-4D97-AF65-F5344CB8AC3E}">
        <p14:creationId xmlns:p14="http://schemas.microsoft.com/office/powerpoint/2010/main" val="210762040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0AE9-A130-4BA1-8952-682B96C85387}"/>
              </a:ext>
            </a:extLst>
          </p:cNvPr>
          <p:cNvSpPr>
            <a:spLocks noGrp="1"/>
          </p:cNvSpPr>
          <p:nvPr>
            <p:ph type="title"/>
          </p:nvPr>
        </p:nvSpPr>
        <p:spPr/>
        <p:txBody>
          <a:bodyPr/>
          <a:lstStyle/>
          <a:p>
            <a:r>
              <a:rPr lang="en-US" dirty="0">
                <a:solidFill>
                  <a:schemeClr val="bg1"/>
                </a:solidFill>
              </a:rPr>
              <a:t>Conclusion </a:t>
            </a:r>
          </a:p>
        </p:txBody>
      </p:sp>
      <p:sp>
        <p:nvSpPr>
          <p:cNvPr id="3" name="Content Placeholder 2">
            <a:extLst>
              <a:ext uri="{FF2B5EF4-FFF2-40B4-BE49-F238E27FC236}">
                <a16:creationId xmlns:a16="http://schemas.microsoft.com/office/drawing/2014/main" id="{432DCB69-0065-4B96-A2A1-CCA1754C40D3}"/>
              </a:ext>
            </a:extLst>
          </p:cNvPr>
          <p:cNvSpPr>
            <a:spLocks noGrp="1"/>
          </p:cNvSpPr>
          <p:nvPr>
            <p:ph idx="1"/>
          </p:nvPr>
        </p:nvSpPr>
        <p:spPr>
          <a:xfrm>
            <a:off x="1141412" y="1909245"/>
            <a:ext cx="9905999" cy="3541714"/>
          </a:xfrm>
        </p:spPr>
        <p:txBody>
          <a:bodyPr>
            <a:normAutofit fontScale="92500" lnSpcReduction="10000"/>
          </a:bodyPr>
          <a:lstStyle/>
          <a:p>
            <a:r>
              <a:rPr lang="en-US" dirty="0">
                <a:solidFill>
                  <a:schemeClr val="bg1"/>
                </a:solidFill>
              </a:rPr>
              <a:t>The hypotheses was to create a model with 60%-80% accuracy</a:t>
            </a:r>
          </a:p>
          <a:p>
            <a:r>
              <a:rPr lang="en-US" dirty="0">
                <a:solidFill>
                  <a:schemeClr val="bg1"/>
                </a:solidFill>
              </a:rPr>
              <a:t>The Bagging Classifier Model supported the hypotheses with a model accuracy score of 84.7%</a:t>
            </a:r>
          </a:p>
          <a:p>
            <a:r>
              <a:rPr lang="en-US" dirty="0">
                <a:solidFill>
                  <a:schemeClr val="bg1"/>
                </a:solidFill>
              </a:rPr>
              <a:t>The Bagging Classifier Model recalled bad loans 73.5% of the time</a:t>
            </a:r>
          </a:p>
          <a:p>
            <a:r>
              <a:rPr lang="en-US" dirty="0">
                <a:solidFill>
                  <a:schemeClr val="bg1"/>
                </a:solidFill>
              </a:rPr>
              <a:t>The Bagging Classifier Model was not overfit as other model accuracy scores indicated.  </a:t>
            </a:r>
          </a:p>
          <a:p>
            <a:r>
              <a:rPr lang="en-US" dirty="0">
                <a:solidFill>
                  <a:schemeClr val="bg1"/>
                </a:solidFill>
              </a:rPr>
              <a:t>Do to the volume of the data and other various contingencies the model would need more development before any business application.    </a:t>
            </a:r>
          </a:p>
        </p:txBody>
      </p:sp>
    </p:spTree>
    <p:extLst>
      <p:ext uri="{BB962C8B-B14F-4D97-AF65-F5344CB8AC3E}">
        <p14:creationId xmlns:p14="http://schemas.microsoft.com/office/powerpoint/2010/main" val="25511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3700-8458-4F5E-BC59-77921E67E4DD}"/>
              </a:ext>
            </a:extLst>
          </p:cNvPr>
          <p:cNvSpPr>
            <a:spLocks noGrp="1"/>
          </p:cNvSpPr>
          <p:nvPr>
            <p:ph type="title"/>
          </p:nvPr>
        </p:nvSpPr>
        <p:spPr/>
        <p:txBody>
          <a:bodyPr/>
          <a:lstStyle/>
          <a:p>
            <a:r>
              <a:rPr lang="en-US" dirty="0">
                <a:solidFill>
                  <a:schemeClr val="bg1"/>
                </a:solidFill>
              </a:rPr>
              <a:t>Further Exploration</a:t>
            </a:r>
          </a:p>
        </p:txBody>
      </p:sp>
      <p:sp>
        <p:nvSpPr>
          <p:cNvPr id="3" name="Content Placeholder 2">
            <a:extLst>
              <a:ext uri="{FF2B5EF4-FFF2-40B4-BE49-F238E27FC236}">
                <a16:creationId xmlns:a16="http://schemas.microsoft.com/office/drawing/2014/main" id="{3D9B526B-D9AF-4A38-92C6-DB3C1A2F9784}"/>
              </a:ext>
            </a:extLst>
          </p:cNvPr>
          <p:cNvSpPr>
            <a:spLocks noGrp="1"/>
          </p:cNvSpPr>
          <p:nvPr>
            <p:ph idx="1"/>
          </p:nvPr>
        </p:nvSpPr>
        <p:spPr>
          <a:xfrm>
            <a:off x="1141412" y="1871330"/>
            <a:ext cx="9905999" cy="4368152"/>
          </a:xfrm>
        </p:spPr>
        <p:txBody>
          <a:bodyPr>
            <a:normAutofit fontScale="92500"/>
          </a:bodyPr>
          <a:lstStyle/>
          <a:p>
            <a:r>
              <a:rPr lang="en-US" dirty="0">
                <a:solidFill>
                  <a:schemeClr val="bg1"/>
                </a:solidFill>
              </a:rPr>
              <a:t>The performance data of the mortgages is captured on a monthly basis. This can be reviewed as a multivariate time-series.  For future exploration time-series models should be explored to determine trends within the data features of the monthly performance data. Some of the models/testing options to investigate would be Dickey-Fuller, and ARIMA (Autoregressive Integrated Moving Average).</a:t>
            </a:r>
          </a:p>
          <a:p>
            <a:r>
              <a:rPr lang="en-US" dirty="0">
                <a:solidFill>
                  <a:schemeClr val="bg1"/>
                </a:solidFill>
              </a:rPr>
              <a:t>Other option would be to change the target from delinquency status to the income to debt ratio from the origination dataset.  This change could show different indicators related to the what affect the debt to income has on the probability of a mortgage having an instance of delinquency within the performance of the loan. </a:t>
            </a:r>
          </a:p>
        </p:txBody>
      </p:sp>
    </p:spTree>
    <p:extLst>
      <p:ext uri="{BB962C8B-B14F-4D97-AF65-F5344CB8AC3E}">
        <p14:creationId xmlns:p14="http://schemas.microsoft.com/office/powerpoint/2010/main" val="253044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01F8-2250-4581-8F6F-992876AF41F9}"/>
              </a:ext>
            </a:extLst>
          </p:cNvPr>
          <p:cNvSpPr>
            <a:spLocks noGrp="1"/>
          </p:cNvSpPr>
          <p:nvPr>
            <p:ph type="ctrTitle"/>
          </p:nvPr>
        </p:nvSpPr>
        <p:spPr>
          <a:xfrm>
            <a:off x="1440490" y="2521651"/>
            <a:ext cx="3333529" cy="958149"/>
          </a:xfrm>
        </p:spPr>
        <p:txBody>
          <a:bodyPr>
            <a:normAutofit/>
          </a:bodyPr>
          <a:lstStyle/>
          <a:p>
            <a:r>
              <a:rPr lang="en-US" dirty="0"/>
              <a:t>Hypothesis</a:t>
            </a:r>
          </a:p>
        </p:txBody>
      </p:sp>
      <p:graphicFrame>
        <p:nvGraphicFramePr>
          <p:cNvPr id="5" name="Content Placeholder 2">
            <a:extLst>
              <a:ext uri="{FF2B5EF4-FFF2-40B4-BE49-F238E27FC236}">
                <a16:creationId xmlns:a16="http://schemas.microsoft.com/office/drawing/2014/main" id="{A1B281FF-6D58-44F6-B1F9-90CE036568AF}"/>
              </a:ext>
            </a:extLst>
          </p:cNvPr>
          <p:cNvGraphicFramePr>
            <a:graphicFrameLocks noGrp="1"/>
          </p:cNvGraphicFramePr>
          <p:nvPr>
            <p:ph idx="4294967295"/>
            <p:extLst>
              <p:ext uri="{D42A27DB-BD31-4B8C-83A1-F6EECF244321}">
                <p14:modId xmlns:p14="http://schemas.microsoft.com/office/powerpoint/2010/main" val="3963950765"/>
              </p:ext>
            </p:extLst>
          </p:nvPr>
        </p:nvGraphicFramePr>
        <p:xfrm>
          <a:off x="5445938" y="212651"/>
          <a:ext cx="5728881" cy="6337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126272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B7D9-297F-491F-928C-8F1219148A3D}"/>
              </a:ext>
            </a:extLst>
          </p:cNvPr>
          <p:cNvSpPr>
            <a:spLocks noGrp="1"/>
          </p:cNvSpPr>
          <p:nvPr>
            <p:ph type="title"/>
          </p:nvPr>
        </p:nvSpPr>
        <p:spPr>
          <a:xfrm>
            <a:off x="3352562" y="0"/>
            <a:ext cx="5288570" cy="972366"/>
          </a:xfrm>
        </p:spPr>
        <p:txBody>
          <a:bodyPr/>
          <a:lstStyle/>
          <a:p>
            <a:pPr algn="ctr"/>
            <a:r>
              <a:rPr lang="en-US" dirty="0"/>
              <a:t>Pipeline Architecture</a:t>
            </a:r>
          </a:p>
        </p:txBody>
      </p:sp>
      <p:pic>
        <p:nvPicPr>
          <p:cNvPr id="3" name="Picture 2">
            <a:extLst>
              <a:ext uri="{FF2B5EF4-FFF2-40B4-BE49-F238E27FC236}">
                <a16:creationId xmlns:a16="http://schemas.microsoft.com/office/drawing/2014/main" id="{C75927F6-B7CB-4377-B1B7-EF69A8C53C04}"/>
              </a:ext>
            </a:extLst>
          </p:cNvPr>
          <p:cNvPicPr>
            <a:picLocks noChangeAspect="1"/>
          </p:cNvPicPr>
          <p:nvPr/>
        </p:nvPicPr>
        <p:blipFill>
          <a:blip r:embed="rId2"/>
          <a:stretch>
            <a:fillRect/>
          </a:stretch>
        </p:blipFill>
        <p:spPr>
          <a:xfrm>
            <a:off x="2769704" y="172279"/>
            <a:ext cx="7606748" cy="6685721"/>
          </a:xfrm>
          <a:prstGeom prst="rect">
            <a:avLst/>
          </a:prstGeom>
        </p:spPr>
      </p:pic>
    </p:spTree>
    <p:extLst>
      <p:ext uri="{BB962C8B-B14F-4D97-AF65-F5344CB8AC3E}">
        <p14:creationId xmlns:p14="http://schemas.microsoft.com/office/powerpoint/2010/main" val="358626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28145A-4A92-4DB7-BA2D-74011E1492B9}"/>
              </a:ext>
            </a:extLst>
          </p:cNvPr>
          <p:cNvPicPr>
            <a:picLocks noChangeAspect="1"/>
          </p:cNvPicPr>
          <p:nvPr/>
        </p:nvPicPr>
        <p:blipFill>
          <a:blip r:embed="rId2"/>
          <a:stretch>
            <a:fillRect/>
          </a:stretch>
        </p:blipFill>
        <p:spPr>
          <a:xfrm>
            <a:off x="1250018" y="2413189"/>
            <a:ext cx="4220202" cy="4293255"/>
          </a:xfrm>
          <a:prstGeom prst="rect">
            <a:avLst/>
          </a:prstGeom>
        </p:spPr>
      </p:pic>
      <p:sp>
        <p:nvSpPr>
          <p:cNvPr id="4" name="Flowchart: Magnetic Disk 3">
            <a:extLst>
              <a:ext uri="{FF2B5EF4-FFF2-40B4-BE49-F238E27FC236}">
                <a16:creationId xmlns:a16="http://schemas.microsoft.com/office/drawing/2014/main" id="{F9EDE8A2-52A3-47F3-AD69-CC90F7531FF2}"/>
              </a:ext>
            </a:extLst>
          </p:cNvPr>
          <p:cNvSpPr/>
          <p:nvPr/>
        </p:nvSpPr>
        <p:spPr>
          <a:xfrm>
            <a:off x="1396484" y="151556"/>
            <a:ext cx="3455582" cy="2198465"/>
          </a:xfrm>
          <a:prstGeom prst="flowChartMagneticDisk">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76E7526-8549-484C-A140-87ACC5D7A842}"/>
              </a:ext>
            </a:extLst>
          </p:cNvPr>
          <p:cNvSpPr txBox="1"/>
          <p:nvPr/>
        </p:nvSpPr>
        <p:spPr>
          <a:xfrm>
            <a:off x="2188610" y="1007597"/>
            <a:ext cx="1871330" cy="646331"/>
          </a:xfrm>
          <a:prstGeom prst="rect">
            <a:avLst/>
          </a:prstGeom>
          <a:noFill/>
        </p:spPr>
        <p:txBody>
          <a:bodyPr wrap="square" rtlCol="0">
            <a:spAutoFit/>
          </a:bodyPr>
          <a:lstStyle/>
          <a:p>
            <a:pPr algn="ctr"/>
            <a:r>
              <a:rPr lang="en-US" sz="3600" dirty="0">
                <a:solidFill>
                  <a:schemeClr val="bg1"/>
                </a:solidFill>
              </a:rPr>
              <a:t>Ingestion</a:t>
            </a:r>
            <a:r>
              <a:rPr lang="en-US" dirty="0">
                <a:solidFill>
                  <a:schemeClr val="bg1"/>
                </a:solidFill>
              </a:rPr>
              <a:t> </a:t>
            </a:r>
          </a:p>
        </p:txBody>
      </p:sp>
      <p:pic>
        <p:nvPicPr>
          <p:cNvPr id="10" name="Picture 9">
            <a:extLst>
              <a:ext uri="{FF2B5EF4-FFF2-40B4-BE49-F238E27FC236}">
                <a16:creationId xmlns:a16="http://schemas.microsoft.com/office/drawing/2014/main" id="{208B6D7E-1EA7-428F-A8D7-837CB4712B15}"/>
              </a:ext>
            </a:extLst>
          </p:cNvPr>
          <p:cNvPicPr>
            <a:picLocks noChangeAspect="1"/>
          </p:cNvPicPr>
          <p:nvPr/>
        </p:nvPicPr>
        <p:blipFill>
          <a:blip r:embed="rId3"/>
          <a:stretch>
            <a:fillRect/>
          </a:stretch>
        </p:blipFill>
        <p:spPr>
          <a:xfrm>
            <a:off x="6725645" y="151556"/>
            <a:ext cx="2466975" cy="1857375"/>
          </a:xfrm>
          <a:prstGeom prst="rect">
            <a:avLst/>
          </a:prstGeom>
        </p:spPr>
      </p:pic>
      <p:pic>
        <p:nvPicPr>
          <p:cNvPr id="2" name="Picture 1">
            <a:extLst>
              <a:ext uri="{FF2B5EF4-FFF2-40B4-BE49-F238E27FC236}">
                <a16:creationId xmlns:a16="http://schemas.microsoft.com/office/drawing/2014/main" id="{5C8CB993-A2D4-4827-BDAE-5CF903D176DD}"/>
              </a:ext>
            </a:extLst>
          </p:cNvPr>
          <p:cNvPicPr>
            <a:picLocks noChangeAspect="1"/>
          </p:cNvPicPr>
          <p:nvPr/>
        </p:nvPicPr>
        <p:blipFill>
          <a:blip r:embed="rId4"/>
          <a:stretch>
            <a:fillRect/>
          </a:stretch>
        </p:blipFill>
        <p:spPr>
          <a:xfrm>
            <a:off x="5470220" y="2008932"/>
            <a:ext cx="5832189" cy="4466296"/>
          </a:xfrm>
          <a:prstGeom prst="rect">
            <a:avLst/>
          </a:prstGeom>
        </p:spPr>
      </p:pic>
    </p:spTree>
    <p:extLst>
      <p:ext uri="{BB962C8B-B14F-4D97-AF65-F5344CB8AC3E}">
        <p14:creationId xmlns:p14="http://schemas.microsoft.com/office/powerpoint/2010/main" val="160002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EEA330-C811-48D1-9966-F85EAE15DD31}"/>
              </a:ext>
            </a:extLst>
          </p:cNvPr>
          <p:cNvPicPr>
            <a:picLocks noChangeAspect="1"/>
          </p:cNvPicPr>
          <p:nvPr/>
        </p:nvPicPr>
        <p:blipFill>
          <a:blip r:embed="rId2"/>
          <a:stretch>
            <a:fillRect/>
          </a:stretch>
        </p:blipFill>
        <p:spPr>
          <a:xfrm>
            <a:off x="1318165" y="90852"/>
            <a:ext cx="3475021" cy="2219136"/>
          </a:xfrm>
          <a:prstGeom prst="rect">
            <a:avLst/>
          </a:prstGeom>
        </p:spPr>
      </p:pic>
      <p:pic>
        <p:nvPicPr>
          <p:cNvPr id="4" name="Picture 3">
            <a:extLst>
              <a:ext uri="{FF2B5EF4-FFF2-40B4-BE49-F238E27FC236}">
                <a16:creationId xmlns:a16="http://schemas.microsoft.com/office/drawing/2014/main" id="{C3292B5E-1477-4D8D-909F-918F90763BC7}"/>
              </a:ext>
            </a:extLst>
          </p:cNvPr>
          <p:cNvPicPr>
            <a:picLocks noChangeAspect="1"/>
          </p:cNvPicPr>
          <p:nvPr/>
        </p:nvPicPr>
        <p:blipFill>
          <a:blip r:embed="rId3"/>
          <a:stretch>
            <a:fillRect/>
          </a:stretch>
        </p:blipFill>
        <p:spPr>
          <a:xfrm>
            <a:off x="748553" y="2408425"/>
            <a:ext cx="10694894" cy="4067175"/>
          </a:xfrm>
          <a:prstGeom prst="rect">
            <a:avLst/>
          </a:prstGeom>
        </p:spPr>
      </p:pic>
      <p:sp>
        <p:nvSpPr>
          <p:cNvPr id="7" name="TextBox 6">
            <a:extLst>
              <a:ext uri="{FF2B5EF4-FFF2-40B4-BE49-F238E27FC236}">
                <a16:creationId xmlns:a16="http://schemas.microsoft.com/office/drawing/2014/main" id="{6F7DBE20-3CB5-469B-8ECF-560CF243BCEA}"/>
              </a:ext>
            </a:extLst>
          </p:cNvPr>
          <p:cNvSpPr txBox="1"/>
          <p:nvPr/>
        </p:nvSpPr>
        <p:spPr>
          <a:xfrm>
            <a:off x="1723947" y="916549"/>
            <a:ext cx="2663456" cy="1200329"/>
          </a:xfrm>
          <a:prstGeom prst="rect">
            <a:avLst/>
          </a:prstGeom>
          <a:noFill/>
        </p:spPr>
        <p:txBody>
          <a:bodyPr wrap="square" rtlCol="0">
            <a:spAutoFit/>
          </a:bodyPr>
          <a:lstStyle/>
          <a:p>
            <a:pPr algn="ctr"/>
            <a:r>
              <a:rPr lang="en-US" sz="3600" dirty="0">
                <a:solidFill>
                  <a:schemeClr val="bg1"/>
                </a:solidFill>
              </a:rPr>
              <a:t>Data Wrangling</a:t>
            </a:r>
            <a:r>
              <a:rPr lang="en-US" dirty="0">
                <a:solidFill>
                  <a:schemeClr val="bg1"/>
                </a:solidFill>
              </a:rPr>
              <a:t> </a:t>
            </a:r>
          </a:p>
        </p:txBody>
      </p:sp>
    </p:spTree>
    <p:extLst>
      <p:ext uri="{BB962C8B-B14F-4D97-AF65-F5344CB8AC3E}">
        <p14:creationId xmlns:p14="http://schemas.microsoft.com/office/powerpoint/2010/main" val="216441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7F4E99-2F57-40B3-844A-0F2A1AD66ACF}"/>
              </a:ext>
            </a:extLst>
          </p:cNvPr>
          <p:cNvPicPr>
            <a:picLocks noChangeAspect="1"/>
          </p:cNvPicPr>
          <p:nvPr/>
        </p:nvPicPr>
        <p:blipFill>
          <a:blip r:embed="rId2"/>
          <a:stretch>
            <a:fillRect/>
          </a:stretch>
        </p:blipFill>
        <p:spPr>
          <a:xfrm>
            <a:off x="1736651" y="152844"/>
            <a:ext cx="8718697" cy="5503678"/>
          </a:xfrm>
          <a:prstGeom prst="rect">
            <a:avLst/>
          </a:prstGeom>
        </p:spPr>
      </p:pic>
    </p:spTree>
    <p:extLst>
      <p:ext uri="{BB962C8B-B14F-4D97-AF65-F5344CB8AC3E}">
        <p14:creationId xmlns:p14="http://schemas.microsoft.com/office/powerpoint/2010/main" val="286527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9A5C-B34E-48A4-BD6C-3483D5A83F7E}"/>
              </a:ext>
            </a:extLst>
          </p:cNvPr>
          <p:cNvSpPr>
            <a:spLocks noGrp="1"/>
          </p:cNvSpPr>
          <p:nvPr>
            <p:ph type="title"/>
          </p:nvPr>
        </p:nvSpPr>
        <p:spPr>
          <a:xfrm>
            <a:off x="1141413" y="141863"/>
            <a:ext cx="5376119" cy="1478570"/>
          </a:xfrm>
        </p:spPr>
        <p:txBody>
          <a:bodyPr/>
          <a:lstStyle/>
          <a:p>
            <a:r>
              <a:rPr lang="en-US" dirty="0"/>
              <a:t>Actions done: </a:t>
            </a:r>
          </a:p>
        </p:txBody>
      </p:sp>
      <p:sp>
        <p:nvSpPr>
          <p:cNvPr id="3" name="Content Placeholder 2">
            <a:extLst>
              <a:ext uri="{FF2B5EF4-FFF2-40B4-BE49-F238E27FC236}">
                <a16:creationId xmlns:a16="http://schemas.microsoft.com/office/drawing/2014/main" id="{626710FE-7EBA-4A3E-A36A-87A32F1D56E6}"/>
              </a:ext>
            </a:extLst>
          </p:cNvPr>
          <p:cNvSpPr>
            <a:spLocks noGrp="1"/>
          </p:cNvSpPr>
          <p:nvPr>
            <p:ph idx="1"/>
          </p:nvPr>
        </p:nvSpPr>
        <p:spPr>
          <a:xfrm>
            <a:off x="1702538" y="332729"/>
            <a:ext cx="4253867" cy="548419"/>
          </a:xfrm>
        </p:spPr>
        <p:txBody>
          <a:bodyPr/>
          <a:lstStyle/>
          <a:p>
            <a:r>
              <a:rPr lang="en-US" dirty="0">
                <a:solidFill>
                  <a:schemeClr val="bg1"/>
                </a:solidFill>
              </a:rPr>
              <a:t>Notebook:  Code Examples</a:t>
            </a:r>
          </a:p>
        </p:txBody>
      </p:sp>
      <p:pic>
        <p:nvPicPr>
          <p:cNvPr id="4" name="Picture 3">
            <a:extLst>
              <a:ext uri="{FF2B5EF4-FFF2-40B4-BE49-F238E27FC236}">
                <a16:creationId xmlns:a16="http://schemas.microsoft.com/office/drawing/2014/main" id="{53B17163-89F7-42E1-BD41-F3017656C970}"/>
              </a:ext>
            </a:extLst>
          </p:cNvPr>
          <p:cNvPicPr>
            <a:picLocks noChangeAspect="1"/>
          </p:cNvPicPr>
          <p:nvPr/>
        </p:nvPicPr>
        <p:blipFill>
          <a:blip r:embed="rId2"/>
          <a:stretch>
            <a:fillRect/>
          </a:stretch>
        </p:blipFill>
        <p:spPr>
          <a:xfrm>
            <a:off x="1735222" y="3112851"/>
            <a:ext cx="8721556" cy="3480206"/>
          </a:xfrm>
          <a:prstGeom prst="rect">
            <a:avLst/>
          </a:prstGeom>
        </p:spPr>
      </p:pic>
      <p:pic>
        <p:nvPicPr>
          <p:cNvPr id="5" name="Picture 4">
            <a:extLst>
              <a:ext uri="{FF2B5EF4-FFF2-40B4-BE49-F238E27FC236}">
                <a16:creationId xmlns:a16="http://schemas.microsoft.com/office/drawing/2014/main" id="{19F6AB3F-494D-43BF-93DF-3161759AADA5}"/>
              </a:ext>
            </a:extLst>
          </p:cNvPr>
          <p:cNvPicPr>
            <a:picLocks noChangeAspect="1"/>
          </p:cNvPicPr>
          <p:nvPr/>
        </p:nvPicPr>
        <p:blipFill>
          <a:blip r:embed="rId3"/>
          <a:stretch>
            <a:fillRect/>
          </a:stretch>
        </p:blipFill>
        <p:spPr>
          <a:xfrm>
            <a:off x="1735222" y="1359068"/>
            <a:ext cx="5438775" cy="1504950"/>
          </a:xfrm>
          <a:prstGeom prst="rect">
            <a:avLst/>
          </a:prstGeom>
        </p:spPr>
      </p:pic>
    </p:spTree>
    <p:extLst>
      <p:ext uri="{BB962C8B-B14F-4D97-AF65-F5344CB8AC3E}">
        <p14:creationId xmlns:p14="http://schemas.microsoft.com/office/powerpoint/2010/main" val="260419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4"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0131E9C-65DC-4E2D-A197-C27ED2EC3739}"/>
              </a:ext>
            </a:extLst>
          </p:cNvPr>
          <p:cNvPicPr>
            <a:picLocks noChangeAspect="1"/>
          </p:cNvPicPr>
          <p:nvPr/>
        </p:nvPicPr>
        <p:blipFill>
          <a:blip r:embed="rId3"/>
          <a:stretch>
            <a:fillRect/>
          </a:stretch>
        </p:blipFill>
        <p:spPr>
          <a:xfrm>
            <a:off x="1399746" y="1136606"/>
            <a:ext cx="9389328" cy="4577297"/>
          </a:xfrm>
          <a:prstGeom prst="rect">
            <a:avLst/>
          </a:prstGeom>
        </p:spPr>
      </p:pic>
      <p:sp>
        <p:nvSpPr>
          <p:cNvPr id="2" name="TextBox 1">
            <a:extLst>
              <a:ext uri="{FF2B5EF4-FFF2-40B4-BE49-F238E27FC236}">
                <a16:creationId xmlns:a16="http://schemas.microsoft.com/office/drawing/2014/main" id="{7682862F-946D-4D65-BC07-3A509B98090C}"/>
              </a:ext>
            </a:extLst>
          </p:cNvPr>
          <p:cNvSpPr txBox="1"/>
          <p:nvPr/>
        </p:nvSpPr>
        <p:spPr>
          <a:xfrm>
            <a:off x="1767510" y="287650"/>
            <a:ext cx="8907265" cy="369332"/>
          </a:xfrm>
          <a:prstGeom prst="rect">
            <a:avLst/>
          </a:prstGeom>
          <a:noFill/>
        </p:spPr>
        <p:txBody>
          <a:bodyPr wrap="square" rtlCol="0">
            <a:spAutoFit/>
          </a:bodyPr>
          <a:lstStyle/>
          <a:p>
            <a:r>
              <a:rPr lang="en-US" dirty="0">
                <a:solidFill>
                  <a:schemeClr val="bg1"/>
                </a:solidFill>
              </a:rPr>
              <a:t>Locating the NANs using a NAN Matrix within the dataset </a:t>
            </a:r>
          </a:p>
        </p:txBody>
      </p:sp>
    </p:spTree>
    <p:extLst>
      <p:ext uri="{BB962C8B-B14F-4D97-AF65-F5344CB8AC3E}">
        <p14:creationId xmlns:p14="http://schemas.microsoft.com/office/powerpoint/2010/main" val="1638464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1141</TotalTime>
  <Words>701</Words>
  <Application>Microsoft Office PowerPoint</Application>
  <PresentationFormat>Widescreen</PresentationFormat>
  <Paragraphs>142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Tw Cen MT</vt:lpstr>
      <vt:lpstr>Wingdings</vt:lpstr>
      <vt:lpstr>Circuit</vt:lpstr>
      <vt:lpstr>PowerPoint Presentation</vt:lpstr>
      <vt:lpstr>Domain Information</vt:lpstr>
      <vt:lpstr>Hypothesis</vt:lpstr>
      <vt:lpstr>Pipeline Architecture</vt:lpstr>
      <vt:lpstr>PowerPoint Presentation</vt:lpstr>
      <vt:lpstr>PowerPoint Presentation</vt:lpstr>
      <vt:lpstr>PowerPoint Presentation</vt:lpstr>
      <vt:lpstr>Actions done: </vt:lpstr>
      <vt:lpstr>PowerPoint Presentation</vt:lpstr>
      <vt:lpstr>PowerPoint Presentation</vt:lpstr>
      <vt:lpstr>PowerPoint Presentation</vt:lpstr>
      <vt:lpstr>PowerPoint Presentation</vt:lpstr>
      <vt:lpstr>Breakdown of pipeline on slides</vt:lpstr>
      <vt:lpstr>PowerPoint Presentation</vt:lpstr>
      <vt:lpstr>PowerPoint Presentation</vt:lpstr>
      <vt:lpstr>Breakdown of pipeline on slides</vt:lpstr>
      <vt:lpstr>PowerPoint Presentation</vt:lpstr>
      <vt:lpstr>PowerPoint Presentation</vt:lpstr>
      <vt:lpstr>PowerPoint Presentation</vt:lpstr>
      <vt:lpstr>Conclusion </vt:lpstr>
      <vt:lpstr>Further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Welton</dc:creator>
  <cp:lastModifiedBy>Joe Welton</cp:lastModifiedBy>
  <cp:revision>65</cp:revision>
  <dcterms:created xsi:type="dcterms:W3CDTF">2019-12-09T01:55:43Z</dcterms:created>
  <dcterms:modified xsi:type="dcterms:W3CDTF">2019-12-14T16:47:57Z</dcterms:modified>
</cp:coreProperties>
</file>