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10" r:id="rId3"/>
    <p:sldId id="346" r:id="rId4"/>
    <p:sldId id="260" r:id="rId5"/>
    <p:sldId id="307" r:id="rId6"/>
    <p:sldId id="311" r:id="rId7"/>
    <p:sldId id="347" r:id="rId8"/>
    <p:sldId id="321" r:id="rId9"/>
    <p:sldId id="322" r:id="rId10"/>
    <p:sldId id="323" r:id="rId11"/>
    <p:sldId id="324" r:id="rId12"/>
    <p:sldId id="351" r:id="rId13"/>
    <p:sldId id="326" r:id="rId14"/>
    <p:sldId id="327" r:id="rId15"/>
    <p:sldId id="328" r:id="rId16"/>
    <p:sldId id="348" r:id="rId17"/>
    <p:sldId id="312" r:id="rId18"/>
    <p:sldId id="313" r:id="rId19"/>
    <p:sldId id="316" r:id="rId20"/>
    <p:sldId id="350" r:id="rId21"/>
    <p:sldId id="349" r:id="rId22"/>
    <p:sldId id="318" r:id="rId23"/>
    <p:sldId id="329" r:id="rId24"/>
    <p:sldId id="353" r:id="rId25"/>
    <p:sldId id="330" r:id="rId26"/>
    <p:sldId id="331" r:id="rId27"/>
    <p:sldId id="314" r:id="rId28"/>
    <p:sldId id="315" r:id="rId29"/>
    <p:sldId id="333" r:id="rId30"/>
    <p:sldId id="317" r:id="rId31"/>
    <p:sldId id="334" r:id="rId32"/>
    <p:sldId id="335" r:id="rId33"/>
    <p:sldId id="336" r:id="rId34"/>
    <p:sldId id="337" r:id="rId35"/>
    <p:sldId id="338" r:id="rId36"/>
    <p:sldId id="344" r:id="rId37"/>
    <p:sldId id="340" r:id="rId38"/>
    <p:sldId id="341" r:id="rId39"/>
    <p:sldId id="342" r:id="rId40"/>
    <p:sldId id="343" r:id="rId41"/>
    <p:sldId id="352" r:id="rId4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Power Rank by Week</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[Book1]Sheet1!$E$3</c:f>
              <c:strCache>
                <c:ptCount val="1"/>
                <c:pt idx="0">
                  <c:v>Cowboys</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[Book1]Sheet1!$E$4:$E$9</c:f>
              <c:numCache>
                <c:formatCode>General</c:formatCode>
                <c:ptCount val="6"/>
                <c:pt idx="0">
                  <c:v>1</c:v>
                </c:pt>
                <c:pt idx="1">
                  <c:v>2</c:v>
                </c:pt>
                <c:pt idx="2">
                  <c:v>3</c:v>
                </c:pt>
                <c:pt idx="3">
                  <c:v>4</c:v>
                </c:pt>
                <c:pt idx="4">
                  <c:v>5</c:v>
                </c:pt>
                <c:pt idx="5">
                  <c:v>6</c:v>
                </c:pt>
              </c:numCache>
            </c:numRef>
          </c:val>
          <c:smooth val="0"/>
          <c:extLst>
            <c:ext xmlns:c16="http://schemas.microsoft.com/office/drawing/2014/chart" uri="{C3380CC4-5D6E-409C-BE32-E72D297353CC}">
              <c16:uniqueId val="{00000000-C7AB-4816-9013-D77266F59243}"/>
            </c:ext>
          </c:extLst>
        </c:ser>
        <c:ser>
          <c:idx val="1"/>
          <c:order val="1"/>
          <c:tx>
            <c:strRef>
              <c:f>[Book1]Sheet1!$F$3</c:f>
              <c:strCache>
                <c:ptCount val="1"/>
                <c:pt idx="0">
                  <c:v>Redskins</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[Book1]Sheet1!$F$4:$F$9</c:f>
              <c:numCache>
                <c:formatCode>General</c:formatCode>
                <c:ptCount val="6"/>
                <c:pt idx="0">
                  <c:v>3</c:v>
                </c:pt>
                <c:pt idx="1">
                  <c:v>1</c:v>
                </c:pt>
                <c:pt idx="2">
                  <c:v>2</c:v>
                </c:pt>
                <c:pt idx="3">
                  <c:v>4</c:v>
                </c:pt>
                <c:pt idx="4">
                  <c:v>6</c:v>
                </c:pt>
                <c:pt idx="5">
                  <c:v>5</c:v>
                </c:pt>
              </c:numCache>
            </c:numRef>
          </c:val>
          <c:smooth val="0"/>
          <c:extLst>
            <c:ext xmlns:c16="http://schemas.microsoft.com/office/drawing/2014/chart" uri="{C3380CC4-5D6E-409C-BE32-E72D297353CC}">
              <c16:uniqueId val="{00000001-C7AB-4816-9013-D77266F59243}"/>
            </c:ext>
          </c:extLst>
        </c:ser>
        <c:ser>
          <c:idx val="2"/>
          <c:order val="2"/>
          <c:tx>
            <c:strRef>
              <c:f>[Book1]Sheet1!$G$3</c:f>
              <c:strCache>
                <c:ptCount val="1"/>
                <c:pt idx="0">
                  <c:v>Eagles</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[Book1]Sheet1!$G$4:$G$9</c:f>
              <c:numCache>
                <c:formatCode>General</c:formatCode>
                <c:ptCount val="6"/>
                <c:pt idx="0">
                  <c:v>5</c:v>
                </c:pt>
                <c:pt idx="1">
                  <c:v>3</c:v>
                </c:pt>
                <c:pt idx="2">
                  <c:v>2</c:v>
                </c:pt>
                <c:pt idx="3">
                  <c:v>6</c:v>
                </c:pt>
                <c:pt idx="4">
                  <c:v>4</c:v>
                </c:pt>
                <c:pt idx="5">
                  <c:v>1</c:v>
                </c:pt>
              </c:numCache>
            </c:numRef>
          </c:val>
          <c:smooth val="0"/>
          <c:extLst>
            <c:ext xmlns:c16="http://schemas.microsoft.com/office/drawing/2014/chart" uri="{C3380CC4-5D6E-409C-BE32-E72D297353CC}">
              <c16:uniqueId val="{00000002-C7AB-4816-9013-D77266F59243}"/>
            </c:ext>
          </c:extLst>
        </c:ser>
        <c:ser>
          <c:idx val="3"/>
          <c:order val="3"/>
          <c:tx>
            <c:strRef>
              <c:f>[Book1]Sheet1!$H$3</c:f>
              <c:strCache>
                <c:ptCount val="1"/>
                <c:pt idx="0">
                  <c:v>Giants</c:v>
                </c:pt>
              </c:strCache>
            </c:strRef>
          </c:tx>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[Book1]Sheet1!$H$4:$H$9</c:f>
              <c:numCache>
                <c:formatCode>General</c:formatCode>
                <c:ptCount val="6"/>
                <c:pt idx="0">
                  <c:v>2</c:v>
                </c:pt>
                <c:pt idx="1">
                  <c:v>3</c:v>
                </c:pt>
                <c:pt idx="2">
                  <c:v>4</c:v>
                </c:pt>
                <c:pt idx="3">
                  <c:v>2</c:v>
                </c:pt>
                <c:pt idx="4">
                  <c:v>5</c:v>
                </c:pt>
                <c:pt idx="5">
                  <c:v>6</c:v>
                </c:pt>
              </c:numCache>
            </c:numRef>
          </c:val>
          <c:smooth val="0"/>
          <c:extLst>
            <c:ext xmlns:c16="http://schemas.microsoft.com/office/drawing/2014/chart" uri="{C3380CC4-5D6E-409C-BE32-E72D297353CC}">
              <c16:uniqueId val="{00000003-C7AB-4816-9013-D77266F59243}"/>
            </c:ext>
          </c:extLst>
        </c:ser>
        <c:ser>
          <c:idx val="4"/>
          <c:order val="4"/>
          <c:tx>
            <c:strRef>
              <c:f>[Book1]Sheet1!$I$3</c:f>
              <c:strCache>
                <c:ptCount val="1"/>
                <c:pt idx="0">
                  <c:v>Patriots</c:v>
                </c:pt>
              </c:strCache>
            </c:strRef>
          </c:tx>
          <c:spPr>
            <a:ln w="31750" cap="rnd">
              <a:solidFill>
                <a:schemeClr val="accent5"/>
              </a:solidFill>
              <a:round/>
            </a:ln>
            <a:effectLst/>
          </c:spPr>
          <c:marker>
            <c:symbol val="circle"/>
            <c:size val="17"/>
            <c:spPr>
              <a:solidFill>
                <a:schemeClr val="accent5"/>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[Book1]Sheet1!$I$4:$I$9</c:f>
              <c:numCache>
                <c:formatCode>General</c:formatCode>
                <c:ptCount val="6"/>
                <c:pt idx="0">
                  <c:v>4</c:v>
                </c:pt>
                <c:pt idx="1">
                  <c:v>5</c:v>
                </c:pt>
                <c:pt idx="2">
                  <c:v>6</c:v>
                </c:pt>
                <c:pt idx="3">
                  <c:v>1</c:v>
                </c:pt>
                <c:pt idx="4">
                  <c:v>2</c:v>
                </c:pt>
                <c:pt idx="5">
                  <c:v>3</c:v>
                </c:pt>
              </c:numCache>
            </c:numRef>
          </c:val>
          <c:smooth val="0"/>
          <c:extLst>
            <c:ext xmlns:c16="http://schemas.microsoft.com/office/drawing/2014/chart" uri="{C3380CC4-5D6E-409C-BE32-E72D297353CC}">
              <c16:uniqueId val="{00000004-C7AB-4816-9013-D77266F59243}"/>
            </c:ext>
          </c:extLst>
        </c:ser>
        <c:dLbls>
          <c:dLblPos val="ctr"/>
          <c:showLegendKey val="0"/>
          <c:showVal val="1"/>
          <c:showCatName val="0"/>
          <c:showSerName val="0"/>
          <c:showPercent val="0"/>
          <c:showBubbleSize val="0"/>
        </c:dLbls>
        <c:marker val="1"/>
        <c:smooth val="0"/>
        <c:axId val="524703048"/>
        <c:axId val="524703376"/>
      </c:lineChart>
      <c:catAx>
        <c:axId val="52470304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24703376"/>
        <c:crosses val="autoZero"/>
        <c:auto val="1"/>
        <c:lblAlgn val="ctr"/>
        <c:lblOffset val="100"/>
        <c:noMultiLvlLbl val="0"/>
      </c:catAx>
      <c:valAx>
        <c:axId val="5247033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24703048"/>
        <c:crosses val="autoZero"/>
        <c:crossBetween val="between"/>
      </c:valAx>
      <c:spPr>
        <a:noFill/>
        <a:ln>
          <a:noFill/>
        </a:ln>
        <a:effectLst/>
      </c:spPr>
    </c:plotArea>
    <c:legend>
      <c:legendPos val="b"/>
      <c:layout>
        <c:manualLayout>
          <c:xMode val="edge"/>
          <c:yMode val="edge"/>
          <c:x val="0.10216918197725285"/>
          <c:y val="0.79435356870713747"/>
          <c:w val="0.75399469597550306"/>
          <c:h val="0.1733883667767335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ata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ata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ata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9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F1F1E-D809-4863-AA9F-2A30521F4C6A}" type="doc">
      <dgm:prSet loTypeId="urn:microsoft.com/office/officeart/2005/8/layout/chevron2" loCatId="list" qsTypeId="urn:microsoft.com/office/officeart/2005/8/quickstyle/simple1" qsCatId="simple" csTypeId="urn:microsoft.com/office/officeart/2005/8/colors/accent2_2" csCatId="accent2" phldr="1"/>
      <dgm:spPr/>
      <dgm:t>
        <a:bodyPr/>
        <a:lstStyle/>
        <a:p>
          <a:endParaRPr lang="en-US"/>
        </a:p>
      </dgm:t>
    </dgm:pt>
    <dgm:pt modelId="{B3EED961-BA58-4387-897F-3B582271CBCC}">
      <dgm:prSet phldrT="[Text]"/>
      <dgm:spPr>
        <a:solidFill>
          <a:schemeClr val="accent1"/>
        </a:solidFill>
      </dgm:spPr>
      <dgm:t>
        <a:bodyPr/>
        <a:lstStyle/>
        <a:p>
          <a:r>
            <a:rPr lang="en-US" dirty="0"/>
            <a:t>Motivation</a:t>
          </a:r>
        </a:p>
      </dgm:t>
    </dgm:pt>
    <dgm:pt modelId="{5AC2155D-BF6A-4B66-8596-F5BD81EF6DA8}" type="parTrans" cxnId="{2CDF7888-1C7B-4B5F-8A8B-9D1373EE0833}">
      <dgm:prSet/>
      <dgm:spPr/>
      <dgm:t>
        <a:bodyPr/>
        <a:lstStyle/>
        <a:p>
          <a:endParaRPr lang="en-US"/>
        </a:p>
      </dgm:t>
    </dgm:pt>
    <dgm:pt modelId="{B113D390-268F-468E-99EE-903B9577CF68}" type="sibTrans" cxnId="{2CDF7888-1C7B-4B5F-8A8B-9D1373EE0833}">
      <dgm:prSet/>
      <dgm:spPr/>
      <dgm:t>
        <a:bodyPr/>
        <a:lstStyle/>
        <a:p>
          <a:endParaRPr lang="en-US"/>
        </a:p>
      </dgm:t>
    </dgm:pt>
    <dgm:pt modelId="{7588446C-BDF5-4DF6-80DA-7DB67208D8D6}">
      <dgm:prSet phldrT="[Text]"/>
      <dgm:spPr/>
      <dgm:t>
        <a:bodyPr/>
        <a:lstStyle/>
        <a:p>
          <a:r>
            <a:rPr lang="en-US" dirty="0"/>
            <a:t>Professional sports are increasingly relying on advanced data analytics and machine learning to provide an edge that will increase their chance of  winning.</a:t>
          </a:r>
        </a:p>
      </dgm:t>
    </dgm:pt>
    <dgm:pt modelId="{72776667-B82A-4424-9796-F25137F2C26F}" type="parTrans" cxnId="{C15CA234-D357-4086-83AD-5B1A1AAEAEAE}">
      <dgm:prSet/>
      <dgm:spPr/>
      <dgm:t>
        <a:bodyPr/>
        <a:lstStyle/>
        <a:p>
          <a:endParaRPr lang="en-US"/>
        </a:p>
      </dgm:t>
    </dgm:pt>
    <dgm:pt modelId="{426B7C35-7F92-44B2-A29C-E7AABB31DB55}" type="sibTrans" cxnId="{C15CA234-D357-4086-83AD-5B1A1AAEAEAE}">
      <dgm:prSet/>
      <dgm:spPr/>
      <dgm:t>
        <a:bodyPr/>
        <a:lstStyle/>
        <a:p>
          <a:endParaRPr lang="en-US"/>
        </a:p>
      </dgm:t>
    </dgm:pt>
    <dgm:pt modelId="{A811CC79-7607-49F7-97B6-1A61E2424082}">
      <dgm:prSet phldrT="[Text]"/>
      <dgm:spPr>
        <a:solidFill>
          <a:schemeClr val="accent1"/>
        </a:solidFill>
      </dgm:spPr>
      <dgm:t>
        <a:bodyPr/>
        <a:lstStyle/>
        <a:p>
          <a:r>
            <a:rPr lang="en-US" dirty="0"/>
            <a:t>Business Purpose</a:t>
          </a:r>
        </a:p>
      </dgm:t>
    </dgm:pt>
    <dgm:pt modelId="{8F1C62CF-7917-444F-9E65-3DD924C9E988}" type="parTrans" cxnId="{D21C72C4-17DD-4740-98CA-5A33C0A0DAD4}">
      <dgm:prSet/>
      <dgm:spPr/>
      <dgm:t>
        <a:bodyPr/>
        <a:lstStyle/>
        <a:p>
          <a:endParaRPr lang="en-US"/>
        </a:p>
      </dgm:t>
    </dgm:pt>
    <dgm:pt modelId="{6F8E54DE-2491-4A01-AB4B-C9FE7FBDADC1}" type="sibTrans" cxnId="{D21C72C4-17DD-4740-98CA-5A33C0A0DAD4}">
      <dgm:prSet/>
      <dgm:spPr/>
      <dgm:t>
        <a:bodyPr/>
        <a:lstStyle/>
        <a:p>
          <a:endParaRPr lang="en-US"/>
        </a:p>
      </dgm:t>
    </dgm:pt>
    <dgm:pt modelId="{6901ACDD-BC1E-48CA-A528-73A9F0ABC329}">
      <dgm:prSet phldrT="[Text]"/>
      <dgm:spPr/>
      <dgm:t>
        <a:bodyPr/>
        <a:lstStyle/>
        <a:p>
          <a:r>
            <a:rPr lang="en-US" dirty="0"/>
            <a:t>Build a data product that can accurately predict the results of NFL games </a:t>
          </a:r>
        </a:p>
      </dgm:t>
    </dgm:pt>
    <dgm:pt modelId="{D96EE991-FA1D-4EBF-81DB-8530D3933171}" type="parTrans" cxnId="{E6C2857B-3328-492B-8101-5897429D9F39}">
      <dgm:prSet/>
      <dgm:spPr/>
      <dgm:t>
        <a:bodyPr/>
        <a:lstStyle/>
        <a:p>
          <a:endParaRPr lang="en-US"/>
        </a:p>
      </dgm:t>
    </dgm:pt>
    <dgm:pt modelId="{C69D3534-D50A-4996-AD77-4A4B2AB0CED7}" type="sibTrans" cxnId="{E6C2857B-3328-492B-8101-5897429D9F39}">
      <dgm:prSet/>
      <dgm:spPr/>
      <dgm:t>
        <a:bodyPr/>
        <a:lstStyle/>
        <a:p>
          <a:endParaRPr lang="en-US"/>
        </a:p>
      </dgm:t>
    </dgm:pt>
    <dgm:pt modelId="{962BB148-F573-4E56-820E-E0EA9006D17B}">
      <dgm:prSet phldrT="[Text]"/>
      <dgm:spPr>
        <a:solidFill>
          <a:schemeClr val="accent1"/>
        </a:solidFill>
      </dgm:spPr>
      <dgm:t>
        <a:bodyPr/>
        <a:lstStyle/>
        <a:p>
          <a:r>
            <a:rPr lang="en-US" dirty="0"/>
            <a:t>Hypothesis</a:t>
          </a:r>
        </a:p>
      </dgm:t>
    </dgm:pt>
    <dgm:pt modelId="{02DFAA41-6F06-46AD-9478-F35537C0A8A3}" type="parTrans" cxnId="{FF581AA0-7C1B-48AB-AE8F-74E054C05110}">
      <dgm:prSet/>
      <dgm:spPr/>
      <dgm:t>
        <a:bodyPr/>
        <a:lstStyle/>
        <a:p>
          <a:endParaRPr lang="en-US"/>
        </a:p>
      </dgm:t>
    </dgm:pt>
    <dgm:pt modelId="{B6D82368-36C2-42B6-A77C-B6B15AF9184E}" type="sibTrans" cxnId="{FF581AA0-7C1B-48AB-AE8F-74E054C05110}">
      <dgm:prSet/>
      <dgm:spPr/>
      <dgm:t>
        <a:bodyPr/>
        <a:lstStyle/>
        <a:p>
          <a:endParaRPr lang="en-US"/>
        </a:p>
      </dgm:t>
    </dgm:pt>
    <dgm:pt modelId="{F9F32323-622C-4E12-9ABC-491B2207260C}">
      <dgm:prSet phldrT="[Text]"/>
      <dgm:spPr/>
      <dgm:t>
        <a:bodyPr/>
        <a:lstStyle/>
        <a:p>
          <a:r>
            <a:rPr lang="en-US" b="0" i="0" u="none" dirty="0"/>
            <a:t>Using data from NFL games between 2002 - 2018, we attempted to determine which features and attributes related to NFL game data best predicted a winning outcome. </a:t>
          </a:r>
          <a:endParaRPr lang="en-US" dirty="0"/>
        </a:p>
      </dgm:t>
    </dgm:pt>
    <dgm:pt modelId="{DDBEAD6F-8013-40CC-B763-1EEC047F1849}" type="parTrans" cxnId="{3D250A9D-7299-49E4-B9A9-F5D90CD40C72}">
      <dgm:prSet/>
      <dgm:spPr/>
      <dgm:t>
        <a:bodyPr/>
        <a:lstStyle/>
        <a:p>
          <a:endParaRPr lang="en-US"/>
        </a:p>
      </dgm:t>
    </dgm:pt>
    <dgm:pt modelId="{856B9D90-4683-49A7-B360-887E61F96A05}" type="sibTrans" cxnId="{3D250A9D-7299-49E4-B9A9-F5D90CD40C72}">
      <dgm:prSet/>
      <dgm:spPr/>
      <dgm:t>
        <a:bodyPr/>
        <a:lstStyle/>
        <a:p>
          <a:endParaRPr lang="en-US"/>
        </a:p>
      </dgm:t>
    </dgm:pt>
    <dgm:pt modelId="{96FB55A5-A206-416C-B91A-FE536D1C8878}">
      <dgm:prSet phldrT="[Text]"/>
      <dgm:spPr/>
      <dgm:t>
        <a:bodyPr/>
        <a:lstStyle/>
        <a:p>
          <a:r>
            <a:rPr lang="en-US" b="0" i="0" u="none" dirty="0"/>
            <a:t>Selected our features from game data that consisted of results from previously played matchups.</a:t>
          </a:r>
          <a:endParaRPr lang="en-US" dirty="0"/>
        </a:p>
      </dgm:t>
    </dgm:pt>
    <dgm:pt modelId="{A8EB6DB3-C9DB-475B-8BB5-6CD5F7AC58E6}" type="parTrans" cxnId="{9388F508-702C-480E-8AA6-35F6891E2025}">
      <dgm:prSet/>
      <dgm:spPr/>
      <dgm:t>
        <a:bodyPr/>
        <a:lstStyle/>
        <a:p>
          <a:endParaRPr lang="en-US"/>
        </a:p>
      </dgm:t>
    </dgm:pt>
    <dgm:pt modelId="{C07D7BD2-037B-48C0-9BB7-1FD2222D6B83}" type="sibTrans" cxnId="{9388F508-702C-480E-8AA6-35F6891E2025}">
      <dgm:prSet/>
      <dgm:spPr/>
      <dgm:t>
        <a:bodyPr/>
        <a:lstStyle/>
        <a:p>
          <a:endParaRPr lang="en-US"/>
        </a:p>
      </dgm:t>
    </dgm:pt>
    <dgm:pt modelId="{2F52EB24-102C-4A37-828B-D53ADBDE7A69}" type="pres">
      <dgm:prSet presAssocID="{FCEF1F1E-D809-4863-AA9F-2A30521F4C6A}" presName="linearFlow" presStyleCnt="0">
        <dgm:presLayoutVars>
          <dgm:dir/>
          <dgm:animLvl val="lvl"/>
          <dgm:resizeHandles val="exact"/>
        </dgm:presLayoutVars>
      </dgm:prSet>
      <dgm:spPr/>
    </dgm:pt>
    <dgm:pt modelId="{6629AFCB-DB9E-42A8-899E-A0BE4C3C6D3E}" type="pres">
      <dgm:prSet presAssocID="{B3EED961-BA58-4387-897F-3B582271CBCC}" presName="composite" presStyleCnt="0"/>
      <dgm:spPr/>
    </dgm:pt>
    <dgm:pt modelId="{3650F41C-D799-4C15-BED8-800930D1B47D}" type="pres">
      <dgm:prSet presAssocID="{B3EED961-BA58-4387-897F-3B582271CBCC}" presName="parentText" presStyleLbl="alignNode1" presStyleIdx="0" presStyleCnt="3">
        <dgm:presLayoutVars>
          <dgm:chMax val="1"/>
          <dgm:bulletEnabled val="1"/>
        </dgm:presLayoutVars>
      </dgm:prSet>
      <dgm:spPr/>
    </dgm:pt>
    <dgm:pt modelId="{6CF94260-A203-4C2C-9F67-F5DF10AF58C5}" type="pres">
      <dgm:prSet presAssocID="{B3EED961-BA58-4387-897F-3B582271CBCC}" presName="descendantText" presStyleLbl="alignAcc1" presStyleIdx="0" presStyleCnt="3">
        <dgm:presLayoutVars>
          <dgm:bulletEnabled val="1"/>
        </dgm:presLayoutVars>
      </dgm:prSet>
      <dgm:spPr/>
    </dgm:pt>
    <dgm:pt modelId="{BD281E16-E9A8-4132-A219-7EC567BFB608}" type="pres">
      <dgm:prSet presAssocID="{B113D390-268F-468E-99EE-903B9577CF68}" presName="sp" presStyleCnt="0"/>
      <dgm:spPr/>
    </dgm:pt>
    <dgm:pt modelId="{D1C499DD-04BF-4A64-850E-588350593CC5}" type="pres">
      <dgm:prSet presAssocID="{A811CC79-7607-49F7-97B6-1A61E2424082}" presName="composite" presStyleCnt="0"/>
      <dgm:spPr/>
    </dgm:pt>
    <dgm:pt modelId="{57246E79-F2F9-4C12-A879-5A6B1DC4DE3F}" type="pres">
      <dgm:prSet presAssocID="{A811CC79-7607-49F7-97B6-1A61E2424082}" presName="parentText" presStyleLbl="alignNode1" presStyleIdx="1" presStyleCnt="3">
        <dgm:presLayoutVars>
          <dgm:chMax val="1"/>
          <dgm:bulletEnabled val="1"/>
        </dgm:presLayoutVars>
      </dgm:prSet>
      <dgm:spPr/>
    </dgm:pt>
    <dgm:pt modelId="{128A38C2-2DF4-423E-A1EA-FD8229AA1A54}" type="pres">
      <dgm:prSet presAssocID="{A811CC79-7607-49F7-97B6-1A61E2424082}" presName="descendantText" presStyleLbl="alignAcc1" presStyleIdx="1" presStyleCnt="3">
        <dgm:presLayoutVars>
          <dgm:bulletEnabled val="1"/>
        </dgm:presLayoutVars>
      </dgm:prSet>
      <dgm:spPr/>
    </dgm:pt>
    <dgm:pt modelId="{345C5159-F180-46BC-BC23-DC15CBE47963}" type="pres">
      <dgm:prSet presAssocID="{6F8E54DE-2491-4A01-AB4B-C9FE7FBDADC1}" presName="sp" presStyleCnt="0"/>
      <dgm:spPr/>
    </dgm:pt>
    <dgm:pt modelId="{2C2BF805-1369-4BE3-9CA6-322D0BF6D0DF}" type="pres">
      <dgm:prSet presAssocID="{962BB148-F573-4E56-820E-E0EA9006D17B}" presName="composite" presStyleCnt="0"/>
      <dgm:spPr/>
    </dgm:pt>
    <dgm:pt modelId="{9222748D-5052-4235-8DD9-0589DCBE83DC}" type="pres">
      <dgm:prSet presAssocID="{962BB148-F573-4E56-820E-E0EA9006D17B}" presName="parentText" presStyleLbl="alignNode1" presStyleIdx="2" presStyleCnt="3">
        <dgm:presLayoutVars>
          <dgm:chMax val="1"/>
          <dgm:bulletEnabled val="1"/>
        </dgm:presLayoutVars>
      </dgm:prSet>
      <dgm:spPr/>
    </dgm:pt>
    <dgm:pt modelId="{EDF5D078-ADFA-42C3-99B2-D53BE7326506}" type="pres">
      <dgm:prSet presAssocID="{962BB148-F573-4E56-820E-E0EA9006D17B}" presName="descendantText" presStyleLbl="alignAcc1" presStyleIdx="2" presStyleCnt="3">
        <dgm:presLayoutVars>
          <dgm:bulletEnabled val="1"/>
        </dgm:presLayoutVars>
      </dgm:prSet>
      <dgm:spPr/>
    </dgm:pt>
  </dgm:ptLst>
  <dgm:cxnLst>
    <dgm:cxn modelId="{9388F508-702C-480E-8AA6-35F6891E2025}" srcId="{962BB148-F573-4E56-820E-E0EA9006D17B}" destId="{96FB55A5-A206-416C-B91A-FE536D1C8878}" srcOrd="1" destOrd="0" parTransId="{A8EB6DB3-C9DB-475B-8BB5-6CD5F7AC58E6}" sibTransId="{C07D7BD2-037B-48C0-9BB7-1FD2222D6B83}"/>
    <dgm:cxn modelId="{AE2DCF23-2913-4509-84AF-4AC37B32845D}" type="presOf" srcId="{B3EED961-BA58-4387-897F-3B582271CBCC}" destId="{3650F41C-D799-4C15-BED8-800930D1B47D}" srcOrd="0" destOrd="0" presId="urn:microsoft.com/office/officeart/2005/8/layout/chevron2"/>
    <dgm:cxn modelId="{C15CA234-D357-4086-83AD-5B1A1AAEAEAE}" srcId="{B3EED961-BA58-4387-897F-3B582271CBCC}" destId="{7588446C-BDF5-4DF6-80DA-7DB67208D8D6}" srcOrd="0" destOrd="0" parTransId="{72776667-B82A-4424-9796-F25137F2C26F}" sibTransId="{426B7C35-7F92-44B2-A29C-E7AABB31DB55}"/>
    <dgm:cxn modelId="{04ECC438-5D18-4CBE-8996-59B154D964A9}" type="presOf" srcId="{F9F32323-622C-4E12-9ABC-491B2207260C}" destId="{EDF5D078-ADFA-42C3-99B2-D53BE7326506}" srcOrd="0" destOrd="0" presId="urn:microsoft.com/office/officeart/2005/8/layout/chevron2"/>
    <dgm:cxn modelId="{E6C2857B-3328-492B-8101-5897429D9F39}" srcId="{A811CC79-7607-49F7-97B6-1A61E2424082}" destId="{6901ACDD-BC1E-48CA-A528-73A9F0ABC329}" srcOrd="0" destOrd="0" parTransId="{D96EE991-FA1D-4EBF-81DB-8530D3933171}" sibTransId="{C69D3534-D50A-4996-AD77-4A4B2AB0CED7}"/>
    <dgm:cxn modelId="{2CDF7888-1C7B-4B5F-8A8B-9D1373EE0833}" srcId="{FCEF1F1E-D809-4863-AA9F-2A30521F4C6A}" destId="{B3EED961-BA58-4387-897F-3B582271CBCC}" srcOrd="0" destOrd="0" parTransId="{5AC2155D-BF6A-4B66-8596-F5BD81EF6DA8}" sibTransId="{B113D390-268F-468E-99EE-903B9577CF68}"/>
    <dgm:cxn modelId="{3D250A9D-7299-49E4-B9A9-F5D90CD40C72}" srcId="{962BB148-F573-4E56-820E-E0EA9006D17B}" destId="{F9F32323-622C-4E12-9ABC-491B2207260C}" srcOrd="0" destOrd="0" parTransId="{DDBEAD6F-8013-40CC-B763-1EEC047F1849}" sibTransId="{856B9D90-4683-49A7-B360-887E61F96A05}"/>
    <dgm:cxn modelId="{FF581AA0-7C1B-48AB-AE8F-74E054C05110}" srcId="{FCEF1F1E-D809-4863-AA9F-2A30521F4C6A}" destId="{962BB148-F573-4E56-820E-E0EA9006D17B}" srcOrd="2" destOrd="0" parTransId="{02DFAA41-6F06-46AD-9478-F35537C0A8A3}" sibTransId="{B6D82368-36C2-42B6-A77C-B6B15AF9184E}"/>
    <dgm:cxn modelId="{EF301BA1-7314-493F-9BFF-C42677C24BE4}" type="presOf" srcId="{6901ACDD-BC1E-48CA-A528-73A9F0ABC329}" destId="{128A38C2-2DF4-423E-A1EA-FD8229AA1A54}" srcOrd="0" destOrd="0" presId="urn:microsoft.com/office/officeart/2005/8/layout/chevron2"/>
    <dgm:cxn modelId="{306E1AA2-E386-4F14-B9D7-77C351727952}" type="presOf" srcId="{A811CC79-7607-49F7-97B6-1A61E2424082}" destId="{57246E79-F2F9-4C12-A879-5A6B1DC4DE3F}" srcOrd="0" destOrd="0" presId="urn:microsoft.com/office/officeart/2005/8/layout/chevron2"/>
    <dgm:cxn modelId="{D63C3FAB-0A84-4C26-B566-1CB1AF675DB4}" type="presOf" srcId="{7588446C-BDF5-4DF6-80DA-7DB67208D8D6}" destId="{6CF94260-A203-4C2C-9F67-F5DF10AF58C5}" srcOrd="0" destOrd="0" presId="urn:microsoft.com/office/officeart/2005/8/layout/chevron2"/>
    <dgm:cxn modelId="{43D2E5B1-E124-4C7C-B28E-FFFB43C26E60}" type="presOf" srcId="{962BB148-F573-4E56-820E-E0EA9006D17B}" destId="{9222748D-5052-4235-8DD9-0589DCBE83DC}" srcOrd="0" destOrd="0" presId="urn:microsoft.com/office/officeart/2005/8/layout/chevron2"/>
    <dgm:cxn modelId="{D21C72C4-17DD-4740-98CA-5A33C0A0DAD4}" srcId="{FCEF1F1E-D809-4863-AA9F-2A30521F4C6A}" destId="{A811CC79-7607-49F7-97B6-1A61E2424082}" srcOrd="1" destOrd="0" parTransId="{8F1C62CF-7917-444F-9E65-3DD924C9E988}" sibTransId="{6F8E54DE-2491-4A01-AB4B-C9FE7FBDADC1}"/>
    <dgm:cxn modelId="{C1D42FCC-1CBB-4A2C-AF6E-AA0E08B9E56D}" type="presOf" srcId="{96FB55A5-A206-416C-B91A-FE536D1C8878}" destId="{EDF5D078-ADFA-42C3-99B2-D53BE7326506}" srcOrd="0" destOrd="1" presId="urn:microsoft.com/office/officeart/2005/8/layout/chevron2"/>
    <dgm:cxn modelId="{E2372BCF-FDF1-4133-8078-1AE4C418AD8C}" type="presOf" srcId="{FCEF1F1E-D809-4863-AA9F-2A30521F4C6A}" destId="{2F52EB24-102C-4A37-828B-D53ADBDE7A69}" srcOrd="0" destOrd="0" presId="urn:microsoft.com/office/officeart/2005/8/layout/chevron2"/>
    <dgm:cxn modelId="{839EF9CB-2DF1-4190-8922-2BBCA7F5F477}" type="presParOf" srcId="{2F52EB24-102C-4A37-828B-D53ADBDE7A69}" destId="{6629AFCB-DB9E-42A8-899E-A0BE4C3C6D3E}" srcOrd="0" destOrd="0" presId="urn:microsoft.com/office/officeart/2005/8/layout/chevron2"/>
    <dgm:cxn modelId="{5E602C8D-AEE5-44C5-8E86-05588B9154E4}" type="presParOf" srcId="{6629AFCB-DB9E-42A8-899E-A0BE4C3C6D3E}" destId="{3650F41C-D799-4C15-BED8-800930D1B47D}" srcOrd="0" destOrd="0" presId="urn:microsoft.com/office/officeart/2005/8/layout/chevron2"/>
    <dgm:cxn modelId="{29502038-D8A8-4A40-8E45-F423C83515DC}" type="presParOf" srcId="{6629AFCB-DB9E-42A8-899E-A0BE4C3C6D3E}" destId="{6CF94260-A203-4C2C-9F67-F5DF10AF58C5}" srcOrd="1" destOrd="0" presId="urn:microsoft.com/office/officeart/2005/8/layout/chevron2"/>
    <dgm:cxn modelId="{5C5DFB84-C69F-43C3-9511-83B2FF9C9D91}" type="presParOf" srcId="{2F52EB24-102C-4A37-828B-D53ADBDE7A69}" destId="{BD281E16-E9A8-4132-A219-7EC567BFB608}" srcOrd="1" destOrd="0" presId="urn:microsoft.com/office/officeart/2005/8/layout/chevron2"/>
    <dgm:cxn modelId="{DD775C0B-6790-4540-8594-6A32576C32FB}" type="presParOf" srcId="{2F52EB24-102C-4A37-828B-D53ADBDE7A69}" destId="{D1C499DD-04BF-4A64-850E-588350593CC5}" srcOrd="2" destOrd="0" presId="urn:microsoft.com/office/officeart/2005/8/layout/chevron2"/>
    <dgm:cxn modelId="{DBEDA23F-AAE0-4509-BD26-30AFB2AAB12D}" type="presParOf" srcId="{D1C499DD-04BF-4A64-850E-588350593CC5}" destId="{57246E79-F2F9-4C12-A879-5A6B1DC4DE3F}" srcOrd="0" destOrd="0" presId="urn:microsoft.com/office/officeart/2005/8/layout/chevron2"/>
    <dgm:cxn modelId="{6A291104-5245-4785-B273-769AE9D7B062}" type="presParOf" srcId="{D1C499DD-04BF-4A64-850E-588350593CC5}" destId="{128A38C2-2DF4-423E-A1EA-FD8229AA1A54}" srcOrd="1" destOrd="0" presId="urn:microsoft.com/office/officeart/2005/8/layout/chevron2"/>
    <dgm:cxn modelId="{BC3FA059-B70E-4AD9-A6E5-9E195FE236AC}" type="presParOf" srcId="{2F52EB24-102C-4A37-828B-D53ADBDE7A69}" destId="{345C5159-F180-46BC-BC23-DC15CBE47963}" srcOrd="3" destOrd="0" presId="urn:microsoft.com/office/officeart/2005/8/layout/chevron2"/>
    <dgm:cxn modelId="{07095E7F-0773-4995-B8FF-34256944FDF1}" type="presParOf" srcId="{2F52EB24-102C-4A37-828B-D53ADBDE7A69}" destId="{2C2BF805-1369-4BE3-9CA6-322D0BF6D0DF}" srcOrd="4" destOrd="0" presId="urn:microsoft.com/office/officeart/2005/8/layout/chevron2"/>
    <dgm:cxn modelId="{835585F3-52A5-4B93-996F-DFBCA054F763}" type="presParOf" srcId="{2C2BF805-1369-4BE3-9CA6-322D0BF6D0DF}" destId="{9222748D-5052-4235-8DD9-0589DCBE83DC}" srcOrd="0" destOrd="0" presId="urn:microsoft.com/office/officeart/2005/8/layout/chevron2"/>
    <dgm:cxn modelId="{58FAD8D4-2E8F-480C-AA3B-3A67C4946523}" type="presParOf" srcId="{2C2BF805-1369-4BE3-9CA6-322D0BF6D0DF}" destId="{EDF5D078-ADFA-42C3-99B2-D53BE732650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CAFD3-1C7C-46F0-989D-0BC095C4CD9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CCC1D00-2ADA-49FE-BD20-4B711DF91FED}">
      <dgm:prSet phldrT="[Text]" custT="1"/>
      <dgm:spPr/>
      <dgm:t>
        <a:bodyPr/>
        <a:lstStyle/>
        <a:p>
          <a:r>
            <a:rPr lang="en-US" sz="1600" dirty="0"/>
            <a:t>Data Ingestion</a:t>
          </a:r>
        </a:p>
        <a:p>
          <a:r>
            <a:rPr lang="en-US" sz="1200" dirty="0"/>
            <a:t>25,995 JSON files</a:t>
          </a:r>
        </a:p>
        <a:p>
          <a:endParaRPr lang="en-US" sz="1400" dirty="0"/>
        </a:p>
      </dgm:t>
    </dgm:pt>
    <dgm:pt modelId="{37DCFDFE-E89C-4634-967D-52ABD9B8F818}" type="parTrans" cxnId="{46B4342D-E3F9-44FD-B483-DD0D6F9D46FA}">
      <dgm:prSet/>
      <dgm:spPr/>
      <dgm:t>
        <a:bodyPr/>
        <a:lstStyle/>
        <a:p>
          <a:endParaRPr lang="en-US"/>
        </a:p>
      </dgm:t>
    </dgm:pt>
    <dgm:pt modelId="{68AFA09F-A24B-44B9-A368-E09ACA289E94}" type="sibTrans" cxnId="{46B4342D-E3F9-44FD-B483-DD0D6F9D46FA}">
      <dgm:prSet/>
      <dgm:spPr/>
      <dgm:t>
        <a:bodyPr/>
        <a:lstStyle/>
        <a:p>
          <a:endParaRPr lang="en-US"/>
        </a:p>
      </dgm:t>
    </dgm:pt>
    <dgm:pt modelId="{C55A3B43-B839-42A9-9F03-418557944D14}">
      <dgm:prSet phldrT="[Text]" custT="1"/>
      <dgm:spPr/>
      <dgm:t>
        <a:bodyPr/>
        <a:lstStyle/>
        <a:p>
          <a:r>
            <a:rPr lang="en-US" sz="1600" dirty="0"/>
            <a:t>Data Storage </a:t>
          </a:r>
        </a:p>
        <a:p>
          <a:r>
            <a:rPr lang="en-US" sz="1200" dirty="0"/>
            <a:t>PostgreSQL</a:t>
          </a:r>
        </a:p>
        <a:p>
          <a:r>
            <a:rPr lang="en-US" sz="1200" dirty="0"/>
            <a:t>AWS</a:t>
          </a:r>
        </a:p>
        <a:p>
          <a:endParaRPr lang="en-US" sz="1200" dirty="0"/>
        </a:p>
      </dgm:t>
    </dgm:pt>
    <dgm:pt modelId="{BEC536F7-551A-4F98-B392-BCEE9AC10CB9}" type="parTrans" cxnId="{A1663957-9D50-4E8E-96DE-47BACC54C506}">
      <dgm:prSet/>
      <dgm:spPr/>
      <dgm:t>
        <a:bodyPr/>
        <a:lstStyle/>
        <a:p>
          <a:endParaRPr lang="en-US"/>
        </a:p>
      </dgm:t>
    </dgm:pt>
    <dgm:pt modelId="{B5EF9FEB-DE81-4ED9-B5D8-7EAC59FA44B2}" type="sibTrans" cxnId="{A1663957-9D50-4E8E-96DE-47BACC54C506}">
      <dgm:prSet/>
      <dgm:spPr/>
      <dgm:t>
        <a:bodyPr/>
        <a:lstStyle/>
        <a:p>
          <a:endParaRPr lang="en-US"/>
        </a:p>
      </dgm:t>
    </dgm:pt>
    <dgm:pt modelId="{CC132851-23C0-41DF-8DD3-DA4541BA82FE}">
      <dgm:prSet phldrT="[Text]" custT="1"/>
      <dgm:spPr/>
      <dgm:t>
        <a:bodyPr/>
        <a:lstStyle/>
        <a:p>
          <a:r>
            <a:rPr lang="en-US" sz="1600" dirty="0"/>
            <a:t>Wrangling</a:t>
          </a:r>
        </a:p>
        <a:p>
          <a:r>
            <a:rPr lang="en-US" sz="1200" dirty="0"/>
            <a:t>PostgreSQL</a:t>
          </a:r>
        </a:p>
        <a:p>
          <a:r>
            <a:rPr lang="en-US" sz="1200" dirty="0"/>
            <a:t>Python</a:t>
          </a:r>
        </a:p>
        <a:p>
          <a:r>
            <a:rPr lang="en-US" sz="1200" dirty="0"/>
            <a:t>Pandas</a:t>
          </a:r>
        </a:p>
      </dgm:t>
    </dgm:pt>
    <dgm:pt modelId="{19E2A84C-FC79-44FA-9A63-D4C5D13A951E}" type="parTrans" cxnId="{E040A743-D66B-4B4D-BE3A-9B5DD79ECB37}">
      <dgm:prSet/>
      <dgm:spPr/>
      <dgm:t>
        <a:bodyPr/>
        <a:lstStyle/>
        <a:p>
          <a:endParaRPr lang="en-US"/>
        </a:p>
      </dgm:t>
    </dgm:pt>
    <dgm:pt modelId="{462FDA41-7AE5-4DB8-837B-8EE4ACD11179}" type="sibTrans" cxnId="{E040A743-D66B-4B4D-BE3A-9B5DD79ECB37}">
      <dgm:prSet/>
      <dgm:spPr/>
      <dgm:t>
        <a:bodyPr/>
        <a:lstStyle/>
        <a:p>
          <a:endParaRPr lang="en-US"/>
        </a:p>
      </dgm:t>
    </dgm:pt>
    <dgm:pt modelId="{73D4C731-C3E5-41BB-ADF1-1153C6A3C53F}">
      <dgm:prSet phldrT="[Text]" custT="1"/>
      <dgm:spPr/>
      <dgm:t>
        <a:bodyPr/>
        <a:lstStyle/>
        <a:p>
          <a:r>
            <a:rPr lang="en-US" sz="1400" dirty="0"/>
            <a:t>EDA /Feature Analysis</a:t>
          </a:r>
        </a:p>
        <a:p>
          <a:r>
            <a:rPr lang="en-US" sz="1200" dirty="0"/>
            <a:t>Pandas/</a:t>
          </a:r>
          <a:r>
            <a:rPr lang="en-US" sz="1200" dirty="0" err="1"/>
            <a:t>Numpy</a:t>
          </a:r>
          <a:endParaRPr lang="en-US" sz="1200" dirty="0"/>
        </a:p>
        <a:p>
          <a:r>
            <a:rPr lang="en-US" sz="1200" dirty="0" err="1"/>
            <a:t>Yb</a:t>
          </a:r>
          <a:endParaRPr lang="en-US" sz="1200" dirty="0"/>
        </a:p>
        <a:p>
          <a:endParaRPr lang="en-US" sz="1200" dirty="0"/>
        </a:p>
        <a:p>
          <a:r>
            <a:rPr lang="en-US" sz="1400" dirty="0"/>
            <a:t> </a:t>
          </a:r>
        </a:p>
      </dgm:t>
    </dgm:pt>
    <dgm:pt modelId="{6BB7171F-01D6-4F23-9C3D-36E15DA75910}" type="parTrans" cxnId="{67101CB3-CB1F-4668-906D-49DA947A3E9B}">
      <dgm:prSet/>
      <dgm:spPr/>
      <dgm:t>
        <a:bodyPr/>
        <a:lstStyle/>
        <a:p>
          <a:endParaRPr lang="en-US"/>
        </a:p>
      </dgm:t>
    </dgm:pt>
    <dgm:pt modelId="{80A33EF6-5303-4633-8195-46360300D3ED}" type="sibTrans" cxnId="{67101CB3-CB1F-4668-906D-49DA947A3E9B}">
      <dgm:prSet/>
      <dgm:spPr/>
      <dgm:t>
        <a:bodyPr/>
        <a:lstStyle/>
        <a:p>
          <a:endParaRPr lang="en-US"/>
        </a:p>
      </dgm:t>
    </dgm:pt>
    <dgm:pt modelId="{5AAD0D72-3788-4573-8221-BFAEEC8AB848}">
      <dgm:prSet phldrT="[Text]" custT="1"/>
      <dgm:spPr/>
      <dgm:t>
        <a:bodyPr/>
        <a:lstStyle/>
        <a:p>
          <a:r>
            <a:rPr lang="en-US" sz="1400" dirty="0"/>
            <a:t>Modeling and Application </a:t>
          </a:r>
        </a:p>
        <a:p>
          <a:r>
            <a:rPr lang="en-US" sz="1200" dirty="0" err="1"/>
            <a:t>Scikitlearn</a:t>
          </a:r>
          <a:endParaRPr lang="en-US" sz="1200" dirty="0"/>
        </a:p>
        <a:p>
          <a:r>
            <a:rPr lang="en-US" sz="1200" dirty="0"/>
            <a:t>Model Evaluation </a:t>
          </a:r>
        </a:p>
        <a:p>
          <a:endParaRPr lang="en-US" sz="1200" dirty="0"/>
        </a:p>
      </dgm:t>
    </dgm:pt>
    <dgm:pt modelId="{0174C036-DCB7-4049-B15A-00746C4BCD35}" type="parTrans" cxnId="{19C575EE-8AE5-4202-B883-5D6665C296FD}">
      <dgm:prSet/>
      <dgm:spPr/>
      <dgm:t>
        <a:bodyPr/>
        <a:lstStyle/>
        <a:p>
          <a:endParaRPr lang="en-US"/>
        </a:p>
      </dgm:t>
    </dgm:pt>
    <dgm:pt modelId="{28690E58-0257-4F86-94D4-3CBAEBA66EAD}" type="sibTrans" cxnId="{19C575EE-8AE5-4202-B883-5D6665C296FD}">
      <dgm:prSet/>
      <dgm:spPr/>
      <dgm:t>
        <a:bodyPr/>
        <a:lstStyle/>
        <a:p>
          <a:endParaRPr lang="en-US"/>
        </a:p>
      </dgm:t>
    </dgm:pt>
    <dgm:pt modelId="{9D41CA37-1124-46AE-882C-94C09AE9FDC6}">
      <dgm:prSet custT="1"/>
      <dgm:spPr/>
      <dgm:t>
        <a:bodyPr/>
        <a:lstStyle/>
        <a:p>
          <a:r>
            <a:rPr lang="en-US" sz="1400" dirty="0"/>
            <a:t>Reporting and visualization</a:t>
          </a:r>
        </a:p>
        <a:p>
          <a:endParaRPr lang="en-US" sz="1200" dirty="0"/>
        </a:p>
        <a:p>
          <a:r>
            <a:rPr lang="en-US" sz="1200" dirty="0" err="1"/>
            <a:t>Yb</a:t>
          </a:r>
          <a:endParaRPr lang="en-US" sz="1200" dirty="0"/>
        </a:p>
      </dgm:t>
    </dgm:pt>
    <dgm:pt modelId="{9391C6A5-E5AB-46A6-B100-F3F01391AA67}" type="parTrans" cxnId="{A0AC0DE5-6DCF-4CEB-A1DF-086510BB0234}">
      <dgm:prSet/>
      <dgm:spPr/>
      <dgm:t>
        <a:bodyPr/>
        <a:lstStyle/>
        <a:p>
          <a:endParaRPr lang="en-US"/>
        </a:p>
      </dgm:t>
    </dgm:pt>
    <dgm:pt modelId="{E86296BE-2727-4AC8-AA9E-7F98C16C515C}" type="sibTrans" cxnId="{A0AC0DE5-6DCF-4CEB-A1DF-086510BB0234}">
      <dgm:prSet/>
      <dgm:spPr/>
      <dgm:t>
        <a:bodyPr/>
        <a:lstStyle/>
        <a:p>
          <a:endParaRPr lang="en-US"/>
        </a:p>
      </dgm:t>
    </dgm:pt>
    <dgm:pt modelId="{CABADA00-31A9-49A8-A461-61590C8AC330}">
      <dgm:prSet custT="1"/>
      <dgm:spPr/>
      <dgm:t>
        <a:bodyPr/>
        <a:lstStyle/>
        <a:p>
          <a:r>
            <a:rPr lang="en-US" sz="1400" dirty="0"/>
            <a:t>Future Work</a:t>
          </a:r>
        </a:p>
        <a:p>
          <a:r>
            <a:rPr lang="en-US" sz="1200" dirty="0"/>
            <a:t>Ingest new data</a:t>
          </a:r>
        </a:p>
        <a:p>
          <a:r>
            <a:rPr lang="en-US" sz="1200" dirty="0"/>
            <a:t>More modeling</a:t>
          </a:r>
        </a:p>
        <a:p>
          <a:r>
            <a:rPr lang="en-US" sz="1200" dirty="0"/>
            <a:t>Widget</a:t>
          </a:r>
        </a:p>
      </dgm:t>
    </dgm:pt>
    <dgm:pt modelId="{F29FAF7F-6EC0-4528-9695-D79D2BADEC1B}" type="parTrans" cxnId="{B05D783E-ACCB-4D42-BB17-A53DD5CA1C9E}">
      <dgm:prSet/>
      <dgm:spPr/>
      <dgm:t>
        <a:bodyPr/>
        <a:lstStyle/>
        <a:p>
          <a:endParaRPr lang="en-US"/>
        </a:p>
      </dgm:t>
    </dgm:pt>
    <dgm:pt modelId="{4426523B-2A9D-4A87-B0A4-FF6FD7058E60}" type="sibTrans" cxnId="{B05D783E-ACCB-4D42-BB17-A53DD5CA1C9E}">
      <dgm:prSet/>
      <dgm:spPr/>
      <dgm:t>
        <a:bodyPr/>
        <a:lstStyle/>
        <a:p>
          <a:endParaRPr lang="en-US"/>
        </a:p>
      </dgm:t>
    </dgm:pt>
    <dgm:pt modelId="{E1A8F5A9-0217-4014-AF3D-8B2BC8077AA7}" type="pres">
      <dgm:prSet presAssocID="{148CAFD3-1C7C-46F0-989D-0BC095C4CD90}" presName="diagram" presStyleCnt="0">
        <dgm:presLayoutVars>
          <dgm:dir/>
          <dgm:resizeHandles val="exact"/>
        </dgm:presLayoutVars>
      </dgm:prSet>
      <dgm:spPr/>
    </dgm:pt>
    <dgm:pt modelId="{53B42B64-1334-4560-866E-2EEA2312AE90}" type="pres">
      <dgm:prSet presAssocID="{ACCC1D00-2ADA-49FE-BD20-4B711DF91FED}" presName="node" presStyleLbl="node1" presStyleIdx="0" presStyleCnt="7" custScaleY="183727">
        <dgm:presLayoutVars>
          <dgm:bulletEnabled val="1"/>
        </dgm:presLayoutVars>
      </dgm:prSet>
      <dgm:spPr/>
    </dgm:pt>
    <dgm:pt modelId="{0D8F4C1C-BBE8-46E1-B8CC-12C6A0FC11CF}" type="pres">
      <dgm:prSet presAssocID="{68AFA09F-A24B-44B9-A368-E09ACA289E94}" presName="sibTrans" presStyleLbl="sibTrans2D1" presStyleIdx="0" presStyleCnt="6"/>
      <dgm:spPr/>
    </dgm:pt>
    <dgm:pt modelId="{5E5D42A6-47C0-4D52-BB12-BADF6F188F2E}" type="pres">
      <dgm:prSet presAssocID="{68AFA09F-A24B-44B9-A368-E09ACA289E94}" presName="connectorText" presStyleLbl="sibTrans2D1" presStyleIdx="0" presStyleCnt="6"/>
      <dgm:spPr/>
    </dgm:pt>
    <dgm:pt modelId="{88C85C89-0973-4EA7-95CA-831EFD6F5E95}" type="pres">
      <dgm:prSet presAssocID="{C55A3B43-B839-42A9-9F03-418557944D14}" presName="node" presStyleLbl="node1" presStyleIdx="1" presStyleCnt="7" custScaleY="188043" custLinFactNeighborX="1006" custLinFactNeighborY="-8">
        <dgm:presLayoutVars>
          <dgm:bulletEnabled val="1"/>
        </dgm:presLayoutVars>
      </dgm:prSet>
      <dgm:spPr/>
    </dgm:pt>
    <dgm:pt modelId="{6C0FCE39-019C-4C2E-B489-6769A20C3D81}" type="pres">
      <dgm:prSet presAssocID="{B5EF9FEB-DE81-4ED9-B5D8-7EAC59FA44B2}" presName="sibTrans" presStyleLbl="sibTrans2D1" presStyleIdx="1" presStyleCnt="6"/>
      <dgm:spPr/>
    </dgm:pt>
    <dgm:pt modelId="{0B149A44-4A52-4F87-A425-C591A10A01CB}" type="pres">
      <dgm:prSet presAssocID="{B5EF9FEB-DE81-4ED9-B5D8-7EAC59FA44B2}" presName="connectorText" presStyleLbl="sibTrans2D1" presStyleIdx="1" presStyleCnt="6"/>
      <dgm:spPr/>
    </dgm:pt>
    <dgm:pt modelId="{898A6C97-D7C8-428E-8752-9FE04F35A64C}" type="pres">
      <dgm:prSet presAssocID="{CC132851-23C0-41DF-8DD3-DA4541BA82FE}" presName="node" presStyleLbl="node1" presStyleIdx="2" presStyleCnt="7" custScaleX="96506" custScaleY="188194">
        <dgm:presLayoutVars>
          <dgm:bulletEnabled val="1"/>
        </dgm:presLayoutVars>
      </dgm:prSet>
      <dgm:spPr/>
    </dgm:pt>
    <dgm:pt modelId="{7838FD2E-C152-4304-809D-E31D7DFD6FA2}" type="pres">
      <dgm:prSet presAssocID="{462FDA41-7AE5-4DB8-837B-8EE4ACD11179}" presName="sibTrans" presStyleLbl="sibTrans2D1" presStyleIdx="2" presStyleCnt="6"/>
      <dgm:spPr/>
    </dgm:pt>
    <dgm:pt modelId="{488479CC-C847-4E09-8825-44FA6660265B}" type="pres">
      <dgm:prSet presAssocID="{462FDA41-7AE5-4DB8-837B-8EE4ACD11179}" presName="connectorText" presStyleLbl="sibTrans2D1" presStyleIdx="2" presStyleCnt="6"/>
      <dgm:spPr/>
    </dgm:pt>
    <dgm:pt modelId="{F9034DE9-6F76-427D-B1F8-3CE8DB13DAAF}" type="pres">
      <dgm:prSet presAssocID="{73D4C731-C3E5-41BB-ADF1-1153C6A3C53F}" presName="node" presStyleLbl="node1" presStyleIdx="3" presStyleCnt="7" custScaleY="188751">
        <dgm:presLayoutVars>
          <dgm:bulletEnabled val="1"/>
        </dgm:presLayoutVars>
      </dgm:prSet>
      <dgm:spPr/>
    </dgm:pt>
    <dgm:pt modelId="{B60A5C4E-EAED-41CB-8FA0-2C5AF1AA0F32}" type="pres">
      <dgm:prSet presAssocID="{80A33EF6-5303-4633-8195-46360300D3ED}" presName="sibTrans" presStyleLbl="sibTrans2D1" presStyleIdx="3" presStyleCnt="6"/>
      <dgm:spPr/>
    </dgm:pt>
    <dgm:pt modelId="{AE4486F4-BD62-4BBA-80C4-65CE329FB7AD}" type="pres">
      <dgm:prSet presAssocID="{80A33EF6-5303-4633-8195-46360300D3ED}" presName="connectorText" presStyleLbl="sibTrans2D1" presStyleIdx="3" presStyleCnt="6"/>
      <dgm:spPr/>
    </dgm:pt>
    <dgm:pt modelId="{D00A620A-260C-4080-AAAC-B6A018A17CC7}" type="pres">
      <dgm:prSet presAssocID="{5AAD0D72-3788-4573-8221-BFAEEC8AB848}" presName="node" presStyleLbl="node1" presStyleIdx="4" presStyleCnt="7" custScaleY="206308" custLinFactNeighborX="-3549" custLinFactNeighborY="4774">
        <dgm:presLayoutVars>
          <dgm:bulletEnabled val="1"/>
        </dgm:presLayoutVars>
      </dgm:prSet>
      <dgm:spPr/>
    </dgm:pt>
    <dgm:pt modelId="{AE315B9D-24E0-4335-909D-74669B0547BD}" type="pres">
      <dgm:prSet presAssocID="{28690E58-0257-4F86-94D4-3CBAEBA66EAD}" presName="sibTrans" presStyleLbl="sibTrans2D1" presStyleIdx="4" presStyleCnt="6"/>
      <dgm:spPr/>
    </dgm:pt>
    <dgm:pt modelId="{695D34DA-56D0-4CEB-B8CB-A4F924E5C97A}" type="pres">
      <dgm:prSet presAssocID="{28690E58-0257-4F86-94D4-3CBAEBA66EAD}" presName="connectorText" presStyleLbl="sibTrans2D1" presStyleIdx="4" presStyleCnt="6"/>
      <dgm:spPr/>
    </dgm:pt>
    <dgm:pt modelId="{25D606FB-5ABB-49F0-85FF-787EA0A03B14}" type="pres">
      <dgm:prSet presAssocID="{9D41CA37-1124-46AE-882C-94C09AE9FDC6}" presName="node" presStyleLbl="node1" presStyleIdx="5" presStyleCnt="7" custScaleY="188185" custLinFactNeighborX="-72467" custLinFactNeighborY="-1322">
        <dgm:presLayoutVars>
          <dgm:bulletEnabled val="1"/>
        </dgm:presLayoutVars>
      </dgm:prSet>
      <dgm:spPr/>
    </dgm:pt>
    <dgm:pt modelId="{F9BDBA19-FEF4-465F-B494-8BD3BAA5E00A}" type="pres">
      <dgm:prSet presAssocID="{E86296BE-2727-4AC8-AA9E-7F98C16C515C}" presName="sibTrans" presStyleLbl="sibTrans2D1" presStyleIdx="5" presStyleCnt="6" custAng="21554657" custLinFactNeighborX="-18154" custLinFactNeighborY="5494"/>
      <dgm:spPr/>
    </dgm:pt>
    <dgm:pt modelId="{3AEB719A-E534-4D10-87BA-F61A74A7F827}" type="pres">
      <dgm:prSet presAssocID="{E86296BE-2727-4AC8-AA9E-7F98C16C515C}" presName="connectorText" presStyleLbl="sibTrans2D1" presStyleIdx="5" presStyleCnt="6"/>
      <dgm:spPr/>
    </dgm:pt>
    <dgm:pt modelId="{E4C3BB93-E3BF-46C9-B614-793258E1CF2E}" type="pres">
      <dgm:prSet presAssocID="{CABADA00-31A9-49A8-A461-61590C8AC330}" presName="node" presStyleLbl="node1" presStyleIdx="6" presStyleCnt="7" custScaleY="184320" custLinFactX="-36978" custLinFactNeighborX="-100000" custLinFactNeighborY="-5818">
        <dgm:presLayoutVars>
          <dgm:bulletEnabled val="1"/>
        </dgm:presLayoutVars>
      </dgm:prSet>
      <dgm:spPr/>
    </dgm:pt>
  </dgm:ptLst>
  <dgm:cxnLst>
    <dgm:cxn modelId="{A16DEA08-A123-4030-B45B-F32D573B989C}" type="presOf" srcId="{80A33EF6-5303-4633-8195-46360300D3ED}" destId="{B60A5C4E-EAED-41CB-8FA0-2C5AF1AA0F32}" srcOrd="0" destOrd="0" presId="urn:microsoft.com/office/officeart/2005/8/layout/process5"/>
    <dgm:cxn modelId="{FB2A6C0A-A294-4CA6-B66F-B331F03DF580}" type="presOf" srcId="{68AFA09F-A24B-44B9-A368-E09ACA289E94}" destId="{0D8F4C1C-BBE8-46E1-B8CC-12C6A0FC11CF}" srcOrd="0" destOrd="0" presId="urn:microsoft.com/office/officeart/2005/8/layout/process5"/>
    <dgm:cxn modelId="{E5449714-7F7F-4480-A043-53A26BA53396}" type="presOf" srcId="{148CAFD3-1C7C-46F0-989D-0BC095C4CD90}" destId="{E1A8F5A9-0217-4014-AF3D-8B2BC8077AA7}" srcOrd="0" destOrd="0" presId="urn:microsoft.com/office/officeart/2005/8/layout/process5"/>
    <dgm:cxn modelId="{16A8D625-CFBC-4440-86E3-E0DF950A20BB}" type="presOf" srcId="{B5EF9FEB-DE81-4ED9-B5D8-7EAC59FA44B2}" destId="{0B149A44-4A52-4F87-A425-C591A10A01CB}" srcOrd="1" destOrd="0" presId="urn:microsoft.com/office/officeart/2005/8/layout/process5"/>
    <dgm:cxn modelId="{680EF32A-72A1-45A9-985F-DE48BFD7AAFA}" type="presOf" srcId="{73D4C731-C3E5-41BB-ADF1-1153C6A3C53F}" destId="{F9034DE9-6F76-427D-B1F8-3CE8DB13DAAF}" srcOrd="0" destOrd="0" presId="urn:microsoft.com/office/officeart/2005/8/layout/process5"/>
    <dgm:cxn modelId="{46B4342D-E3F9-44FD-B483-DD0D6F9D46FA}" srcId="{148CAFD3-1C7C-46F0-989D-0BC095C4CD90}" destId="{ACCC1D00-2ADA-49FE-BD20-4B711DF91FED}" srcOrd="0" destOrd="0" parTransId="{37DCFDFE-E89C-4634-967D-52ABD9B8F818}" sibTransId="{68AFA09F-A24B-44B9-A368-E09ACA289E94}"/>
    <dgm:cxn modelId="{664FE433-9258-4387-B90D-E79CEF6174BC}" type="presOf" srcId="{CC132851-23C0-41DF-8DD3-DA4541BA82FE}" destId="{898A6C97-D7C8-428E-8752-9FE04F35A64C}" srcOrd="0" destOrd="0" presId="urn:microsoft.com/office/officeart/2005/8/layout/process5"/>
    <dgm:cxn modelId="{2F4AEC38-CCD2-45FE-B093-D5D1C5B6BF86}" type="presOf" srcId="{C55A3B43-B839-42A9-9F03-418557944D14}" destId="{88C85C89-0973-4EA7-95CA-831EFD6F5E95}" srcOrd="0" destOrd="0" presId="urn:microsoft.com/office/officeart/2005/8/layout/process5"/>
    <dgm:cxn modelId="{B05D783E-ACCB-4D42-BB17-A53DD5CA1C9E}" srcId="{148CAFD3-1C7C-46F0-989D-0BC095C4CD90}" destId="{CABADA00-31A9-49A8-A461-61590C8AC330}" srcOrd="6" destOrd="0" parTransId="{F29FAF7F-6EC0-4528-9695-D79D2BADEC1B}" sibTransId="{4426523B-2A9D-4A87-B0A4-FF6FD7058E60}"/>
    <dgm:cxn modelId="{90A38C3E-5AFC-4056-97CF-63B12C96B8CE}" type="presOf" srcId="{462FDA41-7AE5-4DB8-837B-8EE4ACD11179}" destId="{488479CC-C847-4E09-8825-44FA6660265B}" srcOrd="1" destOrd="0" presId="urn:microsoft.com/office/officeart/2005/8/layout/process5"/>
    <dgm:cxn modelId="{E3965360-6856-4AF4-89FA-853E5E1EAC14}" type="presOf" srcId="{E86296BE-2727-4AC8-AA9E-7F98C16C515C}" destId="{3AEB719A-E534-4D10-87BA-F61A74A7F827}" srcOrd="1" destOrd="0" presId="urn:microsoft.com/office/officeart/2005/8/layout/process5"/>
    <dgm:cxn modelId="{E040A743-D66B-4B4D-BE3A-9B5DD79ECB37}" srcId="{148CAFD3-1C7C-46F0-989D-0BC095C4CD90}" destId="{CC132851-23C0-41DF-8DD3-DA4541BA82FE}" srcOrd="2" destOrd="0" parTransId="{19E2A84C-FC79-44FA-9A63-D4C5D13A951E}" sibTransId="{462FDA41-7AE5-4DB8-837B-8EE4ACD11179}"/>
    <dgm:cxn modelId="{D5306845-0019-4281-900C-E07F0A106A1C}" type="presOf" srcId="{B5EF9FEB-DE81-4ED9-B5D8-7EAC59FA44B2}" destId="{6C0FCE39-019C-4C2E-B489-6769A20C3D81}" srcOrd="0" destOrd="0" presId="urn:microsoft.com/office/officeart/2005/8/layout/process5"/>
    <dgm:cxn modelId="{5FDDE26B-F746-451E-97F2-A44C21CAB081}" type="presOf" srcId="{CABADA00-31A9-49A8-A461-61590C8AC330}" destId="{E4C3BB93-E3BF-46C9-B614-793258E1CF2E}" srcOrd="0" destOrd="0" presId="urn:microsoft.com/office/officeart/2005/8/layout/process5"/>
    <dgm:cxn modelId="{A1663957-9D50-4E8E-96DE-47BACC54C506}" srcId="{148CAFD3-1C7C-46F0-989D-0BC095C4CD90}" destId="{C55A3B43-B839-42A9-9F03-418557944D14}" srcOrd="1" destOrd="0" parTransId="{BEC536F7-551A-4F98-B392-BCEE9AC10CB9}" sibTransId="{B5EF9FEB-DE81-4ED9-B5D8-7EAC59FA44B2}"/>
    <dgm:cxn modelId="{93CD6981-2150-4A31-93C2-F75D7F687176}" type="presOf" srcId="{462FDA41-7AE5-4DB8-837B-8EE4ACD11179}" destId="{7838FD2E-C152-4304-809D-E31D7DFD6FA2}" srcOrd="0" destOrd="0" presId="urn:microsoft.com/office/officeart/2005/8/layout/process5"/>
    <dgm:cxn modelId="{77065284-1B78-4210-A1E1-87819EADA7D4}" type="presOf" srcId="{5AAD0D72-3788-4573-8221-BFAEEC8AB848}" destId="{D00A620A-260C-4080-AAAC-B6A018A17CC7}" srcOrd="0" destOrd="0" presId="urn:microsoft.com/office/officeart/2005/8/layout/process5"/>
    <dgm:cxn modelId="{ABD0109C-5AC4-4AEA-8145-5E897AC4EC11}" type="presOf" srcId="{68AFA09F-A24B-44B9-A368-E09ACA289E94}" destId="{5E5D42A6-47C0-4D52-BB12-BADF6F188F2E}" srcOrd="1" destOrd="0" presId="urn:microsoft.com/office/officeart/2005/8/layout/process5"/>
    <dgm:cxn modelId="{EE6D9BA7-C802-44D5-AC2F-4D368C598402}" type="presOf" srcId="{ACCC1D00-2ADA-49FE-BD20-4B711DF91FED}" destId="{53B42B64-1334-4560-866E-2EEA2312AE90}" srcOrd="0" destOrd="0" presId="urn:microsoft.com/office/officeart/2005/8/layout/process5"/>
    <dgm:cxn modelId="{67101CB3-CB1F-4668-906D-49DA947A3E9B}" srcId="{148CAFD3-1C7C-46F0-989D-0BC095C4CD90}" destId="{73D4C731-C3E5-41BB-ADF1-1153C6A3C53F}" srcOrd="3" destOrd="0" parTransId="{6BB7171F-01D6-4F23-9C3D-36E15DA75910}" sibTransId="{80A33EF6-5303-4633-8195-46360300D3ED}"/>
    <dgm:cxn modelId="{26677ABB-452F-46D7-9B43-5611456027D7}" type="presOf" srcId="{80A33EF6-5303-4633-8195-46360300D3ED}" destId="{AE4486F4-BD62-4BBA-80C4-65CE329FB7AD}" srcOrd="1" destOrd="0" presId="urn:microsoft.com/office/officeart/2005/8/layout/process5"/>
    <dgm:cxn modelId="{71B66EC5-F5D4-40E1-8A35-65285D86AB54}" type="presOf" srcId="{28690E58-0257-4F86-94D4-3CBAEBA66EAD}" destId="{AE315B9D-24E0-4335-909D-74669B0547BD}" srcOrd="0" destOrd="0" presId="urn:microsoft.com/office/officeart/2005/8/layout/process5"/>
    <dgm:cxn modelId="{30DE8AC5-5A99-4E65-B2B4-123A16F4B5B8}" type="presOf" srcId="{E86296BE-2727-4AC8-AA9E-7F98C16C515C}" destId="{F9BDBA19-FEF4-465F-B494-8BD3BAA5E00A}" srcOrd="0" destOrd="0" presId="urn:microsoft.com/office/officeart/2005/8/layout/process5"/>
    <dgm:cxn modelId="{DEF1ADD2-4B65-4B9A-9AFE-066BD48550C7}" type="presOf" srcId="{9D41CA37-1124-46AE-882C-94C09AE9FDC6}" destId="{25D606FB-5ABB-49F0-85FF-787EA0A03B14}" srcOrd="0" destOrd="0" presId="urn:microsoft.com/office/officeart/2005/8/layout/process5"/>
    <dgm:cxn modelId="{026071D3-BABE-4562-B3DF-44B61C3F88B9}" type="presOf" srcId="{28690E58-0257-4F86-94D4-3CBAEBA66EAD}" destId="{695D34DA-56D0-4CEB-B8CB-A4F924E5C97A}" srcOrd="1" destOrd="0" presId="urn:microsoft.com/office/officeart/2005/8/layout/process5"/>
    <dgm:cxn modelId="{A0AC0DE5-6DCF-4CEB-A1DF-086510BB0234}" srcId="{148CAFD3-1C7C-46F0-989D-0BC095C4CD90}" destId="{9D41CA37-1124-46AE-882C-94C09AE9FDC6}" srcOrd="5" destOrd="0" parTransId="{9391C6A5-E5AB-46A6-B100-F3F01391AA67}" sibTransId="{E86296BE-2727-4AC8-AA9E-7F98C16C515C}"/>
    <dgm:cxn modelId="{19C575EE-8AE5-4202-B883-5D6665C296FD}" srcId="{148CAFD3-1C7C-46F0-989D-0BC095C4CD90}" destId="{5AAD0D72-3788-4573-8221-BFAEEC8AB848}" srcOrd="4" destOrd="0" parTransId="{0174C036-DCB7-4049-B15A-00746C4BCD35}" sibTransId="{28690E58-0257-4F86-94D4-3CBAEBA66EAD}"/>
    <dgm:cxn modelId="{4E03B433-AAA9-49B5-BF81-D291279C5FBB}" type="presParOf" srcId="{E1A8F5A9-0217-4014-AF3D-8B2BC8077AA7}" destId="{53B42B64-1334-4560-866E-2EEA2312AE90}" srcOrd="0" destOrd="0" presId="urn:microsoft.com/office/officeart/2005/8/layout/process5"/>
    <dgm:cxn modelId="{ACF6DEB3-C29B-4F0F-A901-D0867472D688}" type="presParOf" srcId="{E1A8F5A9-0217-4014-AF3D-8B2BC8077AA7}" destId="{0D8F4C1C-BBE8-46E1-B8CC-12C6A0FC11CF}" srcOrd="1" destOrd="0" presId="urn:microsoft.com/office/officeart/2005/8/layout/process5"/>
    <dgm:cxn modelId="{01A647EE-1307-4573-B2C0-E60641B886A4}" type="presParOf" srcId="{0D8F4C1C-BBE8-46E1-B8CC-12C6A0FC11CF}" destId="{5E5D42A6-47C0-4D52-BB12-BADF6F188F2E}" srcOrd="0" destOrd="0" presId="urn:microsoft.com/office/officeart/2005/8/layout/process5"/>
    <dgm:cxn modelId="{49604AFD-6AB4-493F-B576-1169450EF486}" type="presParOf" srcId="{E1A8F5A9-0217-4014-AF3D-8B2BC8077AA7}" destId="{88C85C89-0973-4EA7-95CA-831EFD6F5E95}" srcOrd="2" destOrd="0" presId="urn:microsoft.com/office/officeart/2005/8/layout/process5"/>
    <dgm:cxn modelId="{4798E5DB-5FCD-4EA2-BE35-2D65D924AC87}" type="presParOf" srcId="{E1A8F5A9-0217-4014-AF3D-8B2BC8077AA7}" destId="{6C0FCE39-019C-4C2E-B489-6769A20C3D81}" srcOrd="3" destOrd="0" presId="urn:microsoft.com/office/officeart/2005/8/layout/process5"/>
    <dgm:cxn modelId="{453D2706-35D4-4089-8D3C-A0A853290867}" type="presParOf" srcId="{6C0FCE39-019C-4C2E-B489-6769A20C3D81}" destId="{0B149A44-4A52-4F87-A425-C591A10A01CB}" srcOrd="0" destOrd="0" presId="urn:microsoft.com/office/officeart/2005/8/layout/process5"/>
    <dgm:cxn modelId="{A853DFFD-3843-4E75-A62F-90221D7B581A}" type="presParOf" srcId="{E1A8F5A9-0217-4014-AF3D-8B2BC8077AA7}" destId="{898A6C97-D7C8-428E-8752-9FE04F35A64C}" srcOrd="4" destOrd="0" presId="urn:microsoft.com/office/officeart/2005/8/layout/process5"/>
    <dgm:cxn modelId="{DB2B808E-5DD6-4645-AB89-C1D732D1E957}" type="presParOf" srcId="{E1A8F5A9-0217-4014-AF3D-8B2BC8077AA7}" destId="{7838FD2E-C152-4304-809D-E31D7DFD6FA2}" srcOrd="5" destOrd="0" presId="urn:microsoft.com/office/officeart/2005/8/layout/process5"/>
    <dgm:cxn modelId="{CC81FB0A-43BA-428D-9BE7-532999B7BD90}" type="presParOf" srcId="{7838FD2E-C152-4304-809D-E31D7DFD6FA2}" destId="{488479CC-C847-4E09-8825-44FA6660265B}" srcOrd="0" destOrd="0" presId="urn:microsoft.com/office/officeart/2005/8/layout/process5"/>
    <dgm:cxn modelId="{3022785C-6D03-455B-8651-7A822C0CF02B}" type="presParOf" srcId="{E1A8F5A9-0217-4014-AF3D-8B2BC8077AA7}" destId="{F9034DE9-6F76-427D-B1F8-3CE8DB13DAAF}" srcOrd="6" destOrd="0" presId="urn:microsoft.com/office/officeart/2005/8/layout/process5"/>
    <dgm:cxn modelId="{5507F3A2-F5AA-4033-BE6E-9B9C25F885E0}" type="presParOf" srcId="{E1A8F5A9-0217-4014-AF3D-8B2BC8077AA7}" destId="{B60A5C4E-EAED-41CB-8FA0-2C5AF1AA0F32}" srcOrd="7" destOrd="0" presId="urn:microsoft.com/office/officeart/2005/8/layout/process5"/>
    <dgm:cxn modelId="{CDF5DF04-D676-4E34-9046-799FC92B0FC4}" type="presParOf" srcId="{B60A5C4E-EAED-41CB-8FA0-2C5AF1AA0F32}" destId="{AE4486F4-BD62-4BBA-80C4-65CE329FB7AD}" srcOrd="0" destOrd="0" presId="urn:microsoft.com/office/officeart/2005/8/layout/process5"/>
    <dgm:cxn modelId="{3D383A5B-AA64-4B72-9DB8-CDAD0DB7F487}" type="presParOf" srcId="{E1A8F5A9-0217-4014-AF3D-8B2BC8077AA7}" destId="{D00A620A-260C-4080-AAAC-B6A018A17CC7}" srcOrd="8" destOrd="0" presId="urn:microsoft.com/office/officeart/2005/8/layout/process5"/>
    <dgm:cxn modelId="{8DCAE2DE-0F7F-4222-AD0D-23B1E189C20A}" type="presParOf" srcId="{E1A8F5A9-0217-4014-AF3D-8B2BC8077AA7}" destId="{AE315B9D-24E0-4335-909D-74669B0547BD}" srcOrd="9" destOrd="0" presId="urn:microsoft.com/office/officeart/2005/8/layout/process5"/>
    <dgm:cxn modelId="{069FF5A3-F9B6-466C-91F9-04027F7190CB}" type="presParOf" srcId="{AE315B9D-24E0-4335-909D-74669B0547BD}" destId="{695D34DA-56D0-4CEB-B8CB-A4F924E5C97A}" srcOrd="0" destOrd="0" presId="urn:microsoft.com/office/officeart/2005/8/layout/process5"/>
    <dgm:cxn modelId="{B3C4F947-9DD5-4732-940C-50DF5B851D5E}" type="presParOf" srcId="{E1A8F5A9-0217-4014-AF3D-8B2BC8077AA7}" destId="{25D606FB-5ABB-49F0-85FF-787EA0A03B14}" srcOrd="10" destOrd="0" presId="urn:microsoft.com/office/officeart/2005/8/layout/process5"/>
    <dgm:cxn modelId="{BC0A5F32-5BE3-4386-9EE0-7E1351B4D028}" type="presParOf" srcId="{E1A8F5A9-0217-4014-AF3D-8B2BC8077AA7}" destId="{F9BDBA19-FEF4-465F-B494-8BD3BAA5E00A}" srcOrd="11" destOrd="0" presId="urn:microsoft.com/office/officeart/2005/8/layout/process5"/>
    <dgm:cxn modelId="{9C51FE93-9D1E-4B3F-B6E3-C455F67E20E0}" type="presParOf" srcId="{F9BDBA19-FEF4-465F-B494-8BD3BAA5E00A}" destId="{3AEB719A-E534-4D10-87BA-F61A74A7F827}" srcOrd="0" destOrd="0" presId="urn:microsoft.com/office/officeart/2005/8/layout/process5"/>
    <dgm:cxn modelId="{28A2B7B3-B679-4D12-A498-FA8A2D1C4A8F}" type="presParOf" srcId="{E1A8F5A9-0217-4014-AF3D-8B2BC8077AA7}" destId="{E4C3BB93-E3BF-46C9-B614-793258E1CF2E}"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A020A-BFDB-433A-8FB9-FC79C0A7B01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1155864-773A-45E9-8F08-DBBB95C6843B}">
      <dgm:prSet custT="1"/>
      <dgm:spPr/>
      <dgm:t>
        <a:bodyPr/>
        <a:lstStyle/>
        <a:p>
          <a:pPr>
            <a:lnSpc>
              <a:spcPct val="100000"/>
            </a:lnSpc>
          </a:pPr>
          <a:r>
            <a:rPr lang="en-US" sz="1000" b="0" i="1" dirty="0">
              <a:latin typeface="Trebuchet MS" panose="020B0603020202020204" pitchFamily="34" charset="0"/>
            </a:rPr>
            <a:t>We used the model to predict the 2018 results</a:t>
          </a:r>
          <a:endParaRPr lang="en-US" sz="1000" dirty="0">
            <a:latin typeface="Trebuchet MS" panose="020B0603020202020204" pitchFamily="34" charset="0"/>
          </a:endParaRPr>
        </a:p>
      </dgm:t>
    </dgm:pt>
    <dgm:pt modelId="{688440DD-135E-4982-A9F6-9647C6D62029}" type="parTrans" cxnId="{89C93D3B-C8CF-47C7-9E54-EF18A10713BA}">
      <dgm:prSet/>
      <dgm:spPr/>
      <dgm:t>
        <a:bodyPr/>
        <a:lstStyle/>
        <a:p>
          <a:endParaRPr lang="en-US" sz="1400">
            <a:latin typeface="Trebuchet MS" panose="020B0603020202020204" pitchFamily="34" charset="0"/>
          </a:endParaRPr>
        </a:p>
      </dgm:t>
    </dgm:pt>
    <dgm:pt modelId="{F215C2F9-429F-448B-A56F-B7FF1D0C50C8}" type="sibTrans" cxnId="{89C93D3B-C8CF-47C7-9E54-EF18A10713BA}">
      <dgm:prSet/>
      <dgm:spPr/>
      <dgm:t>
        <a:bodyPr/>
        <a:lstStyle/>
        <a:p>
          <a:pPr>
            <a:lnSpc>
              <a:spcPct val="100000"/>
            </a:lnSpc>
          </a:pPr>
          <a:endParaRPr lang="en-US" sz="1400">
            <a:latin typeface="Trebuchet MS" panose="020B0603020202020204" pitchFamily="34" charset="0"/>
          </a:endParaRPr>
        </a:p>
      </dgm:t>
    </dgm:pt>
    <dgm:pt modelId="{2145BD9A-087E-49BB-84EB-FBF3A5FC4A71}">
      <dgm:prSet custT="1"/>
      <dgm:spPr/>
      <dgm:t>
        <a:bodyPr/>
        <a:lstStyle/>
        <a:p>
          <a:pPr>
            <a:lnSpc>
              <a:spcPct val="100000"/>
            </a:lnSpc>
          </a:pPr>
          <a:r>
            <a:rPr lang="en-US" sz="1000" b="0" i="0" dirty="0">
              <a:latin typeface="Trebuchet MS" panose="020B0603020202020204" pitchFamily="34" charset="0"/>
            </a:rPr>
            <a:t>The results show that we have an overall  </a:t>
          </a:r>
          <a:r>
            <a:rPr lang="en-US" sz="1000" b="1" i="0" dirty="0">
              <a:latin typeface="Trebuchet MS" panose="020B0603020202020204" pitchFamily="34" charset="0"/>
            </a:rPr>
            <a:t>accuracy of 66.6</a:t>
          </a:r>
          <a:r>
            <a:rPr lang="en-US" sz="1000" b="0" i="0" dirty="0">
              <a:latin typeface="Trebuchet MS" panose="020B0603020202020204" pitchFamily="34" charset="0"/>
            </a:rPr>
            <a:t>%. The </a:t>
          </a:r>
          <a:r>
            <a:rPr lang="en-US" sz="1000" b="1" i="0" dirty="0">
              <a:latin typeface="Trebuchet MS" panose="020B0603020202020204" pitchFamily="34" charset="0"/>
            </a:rPr>
            <a:t>recall rate </a:t>
          </a:r>
          <a:r>
            <a:rPr lang="en-US" sz="1000" b="0" i="0" dirty="0">
              <a:latin typeface="Trebuchet MS" panose="020B0603020202020204" pitchFamily="34" charset="0"/>
            </a:rPr>
            <a:t>for predicting wins is 74.6%</a:t>
          </a:r>
          <a:endParaRPr lang="en-US" sz="1000" dirty="0">
            <a:latin typeface="Trebuchet MS" panose="020B0603020202020204" pitchFamily="34" charset="0"/>
          </a:endParaRPr>
        </a:p>
      </dgm:t>
    </dgm:pt>
    <dgm:pt modelId="{7CBA2EC9-C1A5-4131-8AE2-C330EC7FB6B4}" type="parTrans" cxnId="{EBFA4463-273C-4BDB-9C04-3C134E1A0162}">
      <dgm:prSet/>
      <dgm:spPr/>
      <dgm:t>
        <a:bodyPr/>
        <a:lstStyle/>
        <a:p>
          <a:endParaRPr lang="en-US" sz="1400">
            <a:latin typeface="Trebuchet MS" panose="020B0603020202020204" pitchFamily="34" charset="0"/>
          </a:endParaRPr>
        </a:p>
      </dgm:t>
    </dgm:pt>
    <dgm:pt modelId="{1022F43D-2A06-4B8B-801F-90BC8E7A1942}" type="sibTrans" cxnId="{EBFA4463-273C-4BDB-9C04-3C134E1A0162}">
      <dgm:prSet/>
      <dgm:spPr/>
      <dgm:t>
        <a:bodyPr/>
        <a:lstStyle/>
        <a:p>
          <a:endParaRPr lang="en-US" sz="1400">
            <a:latin typeface="Trebuchet MS" panose="020B0603020202020204" pitchFamily="34" charset="0"/>
          </a:endParaRPr>
        </a:p>
      </dgm:t>
    </dgm:pt>
    <dgm:pt modelId="{1843D910-4324-4955-BAEE-A7488268040F}" type="pres">
      <dgm:prSet presAssocID="{972A020A-BFDB-433A-8FB9-FC79C0A7B017}" presName="root" presStyleCnt="0">
        <dgm:presLayoutVars>
          <dgm:dir/>
          <dgm:resizeHandles val="exact"/>
        </dgm:presLayoutVars>
      </dgm:prSet>
      <dgm:spPr/>
    </dgm:pt>
    <dgm:pt modelId="{73BF5F58-5AA6-437B-8FC9-FC5630B64B22}" type="pres">
      <dgm:prSet presAssocID="{972A020A-BFDB-433A-8FB9-FC79C0A7B017}" presName="container" presStyleCnt="0">
        <dgm:presLayoutVars>
          <dgm:dir/>
          <dgm:resizeHandles val="exact"/>
        </dgm:presLayoutVars>
      </dgm:prSet>
      <dgm:spPr/>
    </dgm:pt>
    <dgm:pt modelId="{F91F56C5-3A21-4963-8E6F-105F9FD32346}" type="pres">
      <dgm:prSet presAssocID="{41155864-773A-45E9-8F08-DBBB95C6843B}" presName="compNode" presStyleCnt="0"/>
      <dgm:spPr/>
    </dgm:pt>
    <dgm:pt modelId="{57C83CB7-30F2-463E-83B6-8E868E7329DD}" type="pres">
      <dgm:prSet presAssocID="{41155864-773A-45E9-8F08-DBBB95C6843B}" presName="iconBgRect" presStyleLbl="bgShp" presStyleIdx="0" presStyleCnt="2"/>
      <dgm:spPr/>
    </dgm:pt>
    <dgm:pt modelId="{9A1AEF48-F6CB-4291-8CF3-2DE47EF5B221}" type="pres">
      <dgm:prSet presAssocID="{41155864-773A-45E9-8F08-DBBB95C68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D2DD49C-3A8C-4191-B891-0CA36F9EAB4A}" type="pres">
      <dgm:prSet presAssocID="{41155864-773A-45E9-8F08-DBBB95C6843B}" presName="spaceRect" presStyleCnt="0"/>
      <dgm:spPr/>
    </dgm:pt>
    <dgm:pt modelId="{34192B4E-6D47-4C72-8570-FD194CDFCB6F}" type="pres">
      <dgm:prSet presAssocID="{41155864-773A-45E9-8F08-DBBB95C6843B}" presName="textRect" presStyleLbl="revTx" presStyleIdx="0" presStyleCnt="2">
        <dgm:presLayoutVars>
          <dgm:chMax val="1"/>
          <dgm:chPref val="1"/>
        </dgm:presLayoutVars>
      </dgm:prSet>
      <dgm:spPr/>
    </dgm:pt>
    <dgm:pt modelId="{B05BC8B5-CA9A-47F7-AE69-EF6782845D0A}" type="pres">
      <dgm:prSet presAssocID="{F215C2F9-429F-448B-A56F-B7FF1D0C50C8}" presName="sibTrans" presStyleLbl="sibTrans2D1" presStyleIdx="0" presStyleCnt="0"/>
      <dgm:spPr/>
    </dgm:pt>
    <dgm:pt modelId="{584EF78C-B09F-4620-A9D1-34718FC3DA65}" type="pres">
      <dgm:prSet presAssocID="{2145BD9A-087E-49BB-84EB-FBF3A5FC4A71}" presName="compNode" presStyleCnt="0"/>
      <dgm:spPr/>
    </dgm:pt>
    <dgm:pt modelId="{027F1BEA-A795-4A46-8021-239B7F5CACDA}" type="pres">
      <dgm:prSet presAssocID="{2145BD9A-087E-49BB-84EB-FBF3A5FC4A71}" presName="iconBgRect" presStyleLbl="bgShp" presStyleIdx="1" presStyleCnt="2"/>
      <dgm:spPr/>
    </dgm:pt>
    <dgm:pt modelId="{F025D186-50EF-4A62-8583-399441CF807E}" type="pres">
      <dgm:prSet presAssocID="{2145BD9A-087E-49BB-84EB-FBF3A5FC4A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8755A9A8-28BF-4B77-8D63-E73F4C4724D8}" type="pres">
      <dgm:prSet presAssocID="{2145BD9A-087E-49BB-84EB-FBF3A5FC4A71}" presName="spaceRect" presStyleCnt="0"/>
      <dgm:spPr/>
    </dgm:pt>
    <dgm:pt modelId="{CD48A662-AC69-42E7-820A-32B4D7AFC1A8}" type="pres">
      <dgm:prSet presAssocID="{2145BD9A-087E-49BB-84EB-FBF3A5FC4A71}" presName="textRect" presStyleLbl="revTx" presStyleIdx="1" presStyleCnt="2" custScaleX="144998" custLinFactNeighborX="27608">
        <dgm:presLayoutVars>
          <dgm:chMax val="1"/>
          <dgm:chPref val="1"/>
        </dgm:presLayoutVars>
      </dgm:prSet>
      <dgm:spPr/>
    </dgm:pt>
  </dgm:ptLst>
  <dgm:cxnLst>
    <dgm:cxn modelId="{4124A60D-E768-4A30-A4F4-6E2E99B85084}" type="presOf" srcId="{972A020A-BFDB-433A-8FB9-FC79C0A7B017}" destId="{1843D910-4324-4955-BAEE-A7488268040F}" srcOrd="0" destOrd="0" presId="urn:microsoft.com/office/officeart/2018/2/layout/IconCircleList"/>
    <dgm:cxn modelId="{89C93D3B-C8CF-47C7-9E54-EF18A10713BA}" srcId="{972A020A-BFDB-433A-8FB9-FC79C0A7B017}" destId="{41155864-773A-45E9-8F08-DBBB95C6843B}" srcOrd="0" destOrd="0" parTransId="{688440DD-135E-4982-A9F6-9647C6D62029}" sibTransId="{F215C2F9-429F-448B-A56F-B7FF1D0C50C8}"/>
    <dgm:cxn modelId="{EBFA4463-273C-4BDB-9C04-3C134E1A0162}" srcId="{972A020A-BFDB-433A-8FB9-FC79C0A7B017}" destId="{2145BD9A-087E-49BB-84EB-FBF3A5FC4A71}" srcOrd="1" destOrd="0" parTransId="{7CBA2EC9-C1A5-4131-8AE2-C330EC7FB6B4}" sibTransId="{1022F43D-2A06-4B8B-801F-90BC8E7A1942}"/>
    <dgm:cxn modelId="{662A4C7C-4F8E-4ED0-A3E9-83805555BBB5}" type="presOf" srcId="{41155864-773A-45E9-8F08-DBBB95C6843B}" destId="{34192B4E-6D47-4C72-8570-FD194CDFCB6F}" srcOrd="0" destOrd="0" presId="urn:microsoft.com/office/officeart/2018/2/layout/IconCircleList"/>
    <dgm:cxn modelId="{2C947FAA-43D6-4EF5-8B08-8D014BA63C33}" type="presOf" srcId="{2145BD9A-087E-49BB-84EB-FBF3A5FC4A71}" destId="{CD48A662-AC69-42E7-820A-32B4D7AFC1A8}" srcOrd="0" destOrd="0" presId="urn:microsoft.com/office/officeart/2018/2/layout/IconCircleList"/>
    <dgm:cxn modelId="{6A2160DD-D3AB-4D29-B320-BCC23BCCA4C9}" type="presOf" srcId="{F215C2F9-429F-448B-A56F-B7FF1D0C50C8}" destId="{B05BC8B5-CA9A-47F7-AE69-EF6782845D0A}" srcOrd="0" destOrd="0" presId="urn:microsoft.com/office/officeart/2018/2/layout/IconCircleList"/>
    <dgm:cxn modelId="{F87721A5-CB02-4FF4-BCDD-5EF1840FFC6F}" type="presParOf" srcId="{1843D910-4324-4955-BAEE-A7488268040F}" destId="{73BF5F58-5AA6-437B-8FC9-FC5630B64B22}" srcOrd="0" destOrd="0" presId="urn:microsoft.com/office/officeart/2018/2/layout/IconCircleList"/>
    <dgm:cxn modelId="{D9B9D06E-5729-44E2-8BB3-46B162B95E67}" type="presParOf" srcId="{73BF5F58-5AA6-437B-8FC9-FC5630B64B22}" destId="{F91F56C5-3A21-4963-8E6F-105F9FD32346}" srcOrd="0" destOrd="0" presId="urn:microsoft.com/office/officeart/2018/2/layout/IconCircleList"/>
    <dgm:cxn modelId="{408052FC-B457-4B6C-BE70-EC718B8FB53C}" type="presParOf" srcId="{F91F56C5-3A21-4963-8E6F-105F9FD32346}" destId="{57C83CB7-30F2-463E-83B6-8E868E7329DD}" srcOrd="0" destOrd="0" presId="urn:microsoft.com/office/officeart/2018/2/layout/IconCircleList"/>
    <dgm:cxn modelId="{4E55BBD9-5466-430C-8192-830A82BA3BA3}" type="presParOf" srcId="{F91F56C5-3A21-4963-8E6F-105F9FD32346}" destId="{9A1AEF48-F6CB-4291-8CF3-2DE47EF5B221}" srcOrd="1" destOrd="0" presId="urn:microsoft.com/office/officeart/2018/2/layout/IconCircleList"/>
    <dgm:cxn modelId="{719992E8-38CA-403D-BE43-F8835EAEE034}" type="presParOf" srcId="{F91F56C5-3A21-4963-8E6F-105F9FD32346}" destId="{7D2DD49C-3A8C-4191-B891-0CA36F9EAB4A}" srcOrd="2" destOrd="0" presId="urn:microsoft.com/office/officeart/2018/2/layout/IconCircleList"/>
    <dgm:cxn modelId="{330786C3-F2DF-4D4D-BB0B-A3A4D43D0793}" type="presParOf" srcId="{F91F56C5-3A21-4963-8E6F-105F9FD32346}" destId="{34192B4E-6D47-4C72-8570-FD194CDFCB6F}" srcOrd="3" destOrd="0" presId="urn:microsoft.com/office/officeart/2018/2/layout/IconCircleList"/>
    <dgm:cxn modelId="{EF6CACBA-EF8E-4907-BB09-8FD615ABC9AC}" type="presParOf" srcId="{73BF5F58-5AA6-437B-8FC9-FC5630B64B22}" destId="{B05BC8B5-CA9A-47F7-AE69-EF6782845D0A}" srcOrd="1" destOrd="0" presId="urn:microsoft.com/office/officeart/2018/2/layout/IconCircleList"/>
    <dgm:cxn modelId="{0F0F036E-E71A-4EA0-862A-0CBB5C375E1F}" type="presParOf" srcId="{73BF5F58-5AA6-437B-8FC9-FC5630B64B22}" destId="{584EF78C-B09F-4620-A9D1-34718FC3DA65}" srcOrd="2" destOrd="0" presId="urn:microsoft.com/office/officeart/2018/2/layout/IconCircleList"/>
    <dgm:cxn modelId="{FA27CB93-531C-40DF-ACF4-D66E1E19C2A5}" type="presParOf" srcId="{584EF78C-B09F-4620-A9D1-34718FC3DA65}" destId="{027F1BEA-A795-4A46-8021-239B7F5CACDA}" srcOrd="0" destOrd="0" presId="urn:microsoft.com/office/officeart/2018/2/layout/IconCircleList"/>
    <dgm:cxn modelId="{58940E20-1813-471D-AEB4-630F59E08A56}" type="presParOf" srcId="{584EF78C-B09F-4620-A9D1-34718FC3DA65}" destId="{F025D186-50EF-4A62-8583-399441CF807E}" srcOrd="1" destOrd="0" presId="urn:microsoft.com/office/officeart/2018/2/layout/IconCircleList"/>
    <dgm:cxn modelId="{28D80B33-AD20-43AE-BC80-DD1495CE4696}" type="presParOf" srcId="{584EF78C-B09F-4620-A9D1-34718FC3DA65}" destId="{8755A9A8-28BF-4B77-8D63-E73F4C4724D8}" srcOrd="2" destOrd="0" presId="urn:microsoft.com/office/officeart/2018/2/layout/IconCircleList"/>
    <dgm:cxn modelId="{8A512AEB-6A80-4F36-A7F9-DF0A0C177C0B}" type="presParOf" srcId="{584EF78C-B09F-4620-A9D1-34718FC3DA65}" destId="{CD48A662-AC69-42E7-820A-32B4D7AFC1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2A020A-BFDB-433A-8FB9-FC79C0A7B01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1155864-773A-45E9-8F08-DBBB95C6843B}">
      <dgm:prSet custT="1"/>
      <dgm:spPr/>
      <dgm:t>
        <a:bodyPr/>
        <a:lstStyle/>
        <a:p>
          <a:pPr>
            <a:lnSpc>
              <a:spcPct val="100000"/>
            </a:lnSpc>
          </a:pPr>
          <a:r>
            <a:rPr lang="en-US" sz="1000" b="0" i="1" dirty="0">
              <a:latin typeface="Trebuchet MS" panose="020B0603020202020204" pitchFamily="34" charset="0"/>
            </a:rPr>
            <a:t>We used the model to predict the 2018  results</a:t>
          </a:r>
          <a:endParaRPr lang="en-US" sz="1000" dirty="0">
            <a:latin typeface="Trebuchet MS" panose="020B0603020202020204" pitchFamily="34" charset="0"/>
          </a:endParaRPr>
        </a:p>
      </dgm:t>
    </dgm:pt>
    <dgm:pt modelId="{688440DD-135E-4982-A9F6-9647C6D62029}" type="parTrans" cxnId="{89C93D3B-C8CF-47C7-9E54-EF18A10713BA}">
      <dgm:prSet/>
      <dgm:spPr/>
      <dgm:t>
        <a:bodyPr/>
        <a:lstStyle/>
        <a:p>
          <a:endParaRPr lang="en-US" sz="1400"/>
        </a:p>
      </dgm:t>
    </dgm:pt>
    <dgm:pt modelId="{F215C2F9-429F-448B-A56F-B7FF1D0C50C8}" type="sibTrans" cxnId="{89C93D3B-C8CF-47C7-9E54-EF18A10713BA}">
      <dgm:prSet/>
      <dgm:spPr/>
      <dgm:t>
        <a:bodyPr/>
        <a:lstStyle/>
        <a:p>
          <a:pPr>
            <a:lnSpc>
              <a:spcPct val="100000"/>
            </a:lnSpc>
          </a:pPr>
          <a:endParaRPr lang="en-US" sz="1400"/>
        </a:p>
      </dgm:t>
    </dgm:pt>
    <dgm:pt modelId="{2145BD9A-087E-49BB-84EB-FBF3A5FC4A71}">
      <dgm:prSet custT="1"/>
      <dgm:spPr/>
      <dgm:t>
        <a:bodyPr/>
        <a:lstStyle/>
        <a:p>
          <a:pPr>
            <a:lnSpc>
              <a:spcPct val="100000"/>
            </a:lnSpc>
          </a:pPr>
          <a:r>
            <a:rPr lang="en-US" sz="1000" b="0" i="0" dirty="0">
              <a:latin typeface="Trebuchet MS" panose="020B0603020202020204" pitchFamily="34" charset="0"/>
            </a:rPr>
            <a:t>The results show that we have an overall  </a:t>
          </a:r>
          <a:r>
            <a:rPr lang="en-US" sz="1000" b="1" i="0" dirty="0">
              <a:latin typeface="Trebuchet MS" panose="020B0603020202020204" pitchFamily="34" charset="0"/>
            </a:rPr>
            <a:t>accuracy of 63.2</a:t>
          </a:r>
          <a:r>
            <a:rPr lang="en-US" sz="1000" b="0" i="0" dirty="0">
              <a:latin typeface="Trebuchet MS" panose="020B0603020202020204" pitchFamily="34" charset="0"/>
            </a:rPr>
            <a:t>%. The </a:t>
          </a:r>
          <a:r>
            <a:rPr lang="en-US" sz="1000" b="1" i="0" dirty="0">
              <a:latin typeface="Trebuchet MS" panose="020B0603020202020204" pitchFamily="34" charset="0"/>
            </a:rPr>
            <a:t>recall rate </a:t>
          </a:r>
          <a:r>
            <a:rPr lang="en-US" sz="1000" b="0" i="0" dirty="0">
              <a:latin typeface="Trebuchet MS" panose="020B0603020202020204" pitchFamily="34" charset="0"/>
            </a:rPr>
            <a:t>for predicting wins is 68.6%</a:t>
          </a:r>
          <a:endParaRPr lang="en-US" sz="1000" dirty="0"/>
        </a:p>
      </dgm:t>
    </dgm:pt>
    <dgm:pt modelId="{7CBA2EC9-C1A5-4131-8AE2-C330EC7FB6B4}" type="parTrans" cxnId="{EBFA4463-273C-4BDB-9C04-3C134E1A0162}">
      <dgm:prSet/>
      <dgm:spPr/>
      <dgm:t>
        <a:bodyPr/>
        <a:lstStyle/>
        <a:p>
          <a:endParaRPr lang="en-US" sz="1400"/>
        </a:p>
      </dgm:t>
    </dgm:pt>
    <dgm:pt modelId="{1022F43D-2A06-4B8B-801F-90BC8E7A1942}" type="sibTrans" cxnId="{EBFA4463-273C-4BDB-9C04-3C134E1A0162}">
      <dgm:prSet/>
      <dgm:spPr/>
      <dgm:t>
        <a:bodyPr/>
        <a:lstStyle/>
        <a:p>
          <a:endParaRPr lang="en-US" sz="1400"/>
        </a:p>
      </dgm:t>
    </dgm:pt>
    <dgm:pt modelId="{1843D910-4324-4955-BAEE-A7488268040F}" type="pres">
      <dgm:prSet presAssocID="{972A020A-BFDB-433A-8FB9-FC79C0A7B017}" presName="root" presStyleCnt="0">
        <dgm:presLayoutVars>
          <dgm:dir/>
          <dgm:resizeHandles val="exact"/>
        </dgm:presLayoutVars>
      </dgm:prSet>
      <dgm:spPr/>
    </dgm:pt>
    <dgm:pt modelId="{73BF5F58-5AA6-437B-8FC9-FC5630B64B22}" type="pres">
      <dgm:prSet presAssocID="{972A020A-BFDB-433A-8FB9-FC79C0A7B017}" presName="container" presStyleCnt="0">
        <dgm:presLayoutVars>
          <dgm:dir/>
          <dgm:resizeHandles val="exact"/>
        </dgm:presLayoutVars>
      </dgm:prSet>
      <dgm:spPr/>
    </dgm:pt>
    <dgm:pt modelId="{F91F56C5-3A21-4963-8E6F-105F9FD32346}" type="pres">
      <dgm:prSet presAssocID="{41155864-773A-45E9-8F08-DBBB95C6843B}" presName="compNode" presStyleCnt="0"/>
      <dgm:spPr/>
    </dgm:pt>
    <dgm:pt modelId="{57C83CB7-30F2-463E-83B6-8E868E7329DD}" type="pres">
      <dgm:prSet presAssocID="{41155864-773A-45E9-8F08-DBBB95C6843B}" presName="iconBgRect" presStyleLbl="bgShp" presStyleIdx="0" presStyleCnt="2"/>
      <dgm:spPr/>
    </dgm:pt>
    <dgm:pt modelId="{9A1AEF48-F6CB-4291-8CF3-2DE47EF5B221}" type="pres">
      <dgm:prSet presAssocID="{41155864-773A-45E9-8F08-DBBB95C68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D2DD49C-3A8C-4191-B891-0CA36F9EAB4A}" type="pres">
      <dgm:prSet presAssocID="{41155864-773A-45E9-8F08-DBBB95C6843B}" presName="spaceRect" presStyleCnt="0"/>
      <dgm:spPr/>
    </dgm:pt>
    <dgm:pt modelId="{34192B4E-6D47-4C72-8570-FD194CDFCB6F}" type="pres">
      <dgm:prSet presAssocID="{41155864-773A-45E9-8F08-DBBB95C6843B}" presName="textRect" presStyleLbl="revTx" presStyleIdx="0" presStyleCnt="2">
        <dgm:presLayoutVars>
          <dgm:chMax val="1"/>
          <dgm:chPref val="1"/>
        </dgm:presLayoutVars>
      </dgm:prSet>
      <dgm:spPr/>
    </dgm:pt>
    <dgm:pt modelId="{B05BC8B5-CA9A-47F7-AE69-EF6782845D0A}" type="pres">
      <dgm:prSet presAssocID="{F215C2F9-429F-448B-A56F-B7FF1D0C50C8}" presName="sibTrans" presStyleLbl="sibTrans2D1" presStyleIdx="0" presStyleCnt="0"/>
      <dgm:spPr/>
    </dgm:pt>
    <dgm:pt modelId="{584EF78C-B09F-4620-A9D1-34718FC3DA65}" type="pres">
      <dgm:prSet presAssocID="{2145BD9A-087E-49BB-84EB-FBF3A5FC4A71}" presName="compNode" presStyleCnt="0"/>
      <dgm:spPr/>
    </dgm:pt>
    <dgm:pt modelId="{027F1BEA-A795-4A46-8021-239B7F5CACDA}" type="pres">
      <dgm:prSet presAssocID="{2145BD9A-087E-49BB-84EB-FBF3A5FC4A71}" presName="iconBgRect" presStyleLbl="bgShp" presStyleIdx="1" presStyleCnt="2"/>
      <dgm:spPr/>
    </dgm:pt>
    <dgm:pt modelId="{F025D186-50EF-4A62-8583-399441CF807E}" type="pres">
      <dgm:prSet presAssocID="{2145BD9A-087E-49BB-84EB-FBF3A5FC4A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8755A9A8-28BF-4B77-8D63-E73F4C4724D8}" type="pres">
      <dgm:prSet presAssocID="{2145BD9A-087E-49BB-84EB-FBF3A5FC4A71}" presName="spaceRect" presStyleCnt="0"/>
      <dgm:spPr/>
    </dgm:pt>
    <dgm:pt modelId="{CD48A662-AC69-42E7-820A-32B4D7AFC1A8}" type="pres">
      <dgm:prSet presAssocID="{2145BD9A-087E-49BB-84EB-FBF3A5FC4A71}" presName="textRect" presStyleLbl="revTx" presStyleIdx="1" presStyleCnt="2" custScaleX="144998" custLinFactNeighborX="27608">
        <dgm:presLayoutVars>
          <dgm:chMax val="1"/>
          <dgm:chPref val="1"/>
        </dgm:presLayoutVars>
      </dgm:prSet>
      <dgm:spPr/>
    </dgm:pt>
  </dgm:ptLst>
  <dgm:cxnLst>
    <dgm:cxn modelId="{4124A60D-E768-4A30-A4F4-6E2E99B85084}" type="presOf" srcId="{972A020A-BFDB-433A-8FB9-FC79C0A7B017}" destId="{1843D910-4324-4955-BAEE-A7488268040F}" srcOrd="0" destOrd="0" presId="urn:microsoft.com/office/officeart/2018/2/layout/IconCircleList"/>
    <dgm:cxn modelId="{89C93D3B-C8CF-47C7-9E54-EF18A10713BA}" srcId="{972A020A-BFDB-433A-8FB9-FC79C0A7B017}" destId="{41155864-773A-45E9-8F08-DBBB95C6843B}" srcOrd="0" destOrd="0" parTransId="{688440DD-135E-4982-A9F6-9647C6D62029}" sibTransId="{F215C2F9-429F-448B-A56F-B7FF1D0C50C8}"/>
    <dgm:cxn modelId="{EBFA4463-273C-4BDB-9C04-3C134E1A0162}" srcId="{972A020A-BFDB-433A-8FB9-FC79C0A7B017}" destId="{2145BD9A-087E-49BB-84EB-FBF3A5FC4A71}" srcOrd="1" destOrd="0" parTransId="{7CBA2EC9-C1A5-4131-8AE2-C330EC7FB6B4}" sibTransId="{1022F43D-2A06-4B8B-801F-90BC8E7A1942}"/>
    <dgm:cxn modelId="{662A4C7C-4F8E-4ED0-A3E9-83805555BBB5}" type="presOf" srcId="{41155864-773A-45E9-8F08-DBBB95C6843B}" destId="{34192B4E-6D47-4C72-8570-FD194CDFCB6F}" srcOrd="0" destOrd="0" presId="urn:microsoft.com/office/officeart/2018/2/layout/IconCircleList"/>
    <dgm:cxn modelId="{2C947FAA-43D6-4EF5-8B08-8D014BA63C33}" type="presOf" srcId="{2145BD9A-087E-49BB-84EB-FBF3A5FC4A71}" destId="{CD48A662-AC69-42E7-820A-32B4D7AFC1A8}" srcOrd="0" destOrd="0" presId="urn:microsoft.com/office/officeart/2018/2/layout/IconCircleList"/>
    <dgm:cxn modelId="{6A2160DD-D3AB-4D29-B320-BCC23BCCA4C9}" type="presOf" srcId="{F215C2F9-429F-448B-A56F-B7FF1D0C50C8}" destId="{B05BC8B5-CA9A-47F7-AE69-EF6782845D0A}" srcOrd="0" destOrd="0" presId="urn:microsoft.com/office/officeart/2018/2/layout/IconCircleList"/>
    <dgm:cxn modelId="{F87721A5-CB02-4FF4-BCDD-5EF1840FFC6F}" type="presParOf" srcId="{1843D910-4324-4955-BAEE-A7488268040F}" destId="{73BF5F58-5AA6-437B-8FC9-FC5630B64B22}" srcOrd="0" destOrd="0" presId="urn:microsoft.com/office/officeart/2018/2/layout/IconCircleList"/>
    <dgm:cxn modelId="{D9B9D06E-5729-44E2-8BB3-46B162B95E67}" type="presParOf" srcId="{73BF5F58-5AA6-437B-8FC9-FC5630B64B22}" destId="{F91F56C5-3A21-4963-8E6F-105F9FD32346}" srcOrd="0" destOrd="0" presId="urn:microsoft.com/office/officeart/2018/2/layout/IconCircleList"/>
    <dgm:cxn modelId="{408052FC-B457-4B6C-BE70-EC718B8FB53C}" type="presParOf" srcId="{F91F56C5-3A21-4963-8E6F-105F9FD32346}" destId="{57C83CB7-30F2-463E-83B6-8E868E7329DD}" srcOrd="0" destOrd="0" presId="urn:microsoft.com/office/officeart/2018/2/layout/IconCircleList"/>
    <dgm:cxn modelId="{4E55BBD9-5466-430C-8192-830A82BA3BA3}" type="presParOf" srcId="{F91F56C5-3A21-4963-8E6F-105F9FD32346}" destId="{9A1AEF48-F6CB-4291-8CF3-2DE47EF5B221}" srcOrd="1" destOrd="0" presId="urn:microsoft.com/office/officeart/2018/2/layout/IconCircleList"/>
    <dgm:cxn modelId="{719992E8-38CA-403D-BE43-F8835EAEE034}" type="presParOf" srcId="{F91F56C5-3A21-4963-8E6F-105F9FD32346}" destId="{7D2DD49C-3A8C-4191-B891-0CA36F9EAB4A}" srcOrd="2" destOrd="0" presId="urn:microsoft.com/office/officeart/2018/2/layout/IconCircleList"/>
    <dgm:cxn modelId="{330786C3-F2DF-4D4D-BB0B-A3A4D43D0793}" type="presParOf" srcId="{F91F56C5-3A21-4963-8E6F-105F9FD32346}" destId="{34192B4E-6D47-4C72-8570-FD194CDFCB6F}" srcOrd="3" destOrd="0" presId="urn:microsoft.com/office/officeart/2018/2/layout/IconCircleList"/>
    <dgm:cxn modelId="{EF6CACBA-EF8E-4907-BB09-8FD615ABC9AC}" type="presParOf" srcId="{73BF5F58-5AA6-437B-8FC9-FC5630B64B22}" destId="{B05BC8B5-CA9A-47F7-AE69-EF6782845D0A}" srcOrd="1" destOrd="0" presId="urn:microsoft.com/office/officeart/2018/2/layout/IconCircleList"/>
    <dgm:cxn modelId="{0F0F036E-E71A-4EA0-862A-0CBB5C375E1F}" type="presParOf" srcId="{73BF5F58-5AA6-437B-8FC9-FC5630B64B22}" destId="{584EF78C-B09F-4620-A9D1-34718FC3DA65}" srcOrd="2" destOrd="0" presId="urn:microsoft.com/office/officeart/2018/2/layout/IconCircleList"/>
    <dgm:cxn modelId="{FA27CB93-531C-40DF-ACF4-D66E1E19C2A5}" type="presParOf" srcId="{584EF78C-B09F-4620-A9D1-34718FC3DA65}" destId="{027F1BEA-A795-4A46-8021-239B7F5CACDA}" srcOrd="0" destOrd="0" presId="urn:microsoft.com/office/officeart/2018/2/layout/IconCircleList"/>
    <dgm:cxn modelId="{58940E20-1813-471D-AEB4-630F59E08A56}" type="presParOf" srcId="{584EF78C-B09F-4620-A9D1-34718FC3DA65}" destId="{F025D186-50EF-4A62-8583-399441CF807E}" srcOrd="1" destOrd="0" presId="urn:microsoft.com/office/officeart/2018/2/layout/IconCircleList"/>
    <dgm:cxn modelId="{28D80B33-AD20-43AE-BC80-DD1495CE4696}" type="presParOf" srcId="{584EF78C-B09F-4620-A9D1-34718FC3DA65}" destId="{8755A9A8-28BF-4B77-8D63-E73F4C4724D8}" srcOrd="2" destOrd="0" presId="urn:microsoft.com/office/officeart/2018/2/layout/IconCircleList"/>
    <dgm:cxn modelId="{8A512AEB-6A80-4F36-A7F9-DF0A0C177C0B}" type="presParOf" srcId="{584EF78C-B09F-4620-A9D1-34718FC3DA65}" destId="{CD48A662-AC69-42E7-820A-32B4D7AFC1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2A020A-BFDB-433A-8FB9-FC79C0A7B01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1155864-773A-45E9-8F08-DBBB95C6843B}">
      <dgm:prSet custT="1"/>
      <dgm:spPr/>
      <dgm:t>
        <a:bodyPr/>
        <a:lstStyle/>
        <a:p>
          <a:pPr>
            <a:lnSpc>
              <a:spcPct val="100000"/>
            </a:lnSpc>
          </a:pPr>
          <a:r>
            <a:rPr lang="en-US" sz="1000" b="0" i="1" dirty="0">
              <a:latin typeface="Trebuchet MS" panose="020B0603020202020204" pitchFamily="34" charset="0"/>
            </a:rPr>
            <a:t>We used the model to predict the 2018  results</a:t>
          </a:r>
          <a:endParaRPr lang="en-US" sz="1000" dirty="0">
            <a:latin typeface="Trebuchet MS" panose="020B0603020202020204" pitchFamily="34" charset="0"/>
          </a:endParaRPr>
        </a:p>
      </dgm:t>
    </dgm:pt>
    <dgm:pt modelId="{688440DD-135E-4982-A9F6-9647C6D62029}" type="parTrans" cxnId="{89C93D3B-C8CF-47C7-9E54-EF18A10713BA}">
      <dgm:prSet/>
      <dgm:spPr/>
      <dgm:t>
        <a:bodyPr/>
        <a:lstStyle/>
        <a:p>
          <a:endParaRPr lang="en-US" sz="1400"/>
        </a:p>
      </dgm:t>
    </dgm:pt>
    <dgm:pt modelId="{F215C2F9-429F-448B-A56F-B7FF1D0C50C8}" type="sibTrans" cxnId="{89C93D3B-C8CF-47C7-9E54-EF18A10713BA}">
      <dgm:prSet/>
      <dgm:spPr/>
      <dgm:t>
        <a:bodyPr/>
        <a:lstStyle/>
        <a:p>
          <a:pPr>
            <a:lnSpc>
              <a:spcPct val="100000"/>
            </a:lnSpc>
          </a:pPr>
          <a:endParaRPr lang="en-US" sz="1400"/>
        </a:p>
      </dgm:t>
    </dgm:pt>
    <dgm:pt modelId="{2145BD9A-087E-49BB-84EB-FBF3A5FC4A71}">
      <dgm:prSet custT="1"/>
      <dgm:spPr/>
      <dgm:t>
        <a:bodyPr/>
        <a:lstStyle/>
        <a:p>
          <a:pPr>
            <a:lnSpc>
              <a:spcPct val="100000"/>
            </a:lnSpc>
          </a:pPr>
          <a:r>
            <a:rPr lang="en-US" sz="1000" b="0" i="0" dirty="0">
              <a:latin typeface="Trebuchet MS" panose="020B0603020202020204" pitchFamily="34" charset="0"/>
            </a:rPr>
            <a:t>The results show that we have an overall  </a:t>
          </a:r>
          <a:r>
            <a:rPr lang="en-US" sz="1000" b="1" i="0" dirty="0">
              <a:latin typeface="Trebuchet MS" panose="020B0603020202020204" pitchFamily="34" charset="0"/>
            </a:rPr>
            <a:t>accuracy of 63.7</a:t>
          </a:r>
          <a:r>
            <a:rPr lang="en-US" sz="1000" b="0" i="0" dirty="0">
              <a:latin typeface="Trebuchet MS" panose="020B0603020202020204" pitchFamily="34" charset="0"/>
            </a:rPr>
            <a:t>%. The </a:t>
          </a:r>
          <a:r>
            <a:rPr lang="en-US" sz="1000" b="1" i="0" dirty="0">
              <a:latin typeface="Trebuchet MS" panose="020B0603020202020204" pitchFamily="34" charset="0"/>
            </a:rPr>
            <a:t>recall rate </a:t>
          </a:r>
          <a:r>
            <a:rPr lang="en-US" sz="1000" b="0" i="0" dirty="0">
              <a:latin typeface="Trebuchet MS" panose="020B0603020202020204" pitchFamily="34" charset="0"/>
            </a:rPr>
            <a:t>for predicting wins is 70.3%</a:t>
          </a:r>
          <a:endParaRPr lang="en-US" sz="1000" dirty="0"/>
        </a:p>
      </dgm:t>
    </dgm:pt>
    <dgm:pt modelId="{7CBA2EC9-C1A5-4131-8AE2-C330EC7FB6B4}" type="parTrans" cxnId="{EBFA4463-273C-4BDB-9C04-3C134E1A0162}">
      <dgm:prSet/>
      <dgm:spPr/>
      <dgm:t>
        <a:bodyPr/>
        <a:lstStyle/>
        <a:p>
          <a:endParaRPr lang="en-US" sz="1400"/>
        </a:p>
      </dgm:t>
    </dgm:pt>
    <dgm:pt modelId="{1022F43D-2A06-4B8B-801F-90BC8E7A1942}" type="sibTrans" cxnId="{EBFA4463-273C-4BDB-9C04-3C134E1A0162}">
      <dgm:prSet/>
      <dgm:spPr/>
      <dgm:t>
        <a:bodyPr/>
        <a:lstStyle/>
        <a:p>
          <a:endParaRPr lang="en-US" sz="1400"/>
        </a:p>
      </dgm:t>
    </dgm:pt>
    <dgm:pt modelId="{1843D910-4324-4955-BAEE-A7488268040F}" type="pres">
      <dgm:prSet presAssocID="{972A020A-BFDB-433A-8FB9-FC79C0A7B017}" presName="root" presStyleCnt="0">
        <dgm:presLayoutVars>
          <dgm:dir/>
          <dgm:resizeHandles val="exact"/>
        </dgm:presLayoutVars>
      </dgm:prSet>
      <dgm:spPr/>
    </dgm:pt>
    <dgm:pt modelId="{73BF5F58-5AA6-437B-8FC9-FC5630B64B22}" type="pres">
      <dgm:prSet presAssocID="{972A020A-BFDB-433A-8FB9-FC79C0A7B017}" presName="container" presStyleCnt="0">
        <dgm:presLayoutVars>
          <dgm:dir/>
          <dgm:resizeHandles val="exact"/>
        </dgm:presLayoutVars>
      </dgm:prSet>
      <dgm:spPr/>
    </dgm:pt>
    <dgm:pt modelId="{F91F56C5-3A21-4963-8E6F-105F9FD32346}" type="pres">
      <dgm:prSet presAssocID="{41155864-773A-45E9-8F08-DBBB95C6843B}" presName="compNode" presStyleCnt="0"/>
      <dgm:spPr/>
    </dgm:pt>
    <dgm:pt modelId="{57C83CB7-30F2-463E-83B6-8E868E7329DD}" type="pres">
      <dgm:prSet presAssocID="{41155864-773A-45E9-8F08-DBBB95C6843B}" presName="iconBgRect" presStyleLbl="bgShp" presStyleIdx="0" presStyleCnt="2"/>
      <dgm:spPr/>
    </dgm:pt>
    <dgm:pt modelId="{9A1AEF48-F6CB-4291-8CF3-2DE47EF5B221}" type="pres">
      <dgm:prSet presAssocID="{41155864-773A-45E9-8F08-DBBB95C68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D2DD49C-3A8C-4191-B891-0CA36F9EAB4A}" type="pres">
      <dgm:prSet presAssocID="{41155864-773A-45E9-8F08-DBBB95C6843B}" presName="spaceRect" presStyleCnt="0"/>
      <dgm:spPr/>
    </dgm:pt>
    <dgm:pt modelId="{34192B4E-6D47-4C72-8570-FD194CDFCB6F}" type="pres">
      <dgm:prSet presAssocID="{41155864-773A-45E9-8F08-DBBB95C6843B}" presName="textRect" presStyleLbl="revTx" presStyleIdx="0" presStyleCnt="2">
        <dgm:presLayoutVars>
          <dgm:chMax val="1"/>
          <dgm:chPref val="1"/>
        </dgm:presLayoutVars>
      </dgm:prSet>
      <dgm:spPr/>
    </dgm:pt>
    <dgm:pt modelId="{B05BC8B5-CA9A-47F7-AE69-EF6782845D0A}" type="pres">
      <dgm:prSet presAssocID="{F215C2F9-429F-448B-A56F-B7FF1D0C50C8}" presName="sibTrans" presStyleLbl="sibTrans2D1" presStyleIdx="0" presStyleCnt="0"/>
      <dgm:spPr/>
    </dgm:pt>
    <dgm:pt modelId="{584EF78C-B09F-4620-A9D1-34718FC3DA65}" type="pres">
      <dgm:prSet presAssocID="{2145BD9A-087E-49BB-84EB-FBF3A5FC4A71}" presName="compNode" presStyleCnt="0"/>
      <dgm:spPr/>
    </dgm:pt>
    <dgm:pt modelId="{027F1BEA-A795-4A46-8021-239B7F5CACDA}" type="pres">
      <dgm:prSet presAssocID="{2145BD9A-087E-49BB-84EB-FBF3A5FC4A71}" presName="iconBgRect" presStyleLbl="bgShp" presStyleIdx="1" presStyleCnt="2"/>
      <dgm:spPr/>
    </dgm:pt>
    <dgm:pt modelId="{F025D186-50EF-4A62-8583-399441CF807E}" type="pres">
      <dgm:prSet presAssocID="{2145BD9A-087E-49BB-84EB-FBF3A5FC4A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8755A9A8-28BF-4B77-8D63-E73F4C4724D8}" type="pres">
      <dgm:prSet presAssocID="{2145BD9A-087E-49BB-84EB-FBF3A5FC4A71}" presName="spaceRect" presStyleCnt="0"/>
      <dgm:spPr/>
    </dgm:pt>
    <dgm:pt modelId="{CD48A662-AC69-42E7-820A-32B4D7AFC1A8}" type="pres">
      <dgm:prSet presAssocID="{2145BD9A-087E-49BB-84EB-FBF3A5FC4A71}" presName="textRect" presStyleLbl="revTx" presStyleIdx="1" presStyleCnt="2" custScaleX="144998" custLinFactNeighborX="27608">
        <dgm:presLayoutVars>
          <dgm:chMax val="1"/>
          <dgm:chPref val="1"/>
        </dgm:presLayoutVars>
      </dgm:prSet>
      <dgm:spPr/>
    </dgm:pt>
  </dgm:ptLst>
  <dgm:cxnLst>
    <dgm:cxn modelId="{4124A60D-E768-4A30-A4F4-6E2E99B85084}" type="presOf" srcId="{972A020A-BFDB-433A-8FB9-FC79C0A7B017}" destId="{1843D910-4324-4955-BAEE-A7488268040F}" srcOrd="0" destOrd="0" presId="urn:microsoft.com/office/officeart/2018/2/layout/IconCircleList"/>
    <dgm:cxn modelId="{89C93D3B-C8CF-47C7-9E54-EF18A10713BA}" srcId="{972A020A-BFDB-433A-8FB9-FC79C0A7B017}" destId="{41155864-773A-45E9-8F08-DBBB95C6843B}" srcOrd="0" destOrd="0" parTransId="{688440DD-135E-4982-A9F6-9647C6D62029}" sibTransId="{F215C2F9-429F-448B-A56F-B7FF1D0C50C8}"/>
    <dgm:cxn modelId="{EBFA4463-273C-4BDB-9C04-3C134E1A0162}" srcId="{972A020A-BFDB-433A-8FB9-FC79C0A7B017}" destId="{2145BD9A-087E-49BB-84EB-FBF3A5FC4A71}" srcOrd="1" destOrd="0" parTransId="{7CBA2EC9-C1A5-4131-8AE2-C330EC7FB6B4}" sibTransId="{1022F43D-2A06-4B8B-801F-90BC8E7A1942}"/>
    <dgm:cxn modelId="{662A4C7C-4F8E-4ED0-A3E9-83805555BBB5}" type="presOf" srcId="{41155864-773A-45E9-8F08-DBBB95C6843B}" destId="{34192B4E-6D47-4C72-8570-FD194CDFCB6F}" srcOrd="0" destOrd="0" presId="urn:microsoft.com/office/officeart/2018/2/layout/IconCircleList"/>
    <dgm:cxn modelId="{2C947FAA-43D6-4EF5-8B08-8D014BA63C33}" type="presOf" srcId="{2145BD9A-087E-49BB-84EB-FBF3A5FC4A71}" destId="{CD48A662-AC69-42E7-820A-32B4D7AFC1A8}" srcOrd="0" destOrd="0" presId="urn:microsoft.com/office/officeart/2018/2/layout/IconCircleList"/>
    <dgm:cxn modelId="{6A2160DD-D3AB-4D29-B320-BCC23BCCA4C9}" type="presOf" srcId="{F215C2F9-429F-448B-A56F-B7FF1D0C50C8}" destId="{B05BC8B5-CA9A-47F7-AE69-EF6782845D0A}" srcOrd="0" destOrd="0" presId="urn:microsoft.com/office/officeart/2018/2/layout/IconCircleList"/>
    <dgm:cxn modelId="{F87721A5-CB02-4FF4-BCDD-5EF1840FFC6F}" type="presParOf" srcId="{1843D910-4324-4955-BAEE-A7488268040F}" destId="{73BF5F58-5AA6-437B-8FC9-FC5630B64B22}" srcOrd="0" destOrd="0" presId="urn:microsoft.com/office/officeart/2018/2/layout/IconCircleList"/>
    <dgm:cxn modelId="{D9B9D06E-5729-44E2-8BB3-46B162B95E67}" type="presParOf" srcId="{73BF5F58-5AA6-437B-8FC9-FC5630B64B22}" destId="{F91F56C5-3A21-4963-8E6F-105F9FD32346}" srcOrd="0" destOrd="0" presId="urn:microsoft.com/office/officeart/2018/2/layout/IconCircleList"/>
    <dgm:cxn modelId="{408052FC-B457-4B6C-BE70-EC718B8FB53C}" type="presParOf" srcId="{F91F56C5-3A21-4963-8E6F-105F9FD32346}" destId="{57C83CB7-30F2-463E-83B6-8E868E7329DD}" srcOrd="0" destOrd="0" presId="urn:microsoft.com/office/officeart/2018/2/layout/IconCircleList"/>
    <dgm:cxn modelId="{4E55BBD9-5466-430C-8192-830A82BA3BA3}" type="presParOf" srcId="{F91F56C5-3A21-4963-8E6F-105F9FD32346}" destId="{9A1AEF48-F6CB-4291-8CF3-2DE47EF5B221}" srcOrd="1" destOrd="0" presId="urn:microsoft.com/office/officeart/2018/2/layout/IconCircleList"/>
    <dgm:cxn modelId="{719992E8-38CA-403D-BE43-F8835EAEE034}" type="presParOf" srcId="{F91F56C5-3A21-4963-8E6F-105F9FD32346}" destId="{7D2DD49C-3A8C-4191-B891-0CA36F9EAB4A}" srcOrd="2" destOrd="0" presId="urn:microsoft.com/office/officeart/2018/2/layout/IconCircleList"/>
    <dgm:cxn modelId="{330786C3-F2DF-4D4D-BB0B-A3A4D43D0793}" type="presParOf" srcId="{F91F56C5-3A21-4963-8E6F-105F9FD32346}" destId="{34192B4E-6D47-4C72-8570-FD194CDFCB6F}" srcOrd="3" destOrd="0" presId="urn:microsoft.com/office/officeart/2018/2/layout/IconCircleList"/>
    <dgm:cxn modelId="{EF6CACBA-EF8E-4907-BB09-8FD615ABC9AC}" type="presParOf" srcId="{73BF5F58-5AA6-437B-8FC9-FC5630B64B22}" destId="{B05BC8B5-CA9A-47F7-AE69-EF6782845D0A}" srcOrd="1" destOrd="0" presId="urn:microsoft.com/office/officeart/2018/2/layout/IconCircleList"/>
    <dgm:cxn modelId="{0F0F036E-E71A-4EA0-862A-0CBB5C375E1F}" type="presParOf" srcId="{73BF5F58-5AA6-437B-8FC9-FC5630B64B22}" destId="{584EF78C-B09F-4620-A9D1-34718FC3DA65}" srcOrd="2" destOrd="0" presId="urn:microsoft.com/office/officeart/2018/2/layout/IconCircleList"/>
    <dgm:cxn modelId="{FA27CB93-531C-40DF-ACF4-D66E1E19C2A5}" type="presParOf" srcId="{584EF78C-B09F-4620-A9D1-34718FC3DA65}" destId="{027F1BEA-A795-4A46-8021-239B7F5CACDA}" srcOrd="0" destOrd="0" presId="urn:microsoft.com/office/officeart/2018/2/layout/IconCircleList"/>
    <dgm:cxn modelId="{58940E20-1813-471D-AEB4-630F59E08A56}" type="presParOf" srcId="{584EF78C-B09F-4620-A9D1-34718FC3DA65}" destId="{F025D186-50EF-4A62-8583-399441CF807E}" srcOrd="1" destOrd="0" presId="urn:microsoft.com/office/officeart/2018/2/layout/IconCircleList"/>
    <dgm:cxn modelId="{28D80B33-AD20-43AE-BC80-DD1495CE4696}" type="presParOf" srcId="{584EF78C-B09F-4620-A9D1-34718FC3DA65}" destId="{8755A9A8-28BF-4B77-8D63-E73F4C4724D8}" srcOrd="2" destOrd="0" presId="urn:microsoft.com/office/officeart/2018/2/layout/IconCircleList"/>
    <dgm:cxn modelId="{8A512AEB-6A80-4F36-A7F9-DF0A0C177C0B}" type="presParOf" srcId="{584EF78C-B09F-4620-A9D1-34718FC3DA65}" destId="{CD48A662-AC69-42E7-820A-32B4D7AFC1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2A020A-BFDB-433A-8FB9-FC79C0A7B01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1155864-773A-45E9-8F08-DBBB95C6843B}">
      <dgm:prSet custT="1"/>
      <dgm:spPr/>
      <dgm:t>
        <a:bodyPr/>
        <a:lstStyle/>
        <a:p>
          <a:pPr>
            <a:lnSpc>
              <a:spcPct val="100000"/>
            </a:lnSpc>
          </a:pPr>
          <a:r>
            <a:rPr lang="en-US" sz="1000" b="0" i="1" dirty="0">
              <a:latin typeface="Trebuchet MS" panose="020B0603020202020204" pitchFamily="34" charset="0"/>
            </a:rPr>
            <a:t>We used the model to predict the 2018  results</a:t>
          </a:r>
          <a:endParaRPr lang="en-US" sz="1000" dirty="0">
            <a:latin typeface="Trebuchet MS" panose="020B0603020202020204" pitchFamily="34" charset="0"/>
          </a:endParaRPr>
        </a:p>
      </dgm:t>
    </dgm:pt>
    <dgm:pt modelId="{688440DD-135E-4982-A9F6-9647C6D62029}" type="parTrans" cxnId="{89C93D3B-C8CF-47C7-9E54-EF18A10713BA}">
      <dgm:prSet/>
      <dgm:spPr/>
      <dgm:t>
        <a:bodyPr/>
        <a:lstStyle/>
        <a:p>
          <a:endParaRPr lang="en-US" sz="1400"/>
        </a:p>
      </dgm:t>
    </dgm:pt>
    <dgm:pt modelId="{F215C2F9-429F-448B-A56F-B7FF1D0C50C8}" type="sibTrans" cxnId="{89C93D3B-C8CF-47C7-9E54-EF18A10713BA}">
      <dgm:prSet/>
      <dgm:spPr/>
      <dgm:t>
        <a:bodyPr/>
        <a:lstStyle/>
        <a:p>
          <a:pPr>
            <a:lnSpc>
              <a:spcPct val="100000"/>
            </a:lnSpc>
          </a:pPr>
          <a:endParaRPr lang="en-US" sz="1400"/>
        </a:p>
      </dgm:t>
    </dgm:pt>
    <dgm:pt modelId="{2145BD9A-087E-49BB-84EB-FBF3A5FC4A71}">
      <dgm:prSet custT="1"/>
      <dgm:spPr/>
      <dgm:t>
        <a:bodyPr/>
        <a:lstStyle/>
        <a:p>
          <a:pPr>
            <a:lnSpc>
              <a:spcPct val="100000"/>
            </a:lnSpc>
          </a:pPr>
          <a:r>
            <a:rPr lang="en-US" sz="1000" b="0" i="0" dirty="0">
              <a:latin typeface="Trebuchet MS" panose="020B0603020202020204" pitchFamily="34" charset="0"/>
            </a:rPr>
            <a:t>The results show that we have an overall  </a:t>
          </a:r>
          <a:r>
            <a:rPr lang="en-US" sz="1000" b="1" i="0" dirty="0">
              <a:latin typeface="Trebuchet MS" panose="020B0603020202020204" pitchFamily="34" charset="0"/>
            </a:rPr>
            <a:t>accuracy of 63.7</a:t>
          </a:r>
          <a:r>
            <a:rPr lang="en-US" sz="1000" b="0" i="0" dirty="0">
              <a:latin typeface="Trebuchet MS" panose="020B0603020202020204" pitchFamily="34" charset="0"/>
            </a:rPr>
            <a:t>%. The </a:t>
          </a:r>
          <a:r>
            <a:rPr lang="en-US" sz="1000" b="1" i="0" dirty="0">
              <a:latin typeface="Trebuchet MS" panose="020B0603020202020204" pitchFamily="34" charset="0"/>
            </a:rPr>
            <a:t>recall rate </a:t>
          </a:r>
          <a:r>
            <a:rPr lang="en-US" sz="1000" b="0" i="0" dirty="0">
              <a:latin typeface="Trebuchet MS" panose="020B0603020202020204" pitchFamily="34" charset="0"/>
            </a:rPr>
            <a:t>for predicting wins is 75.4%</a:t>
          </a:r>
          <a:endParaRPr lang="en-US" sz="1000" dirty="0"/>
        </a:p>
      </dgm:t>
    </dgm:pt>
    <dgm:pt modelId="{7CBA2EC9-C1A5-4131-8AE2-C330EC7FB6B4}" type="parTrans" cxnId="{EBFA4463-273C-4BDB-9C04-3C134E1A0162}">
      <dgm:prSet/>
      <dgm:spPr/>
      <dgm:t>
        <a:bodyPr/>
        <a:lstStyle/>
        <a:p>
          <a:endParaRPr lang="en-US" sz="1400"/>
        </a:p>
      </dgm:t>
    </dgm:pt>
    <dgm:pt modelId="{1022F43D-2A06-4B8B-801F-90BC8E7A1942}" type="sibTrans" cxnId="{EBFA4463-273C-4BDB-9C04-3C134E1A0162}">
      <dgm:prSet/>
      <dgm:spPr/>
      <dgm:t>
        <a:bodyPr/>
        <a:lstStyle/>
        <a:p>
          <a:endParaRPr lang="en-US" sz="1400"/>
        </a:p>
      </dgm:t>
    </dgm:pt>
    <dgm:pt modelId="{1843D910-4324-4955-BAEE-A7488268040F}" type="pres">
      <dgm:prSet presAssocID="{972A020A-BFDB-433A-8FB9-FC79C0A7B017}" presName="root" presStyleCnt="0">
        <dgm:presLayoutVars>
          <dgm:dir/>
          <dgm:resizeHandles val="exact"/>
        </dgm:presLayoutVars>
      </dgm:prSet>
      <dgm:spPr/>
    </dgm:pt>
    <dgm:pt modelId="{73BF5F58-5AA6-437B-8FC9-FC5630B64B22}" type="pres">
      <dgm:prSet presAssocID="{972A020A-BFDB-433A-8FB9-FC79C0A7B017}" presName="container" presStyleCnt="0">
        <dgm:presLayoutVars>
          <dgm:dir/>
          <dgm:resizeHandles val="exact"/>
        </dgm:presLayoutVars>
      </dgm:prSet>
      <dgm:spPr/>
    </dgm:pt>
    <dgm:pt modelId="{F91F56C5-3A21-4963-8E6F-105F9FD32346}" type="pres">
      <dgm:prSet presAssocID="{41155864-773A-45E9-8F08-DBBB95C6843B}" presName="compNode" presStyleCnt="0"/>
      <dgm:spPr/>
    </dgm:pt>
    <dgm:pt modelId="{57C83CB7-30F2-463E-83B6-8E868E7329DD}" type="pres">
      <dgm:prSet presAssocID="{41155864-773A-45E9-8F08-DBBB95C6843B}" presName="iconBgRect" presStyleLbl="bgShp" presStyleIdx="0" presStyleCnt="2"/>
      <dgm:spPr/>
    </dgm:pt>
    <dgm:pt modelId="{9A1AEF48-F6CB-4291-8CF3-2DE47EF5B221}" type="pres">
      <dgm:prSet presAssocID="{41155864-773A-45E9-8F08-DBBB95C68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D2DD49C-3A8C-4191-B891-0CA36F9EAB4A}" type="pres">
      <dgm:prSet presAssocID="{41155864-773A-45E9-8F08-DBBB95C6843B}" presName="spaceRect" presStyleCnt="0"/>
      <dgm:spPr/>
    </dgm:pt>
    <dgm:pt modelId="{34192B4E-6D47-4C72-8570-FD194CDFCB6F}" type="pres">
      <dgm:prSet presAssocID="{41155864-773A-45E9-8F08-DBBB95C6843B}" presName="textRect" presStyleLbl="revTx" presStyleIdx="0" presStyleCnt="2">
        <dgm:presLayoutVars>
          <dgm:chMax val="1"/>
          <dgm:chPref val="1"/>
        </dgm:presLayoutVars>
      </dgm:prSet>
      <dgm:spPr/>
    </dgm:pt>
    <dgm:pt modelId="{B05BC8B5-CA9A-47F7-AE69-EF6782845D0A}" type="pres">
      <dgm:prSet presAssocID="{F215C2F9-429F-448B-A56F-B7FF1D0C50C8}" presName="sibTrans" presStyleLbl="sibTrans2D1" presStyleIdx="0" presStyleCnt="0"/>
      <dgm:spPr/>
    </dgm:pt>
    <dgm:pt modelId="{584EF78C-B09F-4620-A9D1-34718FC3DA65}" type="pres">
      <dgm:prSet presAssocID="{2145BD9A-087E-49BB-84EB-FBF3A5FC4A71}" presName="compNode" presStyleCnt="0"/>
      <dgm:spPr/>
    </dgm:pt>
    <dgm:pt modelId="{027F1BEA-A795-4A46-8021-239B7F5CACDA}" type="pres">
      <dgm:prSet presAssocID="{2145BD9A-087E-49BB-84EB-FBF3A5FC4A71}" presName="iconBgRect" presStyleLbl="bgShp" presStyleIdx="1" presStyleCnt="2"/>
      <dgm:spPr/>
    </dgm:pt>
    <dgm:pt modelId="{F025D186-50EF-4A62-8583-399441CF807E}" type="pres">
      <dgm:prSet presAssocID="{2145BD9A-087E-49BB-84EB-FBF3A5FC4A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8755A9A8-28BF-4B77-8D63-E73F4C4724D8}" type="pres">
      <dgm:prSet presAssocID="{2145BD9A-087E-49BB-84EB-FBF3A5FC4A71}" presName="spaceRect" presStyleCnt="0"/>
      <dgm:spPr/>
    </dgm:pt>
    <dgm:pt modelId="{CD48A662-AC69-42E7-820A-32B4D7AFC1A8}" type="pres">
      <dgm:prSet presAssocID="{2145BD9A-087E-49BB-84EB-FBF3A5FC4A71}" presName="textRect" presStyleLbl="revTx" presStyleIdx="1" presStyleCnt="2" custScaleX="144998" custLinFactNeighborX="27608">
        <dgm:presLayoutVars>
          <dgm:chMax val="1"/>
          <dgm:chPref val="1"/>
        </dgm:presLayoutVars>
      </dgm:prSet>
      <dgm:spPr/>
    </dgm:pt>
  </dgm:ptLst>
  <dgm:cxnLst>
    <dgm:cxn modelId="{4124A60D-E768-4A30-A4F4-6E2E99B85084}" type="presOf" srcId="{972A020A-BFDB-433A-8FB9-FC79C0A7B017}" destId="{1843D910-4324-4955-BAEE-A7488268040F}" srcOrd="0" destOrd="0" presId="urn:microsoft.com/office/officeart/2018/2/layout/IconCircleList"/>
    <dgm:cxn modelId="{89C93D3B-C8CF-47C7-9E54-EF18A10713BA}" srcId="{972A020A-BFDB-433A-8FB9-FC79C0A7B017}" destId="{41155864-773A-45E9-8F08-DBBB95C6843B}" srcOrd="0" destOrd="0" parTransId="{688440DD-135E-4982-A9F6-9647C6D62029}" sibTransId="{F215C2F9-429F-448B-A56F-B7FF1D0C50C8}"/>
    <dgm:cxn modelId="{EBFA4463-273C-4BDB-9C04-3C134E1A0162}" srcId="{972A020A-BFDB-433A-8FB9-FC79C0A7B017}" destId="{2145BD9A-087E-49BB-84EB-FBF3A5FC4A71}" srcOrd="1" destOrd="0" parTransId="{7CBA2EC9-C1A5-4131-8AE2-C330EC7FB6B4}" sibTransId="{1022F43D-2A06-4B8B-801F-90BC8E7A1942}"/>
    <dgm:cxn modelId="{662A4C7C-4F8E-4ED0-A3E9-83805555BBB5}" type="presOf" srcId="{41155864-773A-45E9-8F08-DBBB95C6843B}" destId="{34192B4E-6D47-4C72-8570-FD194CDFCB6F}" srcOrd="0" destOrd="0" presId="urn:microsoft.com/office/officeart/2018/2/layout/IconCircleList"/>
    <dgm:cxn modelId="{2C947FAA-43D6-4EF5-8B08-8D014BA63C33}" type="presOf" srcId="{2145BD9A-087E-49BB-84EB-FBF3A5FC4A71}" destId="{CD48A662-AC69-42E7-820A-32B4D7AFC1A8}" srcOrd="0" destOrd="0" presId="urn:microsoft.com/office/officeart/2018/2/layout/IconCircleList"/>
    <dgm:cxn modelId="{6A2160DD-D3AB-4D29-B320-BCC23BCCA4C9}" type="presOf" srcId="{F215C2F9-429F-448B-A56F-B7FF1D0C50C8}" destId="{B05BC8B5-CA9A-47F7-AE69-EF6782845D0A}" srcOrd="0" destOrd="0" presId="urn:microsoft.com/office/officeart/2018/2/layout/IconCircleList"/>
    <dgm:cxn modelId="{F87721A5-CB02-4FF4-BCDD-5EF1840FFC6F}" type="presParOf" srcId="{1843D910-4324-4955-BAEE-A7488268040F}" destId="{73BF5F58-5AA6-437B-8FC9-FC5630B64B22}" srcOrd="0" destOrd="0" presId="urn:microsoft.com/office/officeart/2018/2/layout/IconCircleList"/>
    <dgm:cxn modelId="{D9B9D06E-5729-44E2-8BB3-46B162B95E67}" type="presParOf" srcId="{73BF5F58-5AA6-437B-8FC9-FC5630B64B22}" destId="{F91F56C5-3A21-4963-8E6F-105F9FD32346}" srcOrd="0" destOrd="0" presId="urn:microsoft.com/office/officeart/2018/2/layout/IconCircleList"/>
    <dgm:cxn modelId="{408052FC-B457-4B6C-BE70-EC718B8FB53C}" type="presParOf" srcId="{F91F56C5-3A21-4963-8E6F-105F9FD32346}" destId="{57C83CB7-30F2-463E-83B6-8E868E7329DD}" srcOrd="0" destOrd="0" presId="urn:microsoft.com/office/officeart/2018/2/layout/IconCircleList"/>
    <dgm:cxn modelId="{4E55BBD9-5466-430C-8192-830A82BA3BA3}" type="presParOf" srcId="{F91F56C5-3A21-4963-8E6F-105F9FD32346}" destId="{9A1AEF48-F6CB-4291-8CF3-2DE47EF5B221}" srcOrd="1" destOrd="0" presId="urn:microsoft.com/office/officeart/2018/2/layout/IconCircleList"/>
    <dgm:cxn modelId="{719992E8-38CA-403D-BE43-F8835EAEE034}" type="presParOf" srcId="{F91F56C5-3A21-4963-8E6F-105F9FD32346}" destId="{7D2DD49C-3A8C-4191-B891-0CA36F9EAB4A}" srcOrd="2" destOrd="0" presId="urn:microsoft.com/office/officeart/2018/2/layout/IconCircleList"/>
    <dgm:cxn modelId="{330786C3-F2DF-4D4D-BB0B-A3A4D43D0793}" type="presParOf" srcId="{F91F56C5-3A21-4963-8E6F-105F9FD32346}" destId="{34192B4E-6D47-4C72-8570-FD194CDFCB6F}" srcOrd="3" destOrd="0" presId="urn:microsoft.com/office/officeart/2018/2/layout/IconCircleList"/>
    <dgm:cxn modelId="{EF6CACBA-EF8E-4907-BB09-8FD615ABC9AC}" type="presParOf" srcId="{73BF5F58-5AA6-437B-8FC9-FC5630B64B22}" destId="{B05BC8B5-CA9A-47F7-AE69-EF6782845D0A}" srcOrd="1" destOrd="0" presId="urn:microsoft.com/office/officeart/2018/2/layout/IconCircleList"/>
    <dgm:cxn modelId="{0F0F036E-E71A-4EA0-862A-0CBB5C375E1F}" type="presParOf" srcId="{73BF5F58-5AA6-437B-8FC9-FC5630B64B22}" destId="{584EF78C-B09F-4620-A9D1-34718FC3DA65}" srcOrd="2" destOrd="0" presId="urn:microsoft.com/office/officeart/2018/2/layout/IconCircleList"/>
    <dgm:cxn modelId="{FA27CB93-531C-40DF-ACF4-D66E1E19C2A5}" type="presParOf" srcId="{584EF78C-B09F-4620-A9D1-34718FC3DA65}" destId="{027F1BEA-A795-4A46-8021-239B7F5CACDA}" srcOrd="0" destOrd="0" presId="urn:microsoft.com/office/officeart/2018/2/layout/IconCircleList"/>
    <dgm:cxn modelId="{58940E20-1813-471D-AEB4-630F59E08A56}" type="presParOf" srcId="{584EF78C-B09F-4620-A9D1-34718FC3DA65}" destId="{F025D186-50EF-4A62-8583-399441CF807E}" srcOrd="1" destOrd="0" presId="urn:microsoft.com/office/officeart/2018/2/layout/IconCircleList"/>
    <dgm:cxn modelId="{28D80B33-AD20-43AE-BC80-DD1495CE4696}" type="presParOf" srcId="{584EF78C-B09F-4620-A9D1-34718FC3DA65}" destId="{8755A9A8-28BF-4B77-8D63-E73F4C4724D8}" srcOrd="2" destOrd="0" presId="urn:microsoft.com/office/officeart/2018/2/layout/IconCircleList"/>
    <dgm:cxn modelId="{8A512AEB-6A80-4F36-A7F9-DF0A0C177C0B}" type="presParOf" srcId="{584EF78C-B09F-4620-A9D1-34718FC3DA65}" destId="{CD48A662-AC69-42E7-820A-32B4D7AFC1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0F41C-D799-4C15-BED8-800930D1B47D}">
      <dsp:nvSpPr>
        <dsp:cNvPr id="0" name=""/>
        <dsp:cNvSpPr/>
      </dsp:nvSpPr>
      <dsp:spPr>
        <a:xfrm rot="5400000">
          <a:off x="-191374" y="191441"/>
          <a:ext cx="1275829" cy="893080"/>
        </a:xfrm>
        <a:prstGeom prst="chevron">
          <a:avLst/>
        </a:prstGeom>
        <a:solidFill>
          <a:schemeClr val="accent1"/>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Motivation</a:t>
          </a:r>
        </a:p>
      </dsp:txBody>
      <dsp:txXfrm rot="-5400000">
        <a:off x="1" y="446606"/>
        <a:ext cx="893080" cy="382749"/>
      </dsp:txXfrm>
    </dsp:sp>
    <dsp:sp modelId="{6CF94260-A203-4C2C-9F67-F5DF10AF58C5}">
      <dsp:nvSpPr>
        <dsp:cNvPr id="0" name=""/>
        <dsp:cNvSpPr/>
      </dsp:nvSpPr>
      <dsp:spPr>
        <a:xfrm rot="5400000">
          <a:off x="4070495" y="-3177348"/>
          <a:ext cx="829288" cy="718411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Professional sports are increasingly relying on advanced data analytics and machine learning to provide an edge that will increase their chance of  winning.</a:t>
          </a:r>
        </a:p>
      </dsp:txBody>
      <dsp:txXfrm rot="-5400000">
        <a:off x="893080" y="40550"/>
        <a:ext cx="7143636" cy="748322"/>
      </dsp:txXfrm>
    </dsp:sp>
    <dsp:sp modelId="{57246E79-F2F9-4C12-A879-5A6B1DC4DE3F}">
      <dsp:nvSpPr>
        <dsp:cNvPr id="0" name=""/>
        <dsp:cNvSpPr/>
      </dsp:nvSpPr>
      <dsp:spPr>
        <a:xfrm rot="5400000">
          <a:off x="-191374" y="1267959"/>
          <a:ext cx="1275829" cy="893080"/>
        </a:xfrm>
        <a:prstGeom prst="chevron">
          <a:avLst/>
        </a:prstGeom>
        <a:solidFill>
          <a:schemeClr val="accent1"/>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Purpose</a:t>
          </a:r>
        </a:p>
      </dsp:txBody>
      <dsp:txXfrm rot="-5400000">
        <a:off x="1" y="1523124"/>
        <a:ext cx="893080" cy="382749"/>
      </dsp:txXfrm>
    </dsp:sp>
    <dsp:sp modelId="{128A38C2-2DF4-423E-A1EA-FD8229AA1A54}">
      <dsp:nvSpPr>
        <dsp:cNvPr id="0" name=""/>
        <dsp:cNvSpPr/>
      </dsp:nvSpPr>
      <dsp:spPr>
        <a:xfrm rot="5400000">
          <a:off x="4070495" y="-2100829"/>
          <a:ext cx="829288" cy="718411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Build a data product that can accurately predict the results of NFL games </a:t>
          </a:r>
        </a:p>
      </dsp:txBody>
      <dsp:txXfrm rot="-5400000">
        <a:off x="893080" y="1117069"/>
        <a:ext cx="7143636" cy="748322"/>
      </dsp:txXfrm>
    </dsp:sp>
    <dsp:sp modelId="{9222748D-5052-4235-8DD9-0589DCBE83DC}">
      <dsp:nvSpPr>
        <dsp:cNvPr id="0" name=""/>
        <dsp:cNvSpPr/>
      </dsp:nvSpPr>
      <dsp:spPr>
        <a:xfrm rot="5400000">
          <a:off x="-191374" y="2344478"/>
          <a:ext cx="1275829" cy="893080"/>
        </a:xfrm>
        <a:prstGeom prst="chevron">
          <a:avLst/>
        </a:prstGeom>
        <a:solidFill>
          <a:schemeClr val="accent1"/>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Hypothesis</a:t>
          </a:r>
        </a:p>
      </dsp:txBody>
      <dsp:txXfrm rot="-5400000">
        <a:off x="1" y="2599643"/>
        <a:ext cx="893080" cy="382749"/>
      </dsp:txXfrm>
    </dsp:sp>
    <dsp:sp modelId="{EDF5D078-ADFA-42C3-99B2-D53BE7326506}">
      <dsp:nvSpPr>
        <dsp:cNvPr id="0" name=""/>
        <dsp:cNvSpPr/>
      </dsp:nvSpPr>
      <dsp:spPr>
        <a:xfrm rot="5400000">
          <a:off x="4070495" y="-1024311"/>
          <a:ext cx="829288" cy="718411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u="none" kern="1200" dirty="0"/>
            <a:t>Using data from NFL games between 2002 - 2018, we attempted to determine which features and attributes related to NFL game data best predicted a winning outcome. </a:t>
          </a:r>
          <a:endParaRPr lang="en-US" sz="1300" kern="1200" dirty="0"/>
        </a:p>
        <a:p>
          <a:pPr marL="114300" lvl="1" indent="-114300" algn="l" defTabSz="577850">
            <a:lnSpc>
              <a:spcPct val="90000"/>
            </a:lnSpc>
            <a:spcBef>
              <a:spcPct val="0"/>
            </a:spcBef>
            <a:spcAft>
              <a:spcPct val="15000"/>
            </a:spcAft>
            <a:buChar char="•"/>
          </a:pPr>
          <a:r>
            <a:rPr lang="en-US" sz="1300" b="0" i="0" u="none" kern="1200" dirty="0"/>
            <a:t>Selected our features from game data that consisted of results from previously played matchups.</a:t>
          </a:r>
          <a:endParaRPr lang="en-US" sz="1300" kern="1200" dirty="0"/>
        </a:p>
      </dsp:txBody>
      <dsp:txXfrm rot="-5400000">
        <a:off x="893080" y="2193587"/>
        <a:ext cx="7143636" cy="748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2B64-1334-4560-866E-2EEA2312AE90}">
      <dsp:nvSpPr>
        <dsp:cNvPr id="0" name=""/>
        <dsp:cNvSpPr/>
      </dsp:nvSpPr>
      <dsp:spPr>
        <a:xfrm>
          <a:off x="203034" y="21455"/>
          <a:ext cx="1337667" cy="147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Ingestion</a:t>
          </a:r>
        </a:p>
        <a:p>
          <a:pPr marL="0" lvl="0" indent="0" algn="ctr" defTabSz="711200">
            <a:lnSpc>
              <a:spcPct val="90000"/>
            </a:lnSpc>
            <a:spcBef>
              <a:spcPct val="0"/>
            </a:spcBef>
            <a:spcAft>
              <a:spcPct val="35000"/>
            </a:spcAft>
            <a:buNone/>
          </a:pPr>
          <a:r>
            <a:rPr lang="en-US" sz="1200" kern="1200" dirty="0"/>
            <a:t>25,995 JSON files</a:t>
          </a:r>
        </a:p>
        <a:p>
          <a:pPr marL="0" lvl="0" indent="0" algn="ctr" defTabSz="711200">
            <a:lnSpc>
              <a:spcPct val="90000"/>
            </a:lnSpc>
            <a:spcBef>
              <a:spcPct val="0"/>
            </a:spcBef>
            <a:spcAft>
              <a:spcPct val="35000"/>
            </a:spcAft>
            <a:buNone/>
          </a:pPr>
          <a:endParaRPr lang="en-US" sz="1400" kern="1200" dirty="0"/>
        </a:p>
      </dsp:txBody>
      <dsp:txXfrm>
        <a:off x="242213" y="60634"/>
        <a:ext cx="1259309" cy="1396235"/>
      </dsp:txXfrm>
    </dsp:sp>
    <dsp:sp modelId="{0D8F4C1C-BBE8-46E1-B8CC-12C6A0FC11CF}">
      <dsp:nvSpPr>
        <dsp:cNvPr id="0" name=""/>
        <dsp:cNvSpPr/>
      </dsp:nvSpPr>
      <dsp:spPr>
        <a:xfrm rot="21599883">
          <a:off x="1661376" y="592849"/>
          <a:ext cx="290717"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61376" y="659198"/>
        <a:ext cx="203502" cy="199045"/>
      </dsp:txXfrm>
    </dsp:sp>
    <dsp:sp modelId="{88C85C89-0973-4EA7-95CA-831EFD6F5E95}">
      <dsp:nvSpPr>
        <dsp:cNvPr id="0" name=""/>
        <dsp:cNvSpPr/>
      </dsp:nvSpPr>
      <dsp:spPr>
        <a:xfrm>
          <a:off x="2089225" y="4071"/>
          <a:ext cx="1337667" cy="15092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Storage </a:t>
          </a:r>
        </a:p>
        <a:p>
          <a:pPr marL="0" lvl="0" indent="0" algn="ctr" defTabSz="711200">
            <a:lnSpc>
              <a:spcPct val="90000"/>
            </a:lnSpc>
            <a:spcBef>
              <a:spcPct val="0"/>
            </a:spcBef>
            <a:spcAft>
              <a:spcPct val="35000"/>
            </a:spcAft>
            <a:buNone/>
          </a:pPr>
          <a:r>
            <a:rPr lang="en-US" sz="1200" kern="1200" dirty="0"/>
            <a:t>PostgreSQL</a:t>
          </a:r>
        </a:p>
        <a:p>
          <a:pPr marL="0" lvl="0" indent="0" algn="ctr" defTabSz="711200">
            <a:lnSpc>
              <a:spcPct val="90000"/>
            </a:lnSpc>
            <a:spcBef>
              <a:spcPct val="0"/>
            </a:spcBef>
            <a:spcAft>
              <a:spcPct val="35000"/>
            </a:spcAft>
            <a:buNone/>
          </a:pPr>
          <a:r>
            <a:rPr lang="en-US" sz="1200" kern="1200" dirty="0"/>
            <a:t>AWS</a:t>
          </a:r>
        </a:p>
        <a:p>
          <a:pPr marL="0" lvl="0" indent="0" algn="ctr" defTabSz="711200">
            <a:lnSpc>
              <a:spcPct val="90000"/>
            </a:lnSpc>
            <a:spcBef>
              <a:spcPct val="0"/>
            </a:spcBef>
            <a:spcAft>
              <a:spcPct val="35000"/>
            </a:spcAft>
            <a:buNone/>
          </a:pPr>
          <a:endParaRPr lang="en-US" sz="1200" kern="1200" dirty="0"/>
        </a:p>
      </dsp:txBody>
      <dsp:txXfrm>
        <a:off x="2128404" y="43250"/>
        <a:ext cx="1259309" cy="1430875"/>
      </dsp:txXfrm>
    </dsp:sp>
    <dsp:sp modelId="{6C0FCE39-019C-4C2E-B489-6769A20C3D81}">
      <dsp:nvSpPr>
        <dsp:cNvPr id="0" name=""/>
        <dsp:cNvSpPr/>
      </dsp:nvSpPr>
      <dsp:spPr>
        <a:xfrm rot="120">
          <a:off x="3541646" y="592849"/>
          <a:ext cx="276453"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41646" y="659196"/>
        <a:ext cx="193517" cy="199045"/>
      </dsp:txXfrm>
    </dsp:sp>
    <dsp:sp modelId="{898A6C97-D7C8-428E-8752-9FE04F35A64C}">
      <dsp:nvSpPr>
        <dsp:cNvPr id="0" name=""/>
        <dsp:cNvSpPr/>
      </dsp:nvSpPr>
      <dsp:spPr>
        <a:xfrm>
          <a:off x="3948502" y="3529"/>
          <a:ext cx="1290929" cy="15104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Wrangling</a:t>
          </a:r>
        </a:p>
        <a:p>
          <a:pPr marL="0" lvl="0" indent="0" algn="ctr" defTabSz="711200">
            <a:lnSpc>
              <a:spcPct val="90000"/>
            </a:lnSpc>
            <a:spcBef>
              <a:spcPct val="0"/>
            </a:spcBef>
            <a:spcAft>
              <a:spcPct val="35000"/>
            </a:spcAft>
            <a:buNone/>
          </a:pPr>
          <a:r>
            <a:rPr lang="en-US" sz="1200" kern="1200" dirty="0"/>
            <a:t>PostgreSQL</a:t>
          </a:r>
        </a:p>
        <a:p>
          <a:pPr marL="0" lvl="0" indent="0" algn="ctr" defTabSz="711200">
            <a:lnSpc>
              <a:spcPct val="90000"/>
            </a:lnSpc>
            <a:spcBef>
              <a:spcPct val="0"/>
            </a:spcBef>
            <a:spcAft>
              <a:spcPct val="35000"/>
            </a:spcAft>
            <a:buNone/>
          </a:pPr>
          <a:r>
            <a:rPr lang="en-US" sz="1200" kern="1200" dirty="0"/>
            <a:t>Python</a:t>
          </a:r>
        </a:p>
        <a:p>
          <a:pPr marL="0" lvl="0" indent="0" algn="ctr" defTabSz="711200">
            <a:lnSpc>
              <a:spcPct val="90000"/>
            </a:lnSpc>
            <a:spcBef>
              <a:spcPct val="0"/>
            </a:spcBef>
            <a:spcAft>
              <a:spcPct val="35000"/>
            </a:spcAft>
            <a:buNone/>
          </a:pPr>
          <a:r>
            <a:rPr lang="en-US" sz="1200" kern="1200" dirty="0"/>
            <a:t>Pandas</a:t>
          </a:r>
        </a:p>
      </dsp:txBody>
      <dsp:txXfrm>
        <a:off x="3986312" y="41339"/>
        <a:ext cx="1215309" cy="1434825"/>
      </dsp:txXfrm>
    </dsp:sp>
    <dsp:sp modelId="{7838FD2E-C152-4304-809D-E31D7DFD6FA2}">
      <dsp:nvSpPr>
        <dsp:cNvPr id="0" name=""/>
        <dsp:cNvSpPr/>
      </dsp:nvSpPr>
      <dsp:spPr>
        <a:xfrm>
          <a:off x="5357146" y="592881"/>
          <a:ext cx="283585"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57146" y="659229"/>
        <a:ext cx="198510" cy="199045"/>
      </dsp:txXfrm>
    </dsp:sp>
    <dsp:sp modelId="{F9034DE9-6F76-427D-B1F8-3CE8DB13DAAF}">
      <dsp:nvSpPr>
        <dsp:cNvPr id="0" name=""/>
        <dsp:cNvSpPr/>
      </dsp:nvSpPr>
      <dsp:spPr>
        <a:xfrm>
          <a:off x="5774498" y="1294"/>
          <a:ext cx="1337667" cy="1514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EDA /Feature Analysis</a:t>
          </a:r>
        </a:p>
        <a:p>
          <a:pPr marL="0" lvl="0" indent="0" algn="ctr" defTabSz="622300">
            <a:lnSpc>
              <a:spcPct val="90000"/>
            </a:lnSpc>
            <a:spcBef>
              <a:spcPct val="0"/>
            </a:spcBef>
            <a:spcAft>
              <a:spcPct val="35000"/>
            </a:spcAft>
            <a:buNone/>
          </a:pPr>
          <a:r>
            <a:rPr lang="en-US" sz="1200" kern="1200" dirty="0"/>
            <a:t>Pandas/</a:t>
          </a:r>
          <a:r>
            <a:rPr lang="en-US" sz="1200" kern="1200" dirty="0" err="1"/>
            <a:t>Numpy</a:t>
          </a:r>
          <a:endParaRPr lang="en-US" sz="1200" kern="1200" dirty="0"/>
        </a:p>
        <a:p>
          <a:pPr marL="0" lvl="0" indent="0" algn="ctr" defTabSz="622300">
            <a:lnSpc>
              <a:spcPct val="90000"/>
            </a:lnSpc>
            <a:spcBef>
              <a:spcPct val="0"/>
            </a:spcBef>
            <a:spcAft>
              <a:spcPct val="35000"/>
            </a:spcAft>
            <a:buNone/>
          </a:pPr>
          <a:r>
            <a:rPr lang="en-US" sz="1200" kern="1200" dirty="0" err="1"/>
            <a:t>Yb</a:t>
          </a:r>
          <a:endParaRPr lang="en-US" sz="1200" kern="1200" dirty="0"/>
        </a:p>
        <a:p>
          <a:pPr marL="0" lvl="0" indent="0" algn="ctr" defTabSz="622300">
            <a:lnSpc>
              <a:spcPct val="90000"/>
            </a:lnSpc>
            <a:spcBef>
              <a:spcPct val="0"/>
            </a:spcBef>
            <a:spcAft>
              <a:spcPct val="35000"/>
            </a:spcAft>
            <a:buNone/>
          </a:pPr>
          <a:endParaRPr lang="en-US" sz="1200" kern="1200" dirty="0"/>
        </a:p>
        <a:p>
          <a:pPr marL="0" lvl="0" indent="0" algn="ctr" defTabSz="622300">
            <a:lnSpc>
              <a:spcPct val="90000"/>
            </a:lnSpc>
            <a:spcBef>
              <a:spcPct val="0"/>
            </a:spcBef>
            <a:spcAft>
              <a:spcPct val="35000"/>
            </a:spcAft>
            <a:buNone/>
          </a:pPr>
          <a:r>
            <a:rPr lang="en-US" sz="1400" kern="1200" dirty="0"/>
            <a:t> </a:t>
          </a:r>
        </a:p>
      </dsp:txBody>
      <dsp:txXfrm>
        <a:off x="5813677" y="40473"/>
        <a:ext cx="1259309" cy="1436558"/>
      </dsp:txXfrm>
    </dsp:sp>
    <dsp:sp modelId="{B60A5C4E-EAED-41CB-8FA0-2C5AF1AA0F32}">
      <dsp:nvSpPr>
        <dsp:cNvPr id="0" name=""/>
        <dsp:cNvSpPr/>
      </dsp:nvSpPr>
      <dsp:spPr>
        <a:xfrm rot="5476907">
          <a:off x="6278392" y="1610474"/>
          <a:ext cx="284342"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321995" y="1634184"/>
        <a:ext cx="199045" cy="199039"/>
      </dsp:txXfrm>
    </dsp:sp>
    <dsp:sp modelId="{D00A620A-260C-4080-AAAC-B6A018A17CC7}">
      <dsp:nvSpPr>
        <dsp:cNvPr id="0" name=""/>
        <dsp:cNvSpPr/>
      </dsp:nvSpPr>
      <dsp:spPr>
        <a:xfrm>
          <a:off x="5727024" y="2052571"/>
          <a:ext cx="1337667" cy="16558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Modeling and Application </a:t>
          </a:r>
        </a:p>
        <a:p>
          <a:pPr marL="0" lvl="0" indent="0" algn="ctr" defTabSz="622300">
            <a:lnSpc>
              <a:spcPct val="90000"/>
            </a:lnSpc>
            <a:spcBef>
              <a:spcPct val="0"/>
            </a:spcBef>
            <a:spcAft>
              <a:spcPct val="35000"/>
            </a:spcAft>
            <a:buNone/>
          </a:pPr>
          <a:r>
            <a:rPr lang="en-US" sz="1200" kern="1200" dirty="0" err="1"/>
            <a:t>Scikitlearn</a:t>
          </a:r>
          <a:endParaRPr lang="en-US" sz="1200" kern="1200" dirty="0"/>
        </a:p>
        <a:p>
          <a:pPr marL="0" lvl="0" indent="0" algn="ctr" defTabSz="622300">
            <a:lnSpc>
              <a:spcPct val="90000"/>
            </a:lnSpc>
            <a:spcBef>
              <a:spcPct val="0"/>
            </a:spcBef>
            <a:spcAft>
              <a:spcPct val="35000"/>
            </a:spcAft>
            <a:buNone/>
          </a:pPr>
          <a:r>
            <a:rPr lang="en-US" sz="1200" kern="1200" dirty="0"/>
            <a:t>Model Evaluation </a:t>
          </a:r>
        </a:p>
        <a:p>
          <a:pPr marL="0" lvl="0" indent="0" algn="ctr" defTabSz="622300">
            <a:lnSpc>
              <a:spcPct val="90000"/>
            </a:lnSpc>
            <a:spcBef>
              <a:spcPct val="0"/>
            </a:spcBef>
            <a:spcAft>
              <a:spcPct val="35000"/>
            </a:spcAft>
            <a:buNone/>
          </a:pPr>
          <a:endParaRPr lang="en-US" sz="1200" kern="1200" dirty="0"/>
        </a:p>
      </dsp:txBody>
      <dsp:txXfrm>
        <a:off x="5766203" y="2091750"/>
        <a:ext cx="1259309" cy="1577470"/>
      </dsp:txXfrm>
    </dsp:sp>
    <dsp:sp modelId="{AE315B9D-24E0-4335-909D-74669B0547BD}">
      <dsp:nvSpPr>
        <dsp:cNvPr id="0" name=""/>
        <dsp:cNvSpPr/>
      </dsp:nvSpPr>
      <dsp:spPr>
        <a:xfrm rot="10814644">
          <a:off x="4634300" y="2708755"/>
          <a:ext cx="772195"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733822" y="2775315"/>
        <a:ext cx="672673" cy="199045"/>
      </dsp:txXfrm>
    </dsp:sp>
    <dsp:sp modelId="{25D606FB-5ABB-49F0-85FF-787EA0A03B14}">
      <dsp:nvSpPr>
        <dsp:cNvPr id="0" name=""/>
        <dsp:cNvSpPr/>
      </dsp:nvSpPr>
      <dsp:spPr>
        <a:xfrm>
          <a:off x="2932397" y="2113394"/>
          <a:ext cx="1337667" cy="15103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Reporting and visualization</a:t>
          </a:r>
        </a:p>
        <a:p>
          <a:pPr marL="0" lvl="0" indent="0" algn="ctr" defTabSz="622300">
            <a:lnSpc>
              <a:spcPct val="90000"/>
            </a:lnSpc>
            <a:spcBef>
              <a:spcPct val="0"/>
            </a:spcBef>
            <a:spcAft>
              <a:spcPct val="35000"/>
            </a:spcAft>
            <a:buNone/>
          </a:pPr>
          <a:endParaRPr lang="en-US" sz="1200" kern="1200" dirty="0"/>
        </a:p>
        <a:p>
          <a:pPr marL="0" lvl="0" indent="0" algn="ctr" defTabSz="622300">
            <a:lnSpc>
              <a:spcPct val="90000"/>
            </a:lnSpc>
            <a:spcBef>
              <a:spcPct val="0"/>
            </a:spcBef>
            <a:spcAft>
              <a:spcPct val="35000"/>
            </a:spcAft>
            <a:buNone/>
          </a:pPr>
          <a:r>
            <a:rPr lang="en-US" sz="1200" kern="1200" dirty="0" err="1"/>
            <a:t>Yb</a:t>
          </a:r>
          <a:endParaRPr lang="en-US" sz="1200" kern="1200" dirty="0"/>
        </a:p>
      </dsp:txBody>
      <dsp:txXfrm>
        <a:off x="2971576" y="2152573"/>
        <a:ext cx="1259309" cy="1432015"/>
      </dsp:txXfrm>
    </dsp:sp>
    <dsp:sp modelId="{F9BDBA19-FEF4-465F-B494-8BD3BAA5E00A}">
      <dsp:nvSpPr>
        <dsp:cNvPr id="0" name=""/>
        <dsp:cNvSpPr/>
      </dsp:nvSpPr>
      <dsp:spPr>
        <a:xfrm rot="10800000">
          <a:off x="1749335" y="2703170"/>
          <a:ext cx="741009" cy="331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848857" y="2769518"/>
        <a:ext cx="641487" cy="199045"/>
      </dsp:txXfrm>
    </dsp:sp>
    <dsp:sp modelId="{E4C3BB93-E3BF-46C9-B614-793258E1CF2E}">
      <dsp:nvSpPr>
        <dsp:cNvPr id="0" name=""/>
        <dsp:cNvSpPr/>
      </dsp:nvSpPr>
      <dsp:spPr>
        <a:xfrm>
          <a:off x="196720" y="2092819"/>
          <a:ext cx="1337667" cy="14793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Future Work</a:t>
          </a:r>
        </a:p>
        <a:p>
          <a:pPr marL="0" lvl="0" indent="0" algn="ctr" defTabSz="622300">
            <a:lnSpc>
              <a:spcPct val="90000"/>
            </a:lnSpc>
            <a:spcBef>
              <a:spcPct val="0"/>
            </a:spcBef>
            <a:spcAft>
              <a:spcPct val="35000"/>
            </a:spcAft>
            <a:buNone/>
          </a:pPr>
          <a:r>
            <a:rPr lang="en-US" sz="1200" kern="1200" dirty="0"/>
            <a:t>Ingest new data</a:t>
          </a:r>
        </a:p>
        <a:p>
          <a:pPr marL="0" lvl="0" indent="0" algn="ctr" defTabSz="622300">
            <a:lnSpc>
              <a:spcPct val="90000"/>
            </a:lnSpc>
            <a:spcBef>
              <a:spcPct val="0"/>
            </a:spcBef>
            <a:spcAft>
              <a:spcPct val="35000"/>
            </a:spcAft>
            <a:buNone/>
          </a:pPr>
          <a:r>
            <a:rPr lang="en-US" sz="1200" kern="1200" dirty="0"/>
            <a:t>More modeling</a:t>
          </a:r>
        </a:p>
        <a:p>
          <a:pPr marL="0" lvl="0" indent="0" algn="ctr" defTabSz="622300">
            <a:lnSpc>
              <a:spcPct val="90000"/>
            </a:lnSpc>
            <a:spcBef>
              <a:spcPct val="0"/>
            </a:spcBef>
            <a:spcAft>
              <a:spcPct val="35000"/>
            </a:spcAft>
            <a:buNone/>
          </a:pPr>
          <a:r>
            <a:rPr lang="en-US" sz="1200" kern="1200" dirty="0"/>
            <a:t>Widget</a:t>
          </a:r>
        </a:p>
      </dsp:txBody>
      <dsp:txXfrm>
        <a:off x="235899" y="2131998"/>
        <a:ext cx="1259309" cy="1400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83CB7-30F2-463E-83B6-8E868E7329DD}">
      <dsp:nvSpPr>
        <dsp:cNvPr id="0" name=""/>
        <dsp:cNvSpPr/>
      </dsp:nvSpPr>
      <dsp:spPr>
        <a:xfrm>
          <a:off x="691298" y="296126"/>
          <a:ext cx="394537" cy="394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AEF48-F6CB-4291-8CF3-2DE47EF5B221}">
      <dsp:nvSpPr>
        <dsp:cNvPr id="0" name=""/>
        <dsp:cNvSpPr/>
      </dsp:nvSpPr>
      <dsp:spPr>
        <a:xfrm>
          <a:off x="774151" y="378979"/>
          <a:ext cx="228831" cy="228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92B4E-6D47-4C72-8570-FD194CDFCB6F}">
      <dsp:nvSpPr>
        <dsp:cNvPr id="0" name=""/>
        <dsp:cNvSpPr/>
      </dsp:nvSpPr>
      <dsp:spPr>
        <a:xfrm>
          <a:off x="1170379" y="296126"/>
          <a:ext cx="929981"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1" kern="1200" dirty="0">
              <a:latin typeface="Trebuchet MS" panose="020B0603020202020204" pitchFamily="34" charset="0"/>
            </a:rPr>
            <a:t>We used the model to predict the 2018 results</a:t>
          </a:r>
          <a:endParaRPr lang="en-US" sz="1000" kern="1200" dirty="0">
            <a:latin typeface="Trebuchet MS" panose="020B0603020202020204" pitchFamily="34" charset="0"/>
          </a:endParaRPr>
        </a:p>
      </dsp:txBody>
      <dsp:txXfrm>
        <a:off x="1170379" y="296126"/>
        <a:ext cx="929981" cy="394537"/>
      </dsp:txXfrm>
    </dsp:sp>
    <dsp:sp modelId="{027F1BEA-A795-4A46-8021-239B7F5CACDA}">
      <dsp:nvSpPr>
        <dsp:cNvPr id="0" name=""/>
        <dsp:cNvSpPr/>
      </dsp:nvSpPr>
      <dsp:spPr>
        <a:xfrm>
          <a:off x="2262402" y="296126"/>
          <a:ext cx="394537" cy="394537"/>
        </a:xfrm>
        <a:prstGeom prst="ellipse">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F025D186-50EF-4A62-8583-399441CF807E}">
      <dsp:nvSpPr>
        <dsp:cNvPr id="0" name=""/>
        <dsp:cNvSpPr/>
      </dsp:nvSpPr>
      <dsp:spPr>
        <a:xfrm>
          <a:off x="2345255" y="378979"/>
          <a:ext cx="228831" cy="228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8A662-AC69-42E7-820A-32B4D7AFC1A8}">
      <dsp:nvSpPr>
        <dsp:cNvPr id="0" name=""/>
        <dsp:cNvSpPr/>
      </dsp:nvSpPr>
      <dsp:spPr>
        <a:xfrm>
          <a:off x="2788996" y="296126"/>
          <a:ext cx="1348454"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0" kern="1200" dirty="0">
              <a:latin typeface="Trebuchet MS" panose="020B0603020202020204" pitchFamily="34" charset="0"/>
            </a:rPr>
            <a:t>The results show that we have an overall  </a:t>
          </a:r>
          <a:r>
            <a:rPr lang="en-US" sz="1000" b="1" i="0" kern="1200" dirty="0">
              <a:latin typeface="Trebuchet MS" panose="020B0603020202020204" pitchFamily="34" charset="0"/>
            </a:rPr>
            <a:t>accuracy of 66.6</a:t>
          </a:r>
          <a:r>
            <a:rPr lang="en-US" sz="1000" b="0" i="0" kern="1200" dirty="0">
              <a:latin typeface="Trebuchet MS" panose="020B0603020202020204" pitchFamily="34" charset="0"/>
            </a:rPr>
            <a:t>%. The </a:t>
          </a:r>
          <a:r>
            <a:rPr lang="en-US" sz="1000" b="1" i="0" kern="1200" dirty="0">
              <a:latin typeface="Trebuchet MS" panose="020B0603020202020204" pitchFamily="34" charset="0"/>
            </a:rPr>
            <a:t>recall rate </a:t>
          </a:r>
          <a:r>
            <a:rPr lang="en-US" sz="1000" b="0" i="0" kern="1200" dirty="0">
              <a:latin typeface="Trebuchet MS" panose="020B0603020202020204" pitchFamily="34" charset="0"/>
            </a:rPr>
            <a:t>for predicting wins is 74.6%</a:t>
          </a:r>
          <a:endParaRPr lang="en-US" sz="1000" kern="1200" dirty="0">
            <a:latin typeface="Trebuchet MS" panose="020B0603020202020204" pitchFamily="34" charset="0"/>
          </a:endParaRPr>
        </a:p>
      </dsp:txBody>
      <dsp:txXfrm>
        <a:off x="2788996" y="296126"/>
        <a:ext cx="1348454" cy="394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83CB7-30F2-463E-83B6-8E868E7329DD}">
      <dsp:nvSpPr>
        <dsp:cNvPr id="0" name=""/>
        <dsp:cNvSpPr/>
      </dsp:nvSpPr>
      <dsp:spPr>
        <a:xfrm>
          <a:off x="691298" y="296126"/>
          <a:ext cx="394537" cy="394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AEF48-F6CB-4291-8CF3-2DE47EF5B221}">
      <dsp:nvSpPr>
        <dsp:cNvPr id="0" name=""/>
        <dsp:cNvSpPr/>
      </dsp:nvSpPr>
      <dsp:spPr>
        <a:xfrm>
          <a:off x="774151" y="378979"/>
          <a:ext cx="228831" cy="228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92B4E-6D47-4C72-8570-FD194CDFCB6F}">
      <dsp:nvSpPr>
        <dsp:cNvPr id="0" name=""/>
        <dsp:cNvSpPr/>
      </dsp:nvSpPr>
      <dsp:spPr>
        <a:xfrm>
          <a:off x="1170379" y="296126"/>
          <a:ext cx="929981"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1" kern="1200" dirty="0">
              <a:latin typeface="Trebuchet MS" panose="020B0603020202020204" pitchFamily="34" charset="0"/>
            </a:rPr>
            <a:t>We used the model to predict the 2018  results</a:t>
          </a:r>
          <a:endParaRPr lang="en-US" sz="1000" kern="1200" dirty="0">
            <a:latin typeface="Trebuchet MS" panose="020B0603020202020204" pitchFamily="34" charset="0"/>
          </a:endParaRPr>
        </a:p>
      </dsp:txBody>
      <dsp:txXfrm>
        <a:off x="1170379" y="296126"/>
        <a:ext cx="929981" cy="394537"/>
      </dsp:txXfrm>
    </dsp:sp>
    <dsp:sp modelId="{027F1BEA-A795-4A46-8021-239B7F5CACDA}">
      <dsp:nvSpPr>
        <dsp:cNvPr id="0" name=""/>
        <dsp:cNvSpPr/>
      </dsp:nvSpPr>
      <dsp:spPr>
        <a:xfrm>
          <a:off x="2262402" y="296126"/>
          <a:ext cx="394537" cy="394537"/>
        </a:xfrm>
        <a:prstGeom prst="ellipse">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F025D186-50EF-4A62-8583-399441CF807E}">
      <dsp:nvSpPr>
        <dsp:cNvPr id="0" name=""/>
        <dsp:cNvSpPr/>
      </dsp:nvSpPr>
      <dsp:spPr>
        <a:xfrm>
          <a:off x="2345255" y="378979"/>
          <a:ext cx="228831" cy="228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8A662-AC69-42E7-820A-32B4D7AFC1A8}">
      <dsp:nvSpPr>
        <dsp:cNvPr id="0" name=""/>
        <dsp:cNvSpPr/>
      </dsp:nvSpPr>
      <dsp:spPr>
        <a:xfrm>
          <a:off x="2788996" y="296126"/>
          <a:ext cx="1348454"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0" kern="1200" dirty="0">
              <a:latin typeface="Trebuchet MS" panose="020B0603020202020204" pitchFamily="34" charset="0"/>
            </a:rPr>
            <a:t>The results show that we have an overall  </a:t>
          </a:r>
          <a:r>
            <a:rPr lang="en-US" sz="1000" b="1" i="0" kern="1200" dirty="0">
              <a:latin typeface="Trebuchet MS" panose="020B0603020202020204" pitchFamily="34" charset="0"/>
            </a:rPr>
            <a:t>accuracy of 63.2</a:t>
          </a:r>
          <a:r>
            <a:rPr lang="en-US" sz="1000" b="0" i="0" kern="1200" dirty="0">
              <a:latin typeface="Trebuchet MS" panose="020B0603020202020204" pitchFamily="34" charset="0"/>
            </a:rPr>
            <a:t>%. The </a:t>
          </a:r>
          <a:r>
            <a:rPr lang="en-US" sz="1000" b="1" i="0" kern="1200" dirty="0">
              <a:latin typeface="Trebuchet MS" panose="020B0603020202020204" pitchFamily="34" charset="0"/>
            </a:rPr>
            <a:t>recall rate </a:t>
          </a:r>
          <a:r>
            <a:rPr lang="en-US" sz="1000" b="0" i="0" kern="1200" dirty="0">
              <a:latin typeface="Trebuchet MS" panose="020B0603020202020204" pitchFamily="34" charset="0"/>
            </a:rPr>
            <a:t>for predicting wins is 68.6%</a:t>
          </a:r>
          <a:endParaRPr lang="en-US" sz="1000" kern="1200" dirty="0"/>
        </a:p>
      </dsp:txBody>
      <dsp:txXfrm>
        <a:off x="2788996" y="296126"/>
        <a:ext cx="1348454" cy="394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83CB7-30F2-463E-83B6-8E868E7329DD}">
      <dsp:nvSpPr>
        <dsp:cNvPr id="0" name=""/>
        <dsp:cNvSpPr/>
      </dsp:nvSpPr>
      <dsp:spPr>
        <a:xfrm>
          <a:off x="691298" y="296126"/>
          <a:ext cx="394537" cy="394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AEF48-F6CB-4291-8CF3-2DE47EF5B221}">
      <dsp:nvSpPr>
        <dsp:cNvPr id="0" name=""/>
        <dsp:cNvSpPr/>
      </dsp:nvSpPr>
      <dsp:spPr>
        <a:xfrm>
          <a:off x="774151" y="378979"/>
          <a:ext cx="228831" cy="228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92B4E-6D47-4C72-8570-FD194CDFCB6F}">
      <dsp:nvSpPr>
        <dsp:cNvPr id="0" name=""/>
        <dsp:cNvSpPr/>
      </dsp:nvSpPr>
      <dsp:spPr>
        <a:xfrm>
          <a:off x="1170379" y="296126"/>
          <a:ext cx="929981"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1" kern="1200" dirty="0">
              <a:latin typeface="Trebuchet MS" panose="020B0603020202020204" pitchFamily="34" charset="0"/>
            </a:rPr>
            <a:t>We used the model to predict the 2018  results</a:t>
          </a:r>
          <a:endParaRPr lang="en-US" sz="1000" kern="1200" dirty="0">
            <a:latin typeface="Trebuchet MS" panose="020B0603020202020204" pitchFamily="34" charset="0"/>
          </a:endParaRPr>
        </a:p>
      </dsp:txBody>
      <dsp:txXfrm>
        <a:off x="1170379" y="296126"/>
        <a:ext cx="929981" cy="394537"/>
      </dsp:txXfrm>
    </dsp:sp>
    <dsp:sp modelId="{027F1BEA-A795-4A46-8021-239B7F5CACDA}">
      <dsp:nvSpPr>
        <dsp:cNvPr id="0" name=""/>
        <dsp:cNvSpPr/>
      </dsp:nvSpPr>
      <dsp:spPr>
        <a:xfrm>
          <a:off x="2262402" y="296126"/>
          <a:ext cx="394537" cy="394537"/>
        </a:xfrm>
        <a:prstGeom prst="ellipse">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F025D186-50EF-4A62-8583-399441CF807E}">
      <dsp:nvSpPr>
        <dsp:cNvPr id="0" name=""/>
        <dsp:cNvSpPr/>
      </dsp:nvSpPr>
      <dsp:spPr>
        <a:xfrm>
          <a:off x="2345255" y="378979"/>
          <a:ext cx="228831" cy="228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8A662-AC69-42E7-820A-32B4D7AFC1A8}">
      <dsp:nvSpPr>
        <dsp:cNvPr id="0" name=""/>
        <dsp:cNvSpPr/>
      </dsp:nvSpPr>
      <dsp:spPr>
        <a:xfrm>
          <a:off x="2788996" y="296126"/>
          <a:ext cx="1348454"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0" kern="1200" dirty="0">
              <a:latin typeface="Trebuchet MS" panose="020B0603020202020204" pitchFamily="34" charset="0"/>
            </a:rPr>
            <a:t>The results show that we have an overall  </a:t>
          </a:r>
          <a:r>
            <a:rPr lang="en-US" sz="1000" b="1" i="0" kern="1200" dirty="0">
              <a:latin typeface="Trebuchet MS" panose="020B0603020202020204" pitchFamily="34" charset="0"/>
            </a:rPr>
            <a:t>accuracy of 63.7</a:t>
          </a:r>
          <a:r>
            <a:rPr lang="en-US" sz="1000" b="0" i="0" kern="1200" dirty="0">
              <a:latin typeface="Trebuchet MS" panose="020B0603020202020204" pitchFamily="34" charset="0"/>
            </a:rPr>
            <a:t>%. The </a:t>
          </a:r>
          <a:r>
            <a:rPr lang="en-US" sz="1000" b="1" i="0" kern="1200" dirty="0">
              <a:latin typeface="Trebuchet MS" panose="020B0603020202020204" pitchFamily="34" charset="0"/>
            </a:rPr>
            <a:t>recall rate </a:t>
          </a:r>
          <a:r>
            <a:rPr lang="en-US" sz="1000" b="0" i="0" kern="1200" dirty="0">
              <a:latin typeface="Trebuchet MS" panose="020B0603020202020204" pitchFamily="34" charset="0"/>
            </a:rPr>
            <a:t>for predicting wins is 70.3%</a:t>
          </a:r>
          <a:endParaRPr lang="en-US" sz="1000" kern="1200" dirty="0"/>
        </a:p>
      </dsp:txBody>
      <dsp:txXfrm>
        <a:off x="2788996" y="296126"/>
        <a:ext cx="1348454" cy="3945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83CB7-30F2-463E-83B6-8E868E7329DD}">
      <dsp:nvSpPr>
        <dsp:cNvPr id="0" name=""/>
        <dsp:cNvSpPr/>
      </dsp:nvSpPr>
      <dsp:spPr>
        <a:xfrm>
          <a:off x="691298" y="296126"/>
          <a:ext cx="394537" cy="394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AEF48-F6CB-4291-8CF3-2DE47EF5B221}">
      <dsp:nvSpPr>
        <dsp:cNvPr id="0" name=""/>
        <dsp:cNvSpPr/>
      </dsp:nvSpPr>
      <dsp:spPr>
        <a:xfrm>
          <a:off x="774151" y="378979"/>
          <a:ext cx="228831" cy="228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92B4E-6D47-4C72-8570-FD194CDFCB6F}">
      <dsp:nvSpPr>
        <dsp:cNvPr id="0" name=""/>
        <dsp:cNvSpPr/>
      </dsp:nvSpPr>
      <dsp:spPr>
        <a:xfrm>
          <a:off x="1170379" y="296126"/>
          <a:ext cx="929981"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1" kern="1200" dirty="0">
              <a:latin typeface="Trebuchet MS" panose="020B0603020202020204" pitchFamily="34" charset="0"/>
            </a:rPr>
            <a:t>We used the model to predict the 2018  results</a:t>
          </a:r>
          <a:endParaRPr lang="en-US" sz="1000" kern="1200" dirty="0">
            <a:latin typeface="Trebuchet MS" panose="020B0603020202020204" pitchFamily="34" charset="0"/>
          </a:endParaRPr>
        </a:p>
      </dsp:txBody>
      <dsp:txXfrm>
        <a:off x="1170379" y="296126"/>
        <a:ext cx="929981" cy="394537"/>
      </dsp:txXfrm>
    </dsp:sp>
    <dsp:sp modelId="{027F1BEA-A795-4A46-8021-239B7F5CACDA}">
      <dsp:nvSpPr>
        <dsp:cNvPr id="0" name=""/>
        <dsp:cNvSpPr/>
      </dsp:nvSpPr>
      <dsp:spPr>
        <a:xfrm>
          <a:off x="2262402" y="296126"/>
          <a:ext cx="394537" cy="394537"/>
        </a:xfrm>
        <a:prstGeom prst="ellipse">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F025D186-50EF-4A62-8583-399441CF807E}">
      <dsp:nvSpPr>
        <dsp:cNvPr id="0" name=""/>
        <dsp:cNvSpPr/>
      </dsp:nvSpPr>
      <dsp:spPr>
        <a:xfrm>
          <a:off x="2345255" y="378979"/>
          <a:ext cx="228831" cy="228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8A662-AC69-42E7-820A-32B4D7AFC1A8}">
      <dsp:nvSpPr>
        <dsp:cNvPr id="0" name=""/>
        <dsp:cNvSpPr/>
      </dsp:nvSpPr>
      <dsp:spPr>
        <a:xfrm>
          <a:off x="2788996" y="296126"/>
          <a:ext cx="1348454" cy="394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44500">
            <a:lnSpc>
              <a:spcPct val="100000"/>
            </a:lnSpc>
            <a:spcBef>
              <a:spcPct val="0"/>
            </a:spcBef>
            <a:spcAft>
              <a:spcPct val="35000"/>
            </a:spcAft>
            <a:buNone/>
          </a:pPr>
          <a:r>
            <a:rPr lang="en-US" sz="1000" b="0" i="0" kern="1200" dirty="0">
              <a:latin typeface="Trebuchet MS" panose="020B0603020202020204" pitchFamily="34" charset="0"/>
            </a:rPr>
            <a:t>The results show that we have an overall  </a:t>
          </a:r>
          <a:r>
            <a:rPr lang="en-US" sz="1000" b="1" i="0" kern="1200" dirty="0">
              <a:latin typeface="Trebuchet MS" panose="020B0603020202020204" pitchFamily="34" charset="0"/>
            </a:rPr>
            <a:t>accuracy of 63.7</a:t>
          </a:r>
          <a:r>
            <a:rPr lang="en-US" sz="1000" b="0" i="0" kern="1200" dirty="0">
              <a:latin typeface="Trebuchet MS" panose="020B0603020202020204" pitchFamily="34" charset="0"/>
            </a:rPr>
            <a:t>%. The </a:t>
          </a:r>
          <a:r>
            <a:rPr lang="en-US" sz="1000" b="1" i="0" kern="1200" dirty="0">
              <a:latin typeface="Trebuchet MS" panose="020B0603020202020204" pitchFamily="34" charset="0"/>
            </a:rPr>
            <a:t>recall rate </a:t>
          </a:r>
          <a:r>
            <a:rPr lang="en-US" sz="1000" b="0" i="0" kern="1200" dirty="0">
              <a:latin typeface="Trebuchet MS" panose="020B0603020202020204" pitchFamily="34" charset="0"/>
            </a:rPr>
            <a:t>for predicting wins is 75.4%</a:t>
          </a:r>
          <a:endParaRPr lang="en-US" sz="1000" kern="1200" dirty="0"/>
        </a:p>
      </dsp:txBody>
      <dsp:txXfrm>
        <a:off x="2788996" y="296126"/>
        <a:ext cx="1348454" cy="3945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FC995A0-D3DC-4DA8-BDAC-BD31CFF9A677}" type="datetimeFigureOut">
              <a:rPr lang="en-US" smtClean="0"/>
              <a:t>1/11/2020</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DEFAA7-A4A7-415A-9F72-49B06A489242}" type="slidenum">
              <a:rPr lang="en-US" smtClean="0"/>
              <a:t>‹#›</a:t>
            </a:fld>
            <a:endParaRPr lang="en-US"/>
          </a:p>
        </p:txBody>
      </p:sp>
    </p:spTree>
    <p:extLst>
      <p:ext uri="{BB962C8B-B14F-4D97-AF65-F5344CB8AC3E}">
        <p14:creationId xmlns:p14="http://schemas.microsoft.com/office/powerpoint/2010/main" val="1972736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3B1A1-EF82-4347-ACCC-0E0E6F8723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6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3B1A1-EF82-4347-ACCC-0E0E6F8723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52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3B1A1-EF82-4347-ACCC-0E0E6F8723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7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3B1A1-EF82-4347-ACCC-0E0E6F8723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63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66012" y="261690"/>
            <a:ext cx="2811974"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Impact"/>
                <a:cs typeface="Impact"/>
              </a:defRPr>
            </a:lvl1pPr>
          </a:lstStyle>
          <a:p>
            <a:endParaRPr/>
          </a:p>
        </p:txBody>
      </p:sp>
      <p:sp>
        <p:nvSpPr>
          <p:cNvPr id="3" name="Holder 3"/>
          <p:cNvSpPr>
            <a:spLocks noGrp="1"/>
          </p:cNvSpPr>
          <p:nvPr>
            <p:ph type="body" idx="1"/>
          </p:nvPr>
        </p:nvSpPr>
        <p:spPr/>
        <p:txBody>
          <a:bodyPr lIns="0" tIns="0" rIns="0" bIns="0"/>
          <a:lstStyle>
            <a:lvl1pPr>
              <a:defRPr sz="1800" b="0" i="1">
                <a:solidFill>
                  <a:srgbClr val="59595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Impact"/>
                <a:cs typeface="Impac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Impact"/>
                <a:cs typeface="Impac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525" y="122825"/>
            <a:ext cx="6179185" cy="452120"/>
          </a:xfrm>
          <a:prstGeom prst="rect">
            <a:avLst/>
          </a:prstGeom>
        </p:spPr>
        <p:txBody>
          <a:bodyPr wrap="square" lIns="0" tIns="0" rIns="0" bIns="0">
            <a:spAutoFit/>
          </a:bodyPr>
          <a:lstStyle>
            <a:lvl1pPr>
              <a:defRPr sz="2800" b="1" i="0">
                <a:solidFill>
                  <a:schemeClr val="tx1"/>
                </a:solidFill>
                <a:latin typeface="Impact"/>
                <a:cs typeface="Impact"/>
              </a:defRPr>
            </a:lvl1pPr>
          </a:lstStyle>
          <a:p>
            <a:endParaRPr/>
          </a:p>
        </p:txBody>
      </p:sp>
      <p:sp>
        <p:nvSpPr>
          <p:cNvPr id="3" name="Holder 3"/>
          <p:cNvSpPr>
            <a:spLocks noGrp="1"/>
          </p:cNvSpPr>
          <p:nvPr>
            <p:ph type="body" idx="1"/>
          </p:nvPr>
        </p:nvSpPr>
        <p:spPr>
          <a:xfrm>
            <a:off x="551409" y="1162051"/>
            <a:ext cx="8041180" cy="1797050"/>
          </a:xfrm>
          <a:prstGeom prst="rect">
            <a:avLst/>
          </a:prstGeom>
        </p:spPr>
        <p:txBody>
          <a:bodyPr wrap="square" lIns="0" tIns="0" rIns="0" bIns="0">
            <a:spAutoFit/>
          </a:bodyPr>
          <a:lstStyle>
            <a:lvl1pPr>
              <a:defRPr sz="1800" b="0" i="1">
                <a:solidFill>
                  <a:srgbClr val="595959"/>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List_of_notable_Hail_Mary_passes_in_American_footbal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4.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gif"/><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eg"/><Relationship Id="rId4" Type="http://schemas.openxmlformats.org/officeDocument/2006/relationships/image" Target="../media/image57.jpe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 Id="rId5" Type="http://schemas.openxmlformats.org/officeDocument/2006/relationships/image" Target="../media/image89.png"/><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34.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6.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4.sv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diagramLayout" Target="../diagrams/layout2.xml"/><Relationship Id="rId7" Type="http://schemas.openxmlformats.org/officeDocument/2006/relationships/image" Target="../media/image16.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diagramData" Target="../diagrams/data2.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5" Type="http://schemas.openxmlformats.org/officeDocument/2006/relationships/image" Target="../media/image22.png"/><Relationship Id="rId10" Type="http://schemas.openxmlformats.org/officeDocument/2006/relationships/image" Target="../media/image5.svg"/><Relationship Id="rId19" Type="http://schemas.openxmlformats.org/officeDocument/2006/relationships/image" Target="../media/image26.png"/><Relationship Id="rId4" Type="http://schemas.openxmlformats.org/officeDocument/2006/relationships/diagramQuickStyle" Target="../diagrams/quickStyle2.xml"/><Relationship Id="rId9" Type="http://schemas.openxmlformats.org/officeDocument/2006/relationships/image" Target="../media/image4.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e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jpg"/><Relationship Id="rId2" Type="http://schemas.openxmlformats.org/officeDocument/2006/relationships/image" Target="../media/image32.jp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41.jpg"/><Relationship Id="rId5" Type="http://schemas.openxmlformats.org/officeDocument/2006/relationships/image" Target="../media/image35.png"/><Relationship Id="rId10" Type="http://schemas.openxmlformats.org/officeDocument/2006/relationships/image" Target="../media/image40.jp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18101"/>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371600" y="514350"/>
            <a:ext cx="6672647" cy="1367041"/>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Predicting NFL Game Outcomes</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sp>
        <p:nvSpPr>
          <p:cNvPr id="9" name="object 4">
            <a:extLst>
              <a:ext uri="{FF2B5EF4-FFF2-40B4-BE49-F238E27FC236}">
                <a16:creationId xmlns:a16="http://schemas.microsoft.com/office/drawing/2014/main" id="{B7C90463-105D-4272-9FC6-B06F656D298D}"/>
              </a:ext>
            </a:extLst>
          </p:cNvPr>
          <p:cNvSpPr txBox="1"/>
          <p:nvPr/>
        </p:nvSpPr>
        <p:spPr>
          <a:xfrm>
            <a:off x="228600" y="3028950"/>
            <a:ext cx="4876800" cy="922687"/>
          </a:xfrm>
          <a:prstGeom prst="rect">
            <a:avLst/>
          </a:prstGeom>
        </p:spPr>
        <p:txBody>
          <a:bodyPr vert="horz" wrap="square" lIns="0" tIns="52704" rIns="0" bIns="0" rtlCol="0">
            <a:spAutoFit/>
          </a:bodyPr>
          <a:lstStyle/>
          <a:p>
            <a:pPr marL="1270" algn="ctr">
              <a:lnSpc>
                <a:spcPct val="100000"/>
              </a:lnSpc>
              <a:spcBef>
                <a:spcPts val="414"/>
              </a:spcBef>
            </a:pPr>
            <a:r>
              <a:rPr sz="1800" i="1" spc="-5" dirty="0">
                <a:latin typeface="Arial"/>
                <a:cs typeface="Arial"/>
              </a:rPr>
              <a:t>Data Science Certificate </a:t>
            </a:r>
            <a:r>
              <a:rPr sz="1800" i="1" dirty="0">
                <a:latin typeface="Arial"/>
                <a:cs typeface="Arial"/>
              </a:rPr>
              <a:t>- </a:t>
            </a:r>
            <a:r>
              <a:rPr sz="1800" i="1" spc="-5" dirty="0">
                <a:latin typeface="Arial"/>
                <a:cs typeface="Arial"/>
              </a:rPr>
              <a:t>Cohort 1</a:t>
            </a:r>
            <a:r>
              <a:rPr lang="en-US" sz="1800" i="1" spc="-5" dirty="0">
                <a:latin typeface="Arial"/>
                <a:cs typeface="Arial"/>
              </a:rPr>
              <a:t>7</a:t>
            </a:r>
            <a:r>
              <a:rPr sz="1800" i="1" spc="-5" dirty="0">
                <a:latin typeface="Arial"/>
                <a:cs typeface="Arial"/>
              </a:rPr>
              <a:t> </a:t>
            </a:r>
            <a:r>
              <a:rPr sz="1800" i="1" dirty="0">
                <a:latin typeface="Arial"/>
                <a:cs typeface="Arial"/>
              </a:rPr>
              <a:t>- </a:t>
            </a:r>
            <a:r>
              <a:rPr sz="1800" i="1" spc="-5" dirty="0">
                <a:latin typeface="Arial"/>
                <a:cs typeface="Arial"/>
              </a:rPr>
              <a:t>Georgetown</a:t>
            </a:r>
            <a:r>
              <a:rPr sz="1800" i="1" spc="-45" dirty="0">
                <a:latin typeface="Arial"/>
                <a:cs typeface="Arial"/>
              </a:rPr>
              <a:t> </a:t>
            </a:r>
            <a:r>
              <a:rPr sz="1800" i="1" spc="-5" dirty="0">
                <a:latin typeface="Arial"/>
                <a:cs typeface="Arial"/>
              </a:rPr>
              <a:t>University</a:t>
            </a:r>
            <a:endParaRPr sz="1800" dirty="0">
              <a:latin typeface="Arial"/>
              <a:cs typeface="Arial"/>
            </a:endParaRPr>
          </a:p>
          <a:p>
            <a:pPr algn="ctr">
              <a:lnSpc>
                <a:spcPct val="100000"/>
              </a:lnSpc>
              <a:spcBef>
                <a:spcPts val="315"/>
              </a:spcBef>
            </a:pPr>
            <a:r>
              <a:rPr lang="en-US" dirty="0">
                <a:latin typeface="Arial"/>
                <a:cs typeface="Arial"/>
              </a:rPr>
              <a:t>Peter Coiley, Chris Hurd, Chris Whitcomb</a:t>
            </a:r>
            <a:endParaRPr sz="1800" dirty="0">
              <a:latin typeface="Arial"/>
              <a:cs typeface="Arial"/>
            </a:endParaRPr>
          </a:p>
        </p:txBody>
      </p:sp>
      <p:pic>
        <p:nvPicPr>
          <p:cNvPr id="5" name="Picture 4">
            <a:extLst>
              <a:ext uri="{FF2B5EF4-FFF2-40B4-BE49-F238E27FC236}">
                <a16:creationId xmlns:a16="http://schemas.microsoft.com/office/drawing/2014/main" id="{A5518613-39DC-4FA4-8D6F-0C8694AE703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10200" y="2392579"/>
            <a:ext cx="3451860" cy="26175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26254" y="453426"/>
            <a:ext cx="3490723" cy="418337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object 4"/>
          <p:cNvSpPr txBox="1"/>
          <p:nvPr/>
        </p:nvSpPr>
        <p:spPr>
          <a:xfrm>
            <a:off x="668648" y="739064"/>
            <a:ext cx="2838772" cy="2210542"/>
          </a:xfrm>
          <a:prstGeom prst="rect">
            <a:avLst/>
          </a:prstGeom>
          <a:noFill/>
        </p:spPr>
        <p:txBody>
          <a:bodyPr vert="horz" lIns="91440" tIns="45720" rIns="91440" bIns="45720" rtlCol="0" anchor="b">
            <a:normAutofit lnSpcReduction="10000"/>
          </a:bodyPr>
          <a:lstStyle/>
          <a:p>
            <a:pPr marL="12700" marR="0" lvl="0" indent="0" algn="l" defTabSz="914400" rtl="0" eaLnBrk="1" fontAlgn="auto" latinLnBrk="0" hangingPunct="1">
              <a:lnSpc>
                <a:spcPct val="90000"/>
              </a:lnSpc>
              <a:spcBef>
                <a:spcPct val="0"/>
              </a:spcBef>
              <a:spcAft>
                <a:spcPts val="600"/>
              </a:spcAft>
              <a:buClrTx/>
              <a:buSzTx/>
              <a:buFontTx/>
              <a:buNone/>
              <a:tabLst/>
              <a:defRPr/>
            </a:pPr>
            <a:r>
              <a:rPr kumimoji="0" lang="en-US" sz="3300" b="1" i="0" u="none" strike="noStrike" kern="1200" cap="none" spc="-10"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rPr>
              <a:t>Data Ingestion, Storage, </a:t>
            </a:r>
            <a:r>
              <a:rPr kumimoji="0" lang="en-US" sz="3300" b="1" i="0" u="none" strike="noStrike" kern="1200" cap="none" spc="-5"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rPr>
              <a:t>&amp; </a:t>
            </a:r>
            <a:r>
              <a:rPr kumimoji="0" lang="en-US" sz="3300" b="1" i="0" u="none" strike="noStrike" kern="1200" cap="none" spc="-10"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rPr>
              <a:t>Wrangling</a:t>
            </a:r>
            <a:r>
              <a:rPr kumimoji="0" lang="en-US" sz="3300" b="1" i="0" u="none" strike="noStrike" kern="1200" cap="none" spc="60"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rPr>
              <a:t> </a:t>
            </a:r>
            <a:r>
              <a:rPr kumimoji="0" lang="en-US" sz="3300" b="1" i="0" u="none" strike="noStrike" kern="1200" cap="none" spc="-10"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rPr>
              <a:t>Process</a:t>
            </a:r>
            <a:endParaRPr kumimoji="0" lang="en-US" sz="3300" b="0" i="0" u="none" strike="noStrike" kern="1200" cap="none" spc="0" normalizeH="0" baseline="0" noProof="0" dirty="0">
              <a:ln>
                <a:noFill/>
              </a:ln>
              <a:solidFill>
                <a:prstClr val="white"/>
              </a:solidFill>
              <a:effectLst/>
              <a:uLnTx/>
              <a:uFillTx/>
              <a:latin typeface="Trebuchet MS" panose="020B0603020202020204" pitchFamily="34" charset="0"/>
              <a:ea typeface="+mn-ea"/>
              <a:cs typeface="Arial" panose="020B0604020202020204" pitchFamily="34" charset="0"/>
            </a:endParaRPr>
          </a:p>
        </p:txBody>
      </p:sp>
      <p:pic>
        <p:nvPicPr>
          <p:cNvPr id="16" name="Picture 15">
            <a:extLst>
              <a:ext uri="{FF2B5EF4-FFF2-40B4-BE49-F238E27FC236}">
                <a16:creationId xmlns:a16="http://schemas.microsoft.com/office/drawing/2014/main" id="{E4B09082-D476-4B73-9901-B510C3B04481}"/>
              </a:ext>
            </a:extLst>
          </p:cNvPr>
          <p:cNvPicPr>
            <a:picLocks noChangeAspect="1"/>
          </p:cNvPicPr>
          <p:nvPr/>
        </p:nvPicPr>
        <p:blipFill>
          <a:blip r:embed="rId3"/>
          <a:stretch>
            <a:fillRect/>
          </a:stretch>
        </p:blipFill>
        <p:spPr>
          <a:xfrm>
            <a:off x="4370608" y="453426"/>
            <a:ext cx="1828800" cy="323579"/>
          </a:xfrm>
          <a:prstGeom prst="rect">
            <a:avLst/>
          </a:prstGeom>
        </p:spPr>
      </p:pic>
      <p:sp>
        <p:nvSpPr>
          <p:cNvPr id="13" name="Arrow: Down 12">
            <a:extLst>
              <a:ext uri="{FF2B5EF4-FFF2-40B4-BE49-F238E27FC236}">
                <a16:creationId xmlns:a16="http://schemas.microsoft.com/office/drawing/2014/main" id="{BAF8C0C1-7C28-4FBB-8A5F-A8613B2CBBAB}"/>
              </a:ext>
            </a:extLst>
          </p:cNvPr>
          <p:cNvSpPr/>
          <p:nvPr/>
        </p:nvSpPr>
        <p:spPr>
          <a:xfrm>
            <a:off x="5208808" y="892475"/>
            <a:ext cx="152400" cy="307675"/>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7" name="Graphic 16" descr="Computer">
            <a:extLst>
              <a:ext uri="{FF2B5EF4-FFF2-40B4-BE49-F238E27FC236}">
                <a16:creationId xmlns:a16="http://schemas.microsoft.com/office/drawing/2014/main" id="{0B735314-9DC0-4C54-BE3F-78452BE16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5835" y="1203025"/>
            <a:ext cx="678825" cy="678825"/>
          </a:xfrm>
          <a:prstGeom prst="rect">
            <a:avLst/>
          </a:prstGeom>
        </p:spPr>
      </p:pic>
      <p:sp>
        <p:nvSpPr>
          <p:cNvPr id="21" name="Arrow: Down 20">
            <a:extLst>
              <a:ext uri="{FF2B5EF4-FFF2-40B4-BE49-F238E27FC236}">
                <a16:creationId xmlns:a16="http://schemas.microsoft.com/office/drawing/2014/main" id="{AE257A04-47D4-4404-9DCB-780293C3475A}"/>
              </a:ext>
            </a:extLst>
          </p:cNvPr>
          <p:cNvSpPr/>
          <p:nvPr/>
        </p:nvSpPr>
        <p:spPr>
          <a:xfrm rot="16200000">
            <a:off x="6121770" y="1392699"/>
            <a:ext cx="152400" cy="307675"/>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bject 5">
            <a:extLst>
              <a:ext uri="{FF2B5EF4-FFF2-40B4-BE49-F238E27FC236}">
                <a16:creationId xmlns:a16="http://schemas.microsoft.com/office/drawing/2014/main" id="{B57089E8-2C62-4C42-8F47-93DFA71EE0D8}"/>
              </a:ext>
            </a:extLst>
          </p:cNvPr>
          <p:cNvSpPr/>
          <p:nvPr/>
        </p:nvSpPr>
        <p:spPr>
          <a:xfrm>
            <a:off x="6573432" y="1309382"/>
            <a:ext cx="540376" cy="527708"/>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Plus Sign 27">
            <a:extLst>
              <a:ext uri="{FF2B5EF4-FFF2-40B4-BE49-F238E27FC236}">
                <a16:creationId xmlns:a16="http://schemas.microsoft.com/office/drawing/2014/main" id="{6B759FCB-6B4F-4D8F-9D5B-877FA57B4903}"/>
              </a:ext>
            </a:extLst>
          </p:cNvPr>
          <p:cNvSpPr/>
          <p:nvPr/>
        </p:nvSpPr>
        <p:spPr>
          <a:xfrm>
            <a:off x="7230090" y="1416041"/>
            <a:ext cx="264718" cy="228601"/>
          </a:xfrm>
          <a:prstGeom prst="mathPlus">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object 3">
            <a:extLst>
              <a:ext uri="{FF2B5EF4-FFF2-40B4-BE49-F238E27FC236}">
                <a16:creationId xmlns:a16="http://schemas.microsoft.com/office/drawing/2014/main" id="{61DCB8BC-9E23-47C0-86EC-2A6C97B57D1F}"/>
              </a:ext>
            </a:extLst>
          </p:cNvPr>
          <p:cNvSpPr/>
          <p:nvPr/>
        </p:nvSpPr>
        <p:spPr>
          <a:xfrm>
            <a:off x="7678607" y="1394664"/>
            <a:ext cx="502001" cy="30036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Arrow: Down 31">
            <a:extLst>
              <a:ext uri="{FF2B5EF4-FFF2-40B4-BE49-F238E27FC236}">
                <a16:creationId xmlns:a16="http://schemas.microsoft.com/office/drawing/2014/main" id="{0AB3A886-0C26-4CC1-86AD-4B1681742054}"/>
              </a:ext>
            </a:extLst>
          </p:cNvPr>
          <p:cNvSpPr/>
          <p:nvPr/>
        </p:nvSpPr>
        <p:spPr>
          <a:xfrm rot="10800000">
            <a:off x="7286249" y="892474"/>
            <a:ext cx="152400" cy="307675"/>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object 11">
            <a:extLst>
              <a:ext uri="{FF2B5EF4-FFF2-40B4-BE49-F238E27FC236}">
                <a16:creationId xmlns:a16="http://schemas.microsoft.com/office/drawing/2014/main" id="{A97E9A74-C5FE-40F7-9837-A25B9BD1F39D}"/>
              </a:ext>
            </a:extLst>
          </p:cNvPr>
          <p:cNvSpPr/>
          <p:nvPr/>
        </p:nvSpPr>
        <p:spPr>
          <a:xfrm>
            <a:off x="7165517" y="316738"/>
            <a:ext cx="403115" cy="467032"/>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Arrow: Curved Left 34">
            <a:extLst>
              <a:ext uri="{FF2B5EF4-FFF2-40B4-BE49-F238E27FC236}">
                <a16:creationId xmlns:a16="http://schemas.microsoft.com/office/drawing/2014/main" id="{72B78206-AB61-43E6-A3AE-F43E57DE9840}"/>
              </a:ext>
            </a:extLst>
          </p:cNvPr>
          <p:cNvSpPr/>
          <p:nvPr/>
        </p:nvSpPr>
        <p:spPr>
          <a:xfrm rot="19651679">
            <a:off x="7840532" y="484632"/>
            <a:ext cx="282239" cy="658298"/>
          </a:xfrm>
          <a:prstGeom prst="curvedLef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Arrow: Curved Right 37">
            <a:extLst>
              <a:ext uri="{FF2B5EF4-FFF2-40B4-BE49-F238E27FC236}">
                <a16:creationId xmlns:a16="http://schemas.microsoft.com/office/drawing/2014/main" id="{E30D4917-1324-4969-879E-A97CE76F7179}"/>
              </a:ext>
            </a:extLst>
          </p:cNvPr>
          <p:cNvSpPr/>
          <p:nvPr/>
        </p:nvSpPr>
        <p:spPr>
          <a:xfrm rot="23520000">
            <a:off x="6617650" y="481610"/>
            <a:ext cx="283464" cy="658368"/>
          </a:xfrm>
          <a:prstGeom prst="curvedRigh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39" name="Picture 38">
            <a:extLst>
              <a:ext uri="{FF2B5EF4-FFF2-40B4-BE49-F238E27FC236}">
                <a16:creationId xmlns:a16="http://schemas.microsoft.com/office/drawing/2014/main" id="{B2301AF2-B747-49A1-803C-47C3F45134EA}"/>
              </a:ext>
            </a:extLst>
          </p:cNvPr>
          <p:cNvPicPr>
            <a:picLocks noChangeAspect="1"/>
          </p:cNvPicPr>
          <p:nvPr/>
        </p:nvPicPr>
        <p:blipFill>
          <a:blip r:embed="rId9"/>
          <a:stretch>
            <a:fillRect/>
          </a:stretch>
        </p:blipFill>
        <p:spPr>
          <a:xfrm>
            <a:off x="4297132" y="1928763"/>
            <a:ext cx="4388086" cy="27080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133350"/>
            <a:ext cx="2891875" cy="443711"/>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panose="020B0603020202020204" pitchFamily="34" charset="0"/>
              </a:rPr>
              <a:t>Data</a:t>
            </a:r>
            <a:r>
              <a:rPr b="0" spc="-80" dirty="0">
                <a:latin typeface="Trebuchet MS" panose="020B0603020202020204" pitchFamily="34" charset="0"/>
              </a:rPr>
              <a:t> </a:t>
            </a:r>
            <a:r>
              <a:rPr b="0" spc="-5" dirty="0">
                <a:latin typeface="Trebuchet MS" panose="020B0603020202020204" pitchFamily="34" charset="0"/>
              </a:rPr>
              <a:t>Wrangling</a:t>
            </a:r>
            <a:r>
              <a:rPr lang="en-US" b="0" spc="-5" dirty="0">
                <a:latin typeface="Trebuchet MS" panose="020B0603020202020204" pitchFamily="34" charset="0"/>
              </a:rPr>
              <a:t> </a:t>
            </a:r>
            <a:endParaRPr b="0" spc="-5" dirty="0">
              <a:latin typeface="Trebuchet MS" panose="020B0603020202020204" pitchFamily="34" charset="0"/>
            </a:endParaRPr>
          </a:p>
        </p:txBody>
      </p:sp>
      <p:graphicFrame>
        <p:nvGraphicFramePr>
          <p:cNvPr id="5" name="Table 4">
            <a:extLst>
              <a:ext uri="{FF2B5EF4-FFF2-40B4-BE49-F238E27FC236}">
                <a16:creationId xmlns:a16="http://schemas.microsoft.com/office/drawing/2014/main" id="{6A100249-0A38-4796-8A2A-FF4C793339D6}"/>
              </a:ext>
            </a:extLst>
          </p:cNvPr>
          <p:cNvGraphicFramePr>
            <a:graphicFrameLocks noGrp="1"/>
          </p:cNvGraphicFramePr>
          <p:nvPr>
            <p:extLst>
              <p:ext uri="{D42A27DB-BD31-4B8C-83A1-F6EECF244321}">
                <p14:modId xmlns:p14="http://schemas.microsoft.com/office/powerpoint/2010/main" val="1177668886"/>
              </p:ext>
            </p:extLst>
          </p:nvPr>
        </p:nvGraphicFramePr>
        <p:xfrm>
          <a:off x="384725" y="819150"/>
          <a:ext cx="8361960" cy="3180080"/>
        </p:xfrm>
        <a:graphic>
          <a:graphicData uri="http://schemas.openxmlformats.org/drawingml/2006/table">
            <a:tbl>
              <a:tblPr firstRow="1" bandRow="1">
                <a:tableStyleId>{5C22544A-7EE6-4342-B048-85BDC9FD1C3A}</a:tableStyleId>
              </a:tblPr>
              <a:tblGrid>
                <a:gridCol w="2090490">
                  <a:extLst>
                    <a:ext uri="{9D8B030D-6E8A-4147-A177-3AD203B41FA5}">
                      <a16:colId xmlns:a16="http://schemas.microsoft.com/office/drawing/2014/main" val="3751101432"/>
                    </a:ext>
                  </a:extLst>
                </a:gridCol>
                <a:gridCol w="2090490">
                  <a:extLst>
                    <a:ext uri="{9D8B030D-6E8A-4147-A177-3AD203B41FA5}">
                      <a16:colId xmlns:a16="http://schemas.microsoft.com/office/drawing/2014/main" val="2777878688"/>
                    </a:ext>
                  </a:extLst>
                </a:gridCol>
                <a:gridCol w="2090490">
                  <a:extLst>
                    <a:ext uri="{9D8B030D-6E8A-4147-A177-3AD203B41FA5}">
                      <a16:colId xmlns:a16="http://schemas.microsoft.com/office/drawing/2014/main" val="1757349946"/>
                    </a:ext>
                  </a:extLst>
                </a:gridCol>
                <a:gridCol w="2090490">
                  <a:extLst>
                    <a:ext uri="{9D8B030D-6E8A-4147-A177-3AD203B41FA5}">
                      <a16:colId xmlns:a16="http://schemas.microsoft.com/office/drawing/2014/main" val="271307104"/>
                    </a:ext>
                  </a:extLst>
                </a:gridCol>
              </a:tblGrid>
              <a:tr h="741680">
                <a:tc>
                  <a:txBody>
                    <a:bodyPr/>
                    <a:lstStyle/>
                    <a:p>
                      <a:pPr algn="ctr"/>
                      <a:endParaRPr lang="en-US" dirty="0"/>
                    </a:p>
                    <a:p>
                      <a:pPr algn="ctr"/>
                      <a:r>
                        <a:rPr lang="en-US" dirty="0"/>
                        <a:t>Merging Data</a:t>
                      </a:r>
                    </a:p>
                  </a:txBody>
                  <a:tcPr/>
                </a:tc>
                <a:tc>
                  <a:txBody>
                    <a:bodyPr/>
                    <a:lstStyle/>
                    <a:p>
                      <a:endParaRPr lang="en-US" dirty="0"/>
                    </a:p>
                    <a:p>
                      <a:pPr algn="ctr"/>
                      <a:r>
                        <a:rPr lang="en-US" dirty="0"/>
                        <a:t>Organizing Data</a:t>
                      </a:r>
                    </a:p>
                  </a:txBody>
                  <a:tcPr>
                    <a:solidFill>
                      <a:schemeClr val="accent1">
                        <a:lumMod val="60000"/>
                        <a:lumOff val="40000"/>
                      </a:schemeClr>
                    </a:solidFill>
                  </a:tcPr>
                </a:tc>
                <a:tc>
                  <a:txBody>
                    <a:bodyPr/>
                    <a:lstStyle/>
                    <a:p>
                      <a:endParaRPr lang="en-US" dirty="0"/>
                    </a:p>
                    <a:p>
                      <a:pPr algn="ctr"/>
                      <a:r>
                        <a:rPr lang="en-US" dirty="0"/>
                        <a:t>Feature Engineering</a:t>
                      </a:r>
                    </a:p>
                  </a:txBody>
                  <a:tcPr>
                    <a:solidFill>
                      <a:schemeClr val="accent1">
                        <a:lumMod val="75000"/>
                      </a:schemeClr>
                    </a:solidFill>
                  </a:tcPr>
                </a:tc>
                <a:tc>
                  <a:txBody>
                    <a:bodyPr/>
                    <a:lstStyle/>
                    <a:p>
                      <a:endParaRPr lang="en-US" dirty="0"/>
                    </a:p>
                    <a:p>
                      <a:pPr algn="ctr"/>
                      <a:r>
                        <a:rPr lang="en-US" dirty="0"/>
                        <a:t>Encoding</a:t>
                      </a:r>
                    </a:p>
                  </a:txBody>
                  <a:tcPr>
                    <a:solidFill>
                      <a:schemeClr val="accent1">
                        <a:lumMod val="40000"/>
                        <a:lumOff val="60000"/>
                      </a:schemeClr>
                    </a:solidFill>
                  </a:tcPr>
                </a:tc>
                <a:extLst>
                  <a:ext uri="{0D108BD9-81ED-4DB2-BD59-A6C34878D82A}">
                    <a16:rowId xmlns:a16="http://schemas.microsoft.com/office/drawing/2014/main" val="3764113224"/>
                  </a:ext>
                </a:extLst>
              </a:tr>
              <a:tr h="1854200">
                <a:tc>
                  <a:txBody>
                    <a:bodyPr/>
                    <a:lstStyle/>
                    <a:p>
                      <a:pPr marL="285750" indent="-285750">
                        <a:buFont typeface="Arial" panose="020B0604020202020204" pitchFamily="34" charset="0"/>
                        <a:buChar char="•"/>
                      </a:pPr>
                      <a:r>
                        <a:rPr lang="en-US" sz="1400" dirty="0"/>
                        <a:t>Transformed our data from 25,995 json files into 1 PostgreSQL table.</a:t>
                      </a:r>
                    </a:p>
                  </a:txBody>
                  <a:tcPr/>
                </a:tc>
                <a:tc>
                  <a:txBody>
                    <a:bodyPr/>
                    <a:lstStyle/>
                    <a:p>
                      <a:pPr marL="285750" indent="-285750">
                        <a:buFont typeface="Arial" panose="020B0604020202020204" pitchFamily="34" charset="0"/>
                        <a:buChar char="•"/>
                      </a:pPr>
                      <a:r>
                        <a:rPr lang="en-US" sz="1400" dirty="0"/>
                        <a:t>Summed key values to convert player statistics into team statistics</a:t>
                      </a:r>
                    </a:p>
                    <a:p>
                      <a:pPr marL="285750" indent="-285750">
                        <a:buFont typeface="Arial" panose="020B0604020202020204" pitchFamily="34" charset="0"/>
                        <a:buChar char="•"/>
                      </a:pPr>
                      <a:r>
                        <a:rPr lang="en-US" sz="1400" dirty="0"/>
                        <a:t>Split games into teams, home team and away team. </a:t>
                      </a:r>
                    </a:p>
                    <a:p>
                      <a:pPr marL="285750" indent="-285750">
                        <a:buFont typeface="Arial" panose="020B0604020202020204" pitchFamily="34" charset="0"/>
                        <a:buChar char="•"/>
                      </a:pPr>
                      <a:r>
                        <a:rPr lang="en-US" sz="1400" dirty="0"/>
                        <a:t>Brought home team statistics and away team statistics together into 1 table.</a:t>
                      </a:r>
                    </a:p>
                  </a:txBody>
                  <a:tcPr/>
                </a:tc>
                <a:tc>
                  <a:txBody>
                    <a:bodyPr/>
                    <a:lstStyle/>
                    <a:p>
                      <a:pPr marL="285750" indent="-285750">
                        <a:buFont typeface="Arial" panose="020B0604020202020204" pitchFamily="34" charset="0"/>
                        <a:buChar char="•"/>
                      </a:pPr>
                      <a:r>
                        <a:rPr lang="en-US" sz="1400" dirty="0"/>
                        <a:t>Used game statistics as a base to create team averages.</a:t>
                      </a:r>
                    </a:p>
                    <a:p>
                      <a:pPr marL="285750" indent="-285750">
                        <a:buFont typeface="Arial" panose="020B0604020202020204" pitchFamily="34" charset="0"/>
                        <a:buChar char="•"/>
                      </a:pPr>
                      <a:r>
                        <a:rPr lang="en-US" sz="1400" dirty="0"/>
                        <a:t>Used team averages to develop novel features: Winning %, Point Differential, Turnover Differential, and Power Ranking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txBody>
                  <a:tcPr/>
                </a:tc>
                <a:tc>
                  <a:txBody>
                    <a:bodyPr/>
                    <a:lstStyle/>
                    <a:p>
                      <a:pPr marL="285750" indent="-285750">
                        <a:buFont typeface="Arial" panose="020B0604020202020204" pitchFamily="34" charset="0"/>
                        <a:buChar char="•"/>
                      </a:pPr>
                      <a:r>
                        <a:rPr lang="en-US" sz="1400" dirty="0"/>
                        <a:t>It was necessary to convert multiple fields in our data frame from strings values to numeric values. </a:t>
                      </a:r>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4121768829"/>
                  </a:ext>
                </a:extLst>
              </a:tr>
            </a:tbl>
          </a:graphicData>
        </a:graphic>
      </p:graphicFrame>
      <p:pic>
        <p:nvPicPr>
          <p:cNvPr id="1026" name="Picture 2" descr="Image result for postgres">
            <a:extLst>
              <a:ext uri="{FF2B5EF4-FFF2-40B4-BE49-F238E27FC236}">
                <a16:creationId xmlns:a16="http://schemas.microsoft.com/office/drawing/2014/main" id="{D3D71B1A-86C4-43B1-8DAA-CA66B2C1A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4110599"/>
            <a:ext cx="1130492" cy="895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sycopg2">
            <a:extLst>
              <a:ext uri="{FF2B5EF4-FFF2-40B4-BE49-F238E27FC236}">
                <a16:creationId xmlns:a16="http://schemas.microsoft.com/office/drawing/2014/main" id="{D6795FD3-47B0-494A-917B-F26487A2D7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140" y="4119258"/>
            <a:ext cx="972820" cy="895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ython programming logo">
            <a:extLst>
              <a:ext uri="{FF2B5EF4-FFF2-40B4-BE49-F238E27FC236}">
                <a16:creationId xmlns:a16="http://schemas.microsoft.com/office/drawing/2014/main" id="{4347ED80-C2D5-458F-94F6-F0B2297494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6762" y="4041788"/>
            <a:ext cx="972820" cy="9728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andas python library">
            <a:extLst>
              <a:ext uri="{FF2B5EF4-FFF2-40B4-BE49-F238E27FC236}">
                <a16:creationId xmlns:a16="http://schemas.microsoft.com/office/drawing/2014/main" id="{0E14C46F-3F23-4EAF-BCCF-BAFA9A472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928758"/>
            <a:ext cx="1276350" cy="1276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D4263F0-F2E4-45AC-A84B-5FA2C0D36A77}"/>
              </a:ext>
            </a:extLst>
          </p:cNvPr>
          <p:cNvSpPr txBox="1">
            <a:spLocks noGrp="1"/>
          </p:cNvSpPr>
          <p:nvPr>
            <p:ph type="title"/>
          </p:nvPr>
        </p:nvSpPr>
        <p:spPr>
          <a:xfrm>
            <a:off x="298425" y="144300"/>
            <a:ext cx="3892575" cy="443711"/>
          </a:xfrm>
          <a:prstGeom prst="rect">
            <a:avLst/>
          </a:prstGeom>
        </p:spPr>
        <p:txBody>
          <a:bodyPr vert="horz" wrap="square" lIns="0" tIns="12700" rIns="0" bIns="0" rtlCol="0">
            <a:spAutoFit/>
          </a:bodyPr>
          <a:lstStyle/>
          <a:p>
            <a:pPr marL="12700">
              <a:lnSpc>
                <a:spcPct val="100000"/>
              </a:lnSpc>
              <a:spcBef>
                <a:spcPts val="100"/>
              </a:spcBef>
            </a:pPr>
            <a:r>
              <a:rPr b="0" spc="-10" dirty="0">
                <a:latin typeface="Trebuchet MS" panose="020B0603020202020204" pitchFamily="34" charset="0"/>
              </a:rPr>
              <a:t>Merging </a:t>
            </a:r>
            <a:r>
              <a:rPr b="0" spc="-5" dirty="0">
                <a:latin typeface="Trebuchet MS" panose="020B0603020202020204" pitchFamily="34" charset="0"/>
              </a:rPr>
              <a:t>the</a:t>
            </a:r>
            <a:r>
              <a:rPr b="0" spc="-60" dirty="0">
                <a:latin typeface="Trebuchet MS" panose="020B0603020202020204" pitchFamily="34" charset="0"/>
              </a:rPr>
              <a:t> </a:t>
            </a:r>
            <a:r>
              <a:rPr b="0" spc="-10" dirty="0">
                <a:latin typeface="Trebuchet MS" panose="020B0603020202020204" pitchFamily="34" charset="0"/>
              </a:rPr>
              <a:t>Data</a:t>
            </a:r>
          </a:p>
        </p:txBody>
      </p:sp>
      <p:pic>
        <p:nvPicPr>
          <p:cNvPr id="4" name="Picture 3">
            <a:extLst>
              <a:ext uri="{FF2B5EF4-FFF2-40B4-BE49-F238E27FC236}">
                <a16:creationId xmlns:a16="http://schemas.microsoft.com/office/drawing/2014/main" id="{435B65C7-5E04-455B-8DCF-FBD20B6F8F37}"/>
              </a:ext>
            </a:extLst>
          </p:cNvPr>
          <p:cNvPicPr>
            <a:picLocks noChangeAspect="1"/>
          </p:cNvPicPr>
          <p:nvPr/>
        </p:nvPicPr>
        <p:blipFill>
          <a:blip r:embed="rId2"/>
          <a:stretch>
            <a:fillRect/>
          </a:stretch>
        </p:blipFill>
        <p:spPr>
          <a:xfrm>
            <a:off x="385762" y="588011"/>
            <a:ext cx="8372475" cy="1226275"/>
          </a:xfrm>
          <a:prstGeom prst="rect">
            <a:avLst/>
          </a:prstGeom>
        </p:spPr>
      </p:pic>
      <p:pic>
        <p:nvPicPr>
          <p:cNvPr id="5" name="Picture 4">
            <a:extLst>
              <a:ext uri="{FF2B5EF4-FFF2-40B4-BE49-F238E27FC236}">
                <a16:creationId xmlns:a16="http://schemas.microsoft.com/office/drawing/2014/main" id="{44E29D9A-6F01-49EC-AC01-A992434B3512}"/>
              </a:ext>
            </a:extLst>
          </p:cNvPr>
          <p:cNvPicPr>
            <a:picLocks noChangeAspect="1"/>
          </p:cNvPicPr>
          <p:nvPr/>
        </p:nvPicPr>
        <p:blipFill>
          <a:blip r:embed="rId3"/>
          <a:stretch>
            <a:fillRect/>
          </a:stretch>
        </p:blipFill>
        <p:spPr>
          <a:xfrm>
            <a:off x="448786" y="1985254"/>
            <a:ext cx="3861957" cy="2687922"/>
          </a:xfrm>
          <a:prstGeom prst="rect">
            <a:avLst/>
          </a:prstGeom>
        </p:spPr>
      </p:pic>
      <p:pic>
        <p:nvPicPr>
          <p:cNvPr id="6" name="Picture 5">
            <a:extLst>
              <a:ext uri="{FF2B5EF4-FFF2-40B4-BE49-F238E27FC236}">
                <a16:creationId xmlns:a16="http://schemas.microsoft.com/office/drawing/2014/main" id="{992A9809-72F2-4D8F-BE04-CEDAA6AB14AF}"/>
              </a:ext>
            </a:extLst>
          </p:cNvPr>
          <p:cNvPicPr>
            <a:picLocks noChangeAspect="1"/>
          </p:cNvPicPr>
          <p:nvPr/>
        </p:nvPicPr>
        <p:blipFill>
          <a:blip r:embed="rId4"/>
          <a:stretch>
            <a:fillRect/>
          </a:stretch>
        </p:blipFill>
        <p:spPr>
          <a:xfrm>
            <a:off x="4808104" y="1985253"/>
            <a:ext cx="3783924" cy="2570235"/>
          </a:xfrm>
          <a:prstGeom prst="rect">
            <a:avLst/>
          </a:prstGeom>
        </p:spPr>
      </p:pic>
      <p:sp>
        <p:nvSpPr>
          <p:cNvPr id="7" name="Rectangle 6">
            <a:extLst>
              <a:ext uri="{FF2B5EF4-FFF2-40B4-BE49-F238E27FC236}">
                <a16:creationId xmlns:a16="http://schemas.microsoft.com/office/drawing/2014/main" id="{26415963-4250-4C2F-9B50-5EA0DE118013}"/>
              </a:ext>
            </a:extLst>
          </p:cNvPr>
          <p:cNvSpPr/>
          <p:nvPr/>
        </p:nvSpPr>
        <p:spPr>
          <a:xfrm>
            <a:off x="385762" y="1901371"/>
            <a:ext cx="3990295" cy="284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DAAF74-BBDC-4BB8-A3A0-D0232A48B892}"/>
              </a:ext>
            </a:extLst>
          </p:cNvPr>
          <p:cNvSpPr/>
          <p:nvPr/>
        </p:nvSpPr>
        <p:spPr>
          <a:xfrm>
            <a:off x="4704919" y="1901371"/>
            <a:ext cx="3990295" cy="284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65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309" y="289812"/>
            <a:ext cx="4010891" cy="443711"/>
          </a:xfrm>
          <a:prstGeom prst="rect">
            <a:avLst/>
          </a:prstGeom>
        </p:spPr>
        <p:txBody>
          <a:bodyPr vert="horz" wrap="square" lIns="0" tIns="12700" rIns="0" bIns="0" rtlCol="0">
            <a:spAutoFit/>
          </a:bodyPr>
          <a:lstStyle/>
          <a:p>
            <a:pPr marL="12700">
              <a:lnSpc>
                <a:spcPct val="100000"/>
              </a:lnSpc>
              <a:spcBef>
                <a:spcPts val="100"/>
              </a:spcBef>
            </a:pPr>
            <a:r>
              <a:rPr lang="en-US" b="0" spc="-10" dirty="0">
                <a:latin typeface="Trebuchet MS" panose="020B0603020202020204" pitchFamily="34" charset="0"/>
              </a:rPr>
              <a:t>Organizing</a:t>
            </a:r>
            <a:r>
              <a:rPr b="0" spc="-10" dirty="0">
                <a:latin typeface="Trebuchet MS" panose="020B0603020202020204" pitchFamily="34" charset="0"/>
              </a:rPr>
              <a:t> </a:t>
            </a:r>
            <a:r>
              <a:rPr b="0" spc="-5" dirty="0">
                <a:latin typeface="Trebuchet MS" panose="020B0603020202020204" pitchFamily="34" charset="0"/>
              </a:rPr>
              <a:t>the</a:t>
            </a:r>
            <a:r>
              <a:rPr b="0" spc="-55" dirty="0">
                <a:latin typeface="Trebuchet MS" panose="020B0603020202020204" pitchFamily="34" charset="0"/>
              </a:rPr>
              <a:t> </a:t>
            </a:r>
            <a:r>
              <a:rPr b="0" spc="-10" dirty="0">
                <a:latin typeface="Trebuchet MS" panose="020B0603020202020204" pitchFamily="34" charset="0"/>
              </a:rPr>
              <a:t>Data</a:t>
            </a:r>
            <a:r>
              <a:rPr lang="en-US" b="0" spc="-10" dirty="0">
                <a:latin typeface="Trebuchet MS" panose="020B0603020202020204" pitchFamily="34" charset="0"/>
              </a:rPr>
              <a:t> </a:t>
            </a:r>
            <a:endParaRPr b="0" spc="-10" dirty="0">
              <a:latin typeface="Trebuchet MS" panose="020B0603020202020204" pitchFamily="34" charset="0"/>
            </a:endParaRPr>
          </a:p>
        </p:txBody>
      </p:sp>
      <p:sp>
        <p:nvSpPr>
          <p:cNvPr id="6" name="object 6"/>
          <p:cNvSpPr txBox="1"/>
          <p:nvPr/>
        </p:nvSpPr>
        <p:spPr>
          <a:xfrm>
            <a:off x="228600" y="880179"/>
            <a:ext cx="6629400" cy="1821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100" b="1" i="0" u="none" strike="noStrike" kern="1200" cap="none" spc="-5" normalizeH="0" baseline="0" noProof="0" dirty="0">
                <a:ln>
                  <a:noFill/>
                </a:ln>
                <a:solidFill>
                  <a:prstClr val="black"/>
                </a:solidFill>
                <a:effectLst/>
                <a:uLnTx/>
                <a:uFillTx/>
                <a:latin typeface="Trebuchet MS" panose="020B0603020202020204" pitchFamily="34" charset="0"/>
                <a:cs typeface="Arial"/>
              </a:rPr>
              <a:t>Summed Player Date into Team Data, Split Games Into Teams, Brought Everything Back Together…  </a:t>
            </a:r>
          </a:p>
        </p:txBody>
      </p:sp>
      <p:pic>
        <p:nvPicPr>
          <p:cNvPr id="13" name="Picture 12">
            <a:extLst>
              <a:ext uri="{FF2B5EF4-FFF2-40B4-BE49-F238E27FC236}">
                <a16:creationId xmlns:a16="http://schemas.microsoft.com/office/drawing/2014/main" id="{FA717579-711F-49D6-BE67-D4A1113B00DA}"/>
              </a:ext>
            </a:extLst>
          </p:cNvPr>
          <p:cNvPicPr>
            <a:picLocks noChangeAspect="1"/>
          </p:cNvPicPr>
          <p:nvPr/>
        </p:nvPicPr>
        <p:blipFill>
          <a:blip r:embed="rId2"/>
          <a:stretch>
            <a:fillRect/>
          </a:stretch>
        </p:blipFill>
        <p:spPr>
          <a:xfrm>
            <a:off x="152400" y="1123950"/>
            <a:ext cx="7524750" cy="1819275"/>
          </a:xfrm>
          <a:prstGeom prst="rect">
            <a:avLst/>
          </a:prstGeom>
          <a:ln>
            <a:noFill/>
          </a:ln>
          <a:effectLst>
            <a:softEdge rad="112500"/>
          </a:effectLst>
        </p:spPr>
      </p:pic>
      <p:pic>
        <p:nvPicPr>
          <p:cNvPr id="2050" name="Picture 2" descr="Image result for football player clipart">
            <a:extLst>
              <a:ext uri="{FF2B5EF4-FFF2-40B4-BE49-F238E27FC236}">
                <a16:creationId xmlns:a16="http://schemas.microsoft.com/office/drawing/2014/main" id="{3690326C-51AE-4B1F-AF3E-415DA2014E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52787"/>
            <a:ext cx="1087099" cy="1533525"/>
          </a:xfrm>
          <a:prstGeom prst="rect">
            <a:avLst/>
          </a:prstGeom>
          <a:solidFill>
            <a:schemeClr val="accent1"/>
          </a:solidFill>
        </p:spPr>
      </p:pic>
      <p:sp>
        <p:nvSpPr>
          <p:cNvPr id="15" name="Arrow: Striped Right 14">
            <a:extLst>
              <a:ext uri="{FF2B5EF4-FFF2-40B4-BE49-F238E27FC236}">
                <a16:creationId xmlns:a16="http://schemas.microsoft.com/office/drawing/2014/main" id="{2507D708-4E51-4DFD-B2FD-8CFC07689F7A}"/>
              </a:ext>
            </a:extLst>
          </p:cNvPr>
          <p:cNvSpPr/>
          <p:nvPr/>
        </p:nvSpPr>
        <p:spPr>
          <a:xfrm>
            <a:off x="1600201" y="3843336"/>
            <a:ext cx="685800" cy="3524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2" name="Picture 4" descr="Image result for football team clipart">
            <a:extLst>
              <a:ext uri="{FF2B5EF4-FFF2-40B4-BE49-F238E27FC236}">
                <a16:creationId xmlns:a16="http://schemas.microsoft.com/office/drawing/2014/main" id="{25582214-8CD8-47C8-93BE-4A64F46289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0503" y="3252787"/>
            <a:ext cx="1656080" cy="1672600"/>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Striped Right 16">
            <a:extLst>
              <a:ext uri="{FF2B5EF4-FFF2-40B4-BE49-F238E27FC236}">
                <a16:creationId xmlns:a16="http://schemas.microsoft.com/office/drawing/2014/main" id="{F9BFAE61-932A-450A-AAAD-E4AD106E6EAE}"/>
              </a:ext>
            </a:extLst>
          </p:cNvPr>
          <p:cNvSpPr/>
          <p:nvPr/>
        </p:nvSpPr>
        <p:spPr>
          <a:xfrm>
            <a:off x="4510563" y="3843336"/>
            <a:ext cx="671038" cy="3524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4" name="Picture 6" descr="Image result for football helmet clipart">
            <a:extLst>
              <a:ext uri="{FF2B5EF4-FFF2-40B4-BE49-F238E27FC236}">
                <a16:creationId xmlns:a16="http://schemas.microsoft.com/office/drawing/2014/main" id="{56C1E079-2AD1-4DFE-9C25-77C35213F3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5525" y="3533592"/>
            <a:ext cx="1475548" cy="11717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ootball helmet clipart">
            <a:extLst>
              <a:ext uri="{FF2B5EF4-FFF2-40B4-BE49-F238E27FC236}">
                <a16:creationId xmlns:a16="http://schemas.microsoft.com/office/drawing/2014/main" id="{CFB5FE83-0664-4240-8D67-A031DD14B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8200" y="3533592"/>
            <a:ext cx="1383965" cy="10746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A2AE88C-1A57-47B0-8F7C-8A6260758B3B}"/>
              </a:ext>
            </a:extLst>
          </p:cNvPr>
          <p:cNvSpPr/>
          <p:nvPr/>
        </p:nvSpPr>
        <p:spPr>
          <a:xfrm>
            <a:off x="6781800" y="3696382"/>
            <a:ext cx="654859"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solidFill>
                  <a:srgbClr val="1F497D"/>
                </a:solidFill>
                <a:effectLst>
                  <a:outerShdw blurRad="38100" dist="19050" dir="2700000" algn="tl" rotWithShape="0">
                    <a:prstClr val="black">
                      <a:alpha val="40000"/>
                    </a:prstClr>
                  </a:outerShdw>
                </a:effectLst>
                <a:uLnTx/>
                <a:uFillTx/>
                <a:latin typeface="Calibri"/>
                <a:ea typeface="+mn-ea"/>
                <a:cs typeface="+mn-cs"/>
              </a:rPr>
              <a:t>VS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1075" y="105226"/>
            <a:ext cx="6770370" cy="44371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800" b="0" i="0" u="none" strike="noStrike" kern="1200" cap="none" spc="-10" normalizeH="0" baseline="0" noProof="0" dirty="0">
                <a:ln>
                  <a:noFill/>
                </a:ln>
                <a:solidFill>
                  <a:prstClr val="black"/>
                </a:solidFill>
                <a:effectLst/>
                <a:uLnTx/>
                <a:uFillTx/>
                <a:latin typeface="Trebuchet MS" panose="020B0603020202020204" pitchFamily="34" charset="0"/>
                <a:cs typeface="Impact"/>
              </a:rPr>
              <a:t>Feature </a:t>
            </a:r>
            <a:r>
              <a:rPr kumimoji="0" sz="2800" b="0" i="0" u="none" strike="noStrike" kern="1200" cap="none" spc="-5" normalizeH="0" baseline="0" noProof="0" dirty="0">
                <a:ln>
                  <a:noFill/>
                </a:ln>
                <a:solidFill>
                  <a:prstClr val="black"/>
                </a:solidFill>
                <a:effectLst/>
                <a:uLnTx/>
                <a:uFillTx/>
                <a:latin typeface="Trebuchet MS" panose="020B0603020202020204" pitchFamily="34" charset="0"/>
                <a:cs typeface="Impact"/>
              </a:rPr>
              <a:t>Engineering</a:t>
            </a:r>
            <a:endParaRPr kumimoji="0" sz="2800" b="0" i="0" u="none" strike="noStrike" kern="1200" cap="none" spc="0" normalizeH="0" baseline="0" noProof="0" dirty="0">
              <a:ln>
                <a:noFill/>
              </a:ln>
              <a:solidFill>
                <a:prstClr val="black"/>
              </a:solidFill>
              <a:effectLst/>
              <a:uLnTx/>
              <a:uFillTx/>
              <a:latin typeface="Trebuchet MS" panose="020B0603020202020204" pitchFamily="34" charset="0"/>
              <a:cs typeface="Impact"/>
            </a:endParaRPr>
          </a:p>
        </p:txBody>
      </p:sp>
      <p:sp>
        <p:nvSpPr>
          <p:cNvPr id="5" name="object 5"/>
          <p:cNvSpPr txBox="1"/>
          <p:nvPr/>
        </p:nvSpPr>
        <p:spPr>
          <a:xfrm>
            <a:off x="4922982" y="879916"/>
            <a:ext cx="4075429" cy="1629357"/>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Transformed teams’ game statistics to teams' average statistics. This allowed us to base an instance off of how teams had been performing through a specific point in their season. </a:t>
            </a:r>
          </a:p>
          <a:p>
            <a:pPr marL="12700" marR="5080" lvl="0" indent="0" algn="l" defTabSz="914400" rtl="0" eaLnBrk="1" fontAlgn="auto" latinLnBrk="0" hangingPunct="1">
              <a:lnSpc>
                <a:spcPct val="115399"/>
              </a:lnSpc>
              <a:spcBef>
                <a:spcPts val="100"/>
              </a:spcBef>
              <a:spcAft>
                <a:spcPts val="0"/>
              </a:spcAft>
              <a:buClrTx/>
              <a:buSzTx/>
              <a:buFontTx/>
              <a:buNone/>
              <a:tabLst/>
              <a:defRPr/>
            </a:pPr>
            <a:endPar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endParaRPr>
          </a:p>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Developed novel features to enhance and strengthen our model’s performance. </a:t>
            </a:r>
            <a:endParaRPr kumimoji="0" sz="1300" b="0" i="0" u="none" strike="noStrike" kern="1200" cap="none" spc="0" normalizeH="0" baseline="0" noProof="0" dirty="0">
              <a:ln>
                <a:noFill/>
              </a:ln>
              <a:solidFill>
                <a:prstClr val="black"/>
              </a:solidFill>
              <a:effectLst/>
              <a:uLnTx/>
              <a:uFillTx/>
              <a:latin typeface="Trebuchet MS" panose="020B0603020202020204" pitchFamily="34" charset="0"/>
              <a:cs typeface="Arial"/>
            </a:endParaRPr>
          </a:p>
        </p:txBody>
      </p:sp>
      <p:sp>
        <p:nvSpPr>
          <p:cNvPr id="6" name="object 6"/>
          <p:cNvSpPr txBox="1"/>
          <p:nvPr/>
        </p:nvSpPr>
        <p:spPr>
          <a:xfrm>
            <a:off x="228600" y="879916"/>
            <a:ext cx="1905000"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Trebuchet MS" panose="020B0603020202020204" pitchFamily="34" charset="0"/>
                <a:cs typeface="Impact"/>
              </a:rPr>
              <a:t>Sample</a:t>
            </a:r>
            <a:r>
              <a:rPr kumimoji="0" sz="2000" b="0" i="0" u="none" strike="noStrike" kern="1200" cap="none" spc="-75" normalizeH="0" baseline="0" noProof="0" dirty="0">
                <a:ln>
                  <a:noFill/>
                </a:ln>
                <a:solidFill>
                  <a:prstClr val="black"/>
                </a:solidFill>
                <a:effectLst/>
                <a:uLnTx/>
                <a:uFillTx/>
                <a:latin typeface="Trebuchet MS" panose="020B0603020202020204" pitchFamily="34" charset="0"/>
                <a:cs typeface="Impact"/>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cs typeface="Impact"/>
              </a:rPr>
              <a:t>Code</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cs typeface="Impact"/>
            </a:endParaRPr>
          </a:p>
        </p:txBody>
      </p:sp>
      <p:graphicFrame>
        <p:nvGraphicFramePr>
          <p:cNvPr id="11" name="Chart 10">
            <a:extLst>
              <a:ext uri="{FF2B5EF4-FFF2-40B4-BE49-F238E27FC236}">
                <a16:creationId xmlns:a16="http://schemas.microsoft.com/office/drawing/2014/main" id="{716D233A-278B-4C8F-8993-39CD572B13BE}"/>
              </a:ext>
            </a:extLst>
          </p:cNvPr>
          <p:cNvGraphicFramePr>
            <a:graphicFrameLocks/>
          </p:cNvGraphicFramePr>
          <p:nvPr/>
        </p:nvGraphicFramePr>
        <p:xfrm>
          <a:off x="4926611" y="2815239"/>
          <a:ext cx="4075429" cy="2057400"/>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1">
            <a:extLst>
              <a:ext uri="{FF2B5EF4-FFF2-40B4-BE49-F238E27FC236}">
                <a16:creationId xmlns:a16="http://schemas.microsoft.com/office/drawing/2014/main" id="{B1CA3BB7-FFED-4C77-BB80-B9F2F094171D}"/>
              </a:ext>
            </a:extLst>
          </p:cNvPr>
          <p:cNvPicPr>
            <a:picLocks noChangeAspect="1"/>
          </p:cNvPicPr>
          <p:nvPr/>
        </p:nvPicPr>
        <p:blipFill>
          <a:blip r:embed="rId3"/>
          <a:stretch>
            <a:fillRect/>
          </a:stretch>
        </p:blipFill>
        <p:spPr>
          <a:xfrm>
            <a:off x="346126" y="1443796"/>
            <a:ext cx="3803547" cy="3429750"/>
          </a:xfrm>
          <a:prstGeom prst="rect">
            <a:avLst/>
          </a:prstGeom>
        </p:spPr>
      </p:pic>
      <p:sp>
        <p:nvSpPr>
          <p:cNvPr id="13" name="Rectangle 12">
            <a:extLst>
              <a:ext uri="{FF2B5EF4-FFF2-40B4-BE49-F238E27FC236}">
                <a16:creationId xmlns:a16="http://schemas.microsoft.com/office/drawing/2014/main" id="{03F30595-D1FE-4C5E-954F-32BE02026715}"/>
              </a:ext>
            </a:extLst>
          </p:cNvPr>
          <p:cNvSpPr/>
          <p:nvPr/>
        </p:nvSpPr>
        <p:spPr>
          <a:xfrm>
            <a:off x="228600" y="1355271"/>
            <a:ext cx="4038600" cy="360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5EB73ADF-0D2F-422C-A43B-44A76C952D8D}"/>
              </a:ext>
            </a:extLst>
          </p:cNvPr>
          <p:cNvSpPr txBox="1"/>
          <p:nvPr/>
        </p:nvSpPr>
        <p:spPr>
          <a:xfrm>
            <a:off x="131075" y="105226"/>
            <a:ext cx="6770370" cy="44371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800" b="0" i="0" u="none" strike="noStrike" kern="1200" cap="none" spc="-10" normalizeH="0" baseline="0" noProof="0" dirty="0">
                <a:ln>
                  <a:noFill/>
                </a:ln>
                <a:solidFill>
                  <a:prstClr val="black"/>
                </a:solidFill>
                <a:effectLst/>
                <a:uLnTx/>
                <a:uFillTx/>
                <a:latin typeface="Trebuchet MS" panose="020B0603020202020204" pitchFamily="34" charset="0"/>
                <a:cs typeface="Impact"/>
              </a:rPr>
              <a:t>Encoding</a:t>
            </a:r>
            <a:endParaRPr kumimoji="0" sz="2800" b="0" i="0" u="none" strike="noStrike" kern="1200" cap="none" spc="0" normalizeH="0" baseline="0" noProof="0" dirty="0">
              <a:ln>
                <a:noFill/>
              </a:ln>
              <a:solidFill>
                <a:prstClr val="black"/>
              </a:solidFill>
              <a:effectLst/>
              <a:uLnTx/>
              <a:uFillTx/>
              <a:latin typeface="Trebuchet MS" panose="020B0603020202020204" pitchFamily="34" charset="0"/>
              <a:cs typeface="Impact"/>
            </a:endParaRPr>
          </a:p>
        </p:txBody>
      </p:sp>
      <p:sp>
        <p:nvSpPr>
          <p:cNvPr id="5" name="object 5">
            <a:extLst>
              <a:ext uri="{FF2B5EF4-FFF2-40B4-BE49-F238E27FC236}">
                <a16:creationId xmlns:a16="http://schemas.microsoft.com/office/drawing/2014/main" id="{023651E7-AAD2-4174-A693-342EFF877FD9}"/>
              </a:ext>
            </a:extLst>
          </p:cNvPr>
          <p:cNvSpPr txBox="1"/>
          <p:nvPr/>
        </p:nvSpPr>
        <p:spPr>
          <a:xfrm>
            <a:off x="131075" y="742950"/>
            <a:ext cx="4075429" cy="1910716"/>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It was necessary to convert multiple fields in our data frame from string values to numeric values. </a:t>
            </a:r>
          </a:p>
          <a:p>
            <a:pPr marL="12700" marR="5080" lvl="0" indent="0" algn="l" defTabSz="914400" rtl="0" eaLnBrk="1" fontAlgn="auto" latinLnBrk="0" hangingPunct="1">
              <a:lnSpc>
                <a:spcPct val="115399"/>
              </a:lnSpc>
              <a:spcBef>
                <a:spcPts val="100"/>
              </a:spcBef>
              <a:spcAft>
                <a:spcPts val="0"/>
              </a:spcAft>
              <a:buClrTx/>
              <a:buSzTx/>
              <a:buFontTx/>
              <a:buNone/>
              <a:tabLst/>
              <a:defRPr/>
            </a:pPr>
            <a:endPar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endParaRPr>
          </a:p>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We did this in multiple ways:</a:t>
            </a:r>
          </a:p>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 -  pandas.DataFrame.at</a:t>
            </a:r>
          </a:p>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 -  </a:t>
            </a:r>
            <a:r>
              <a:rPr kumimoji="0" lang="en-US" sz="1300" b="0" i="0" u="none" strike="noStrike" kern="1200" cap="none" spc="-10" normalizeH="0" baseline="0" noProof="0" dirty="0" err="1">
                <a:ln>
                  <a:noFill/>
                </a:ln>
                <a:solidFill>
                  <a:prstClr val="black"/>
                </a:solidFill>
                <a:effectLst/>
                <a:uLnTx/>
                <a:uFillTx/>
                <a:latin typeface="Trebuchet MS" panose="020B0603020202020204" pitchFamily="34" charset="0"/>
                <a:cs typeface="Arial"/>
              </a:rPr>
              <a:t>pandas.DataFrame.map</a:t>
            </a: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 </a:t>
            </a:r>
          </a:p>
          <a:p>
            <a:pPr marL="12700" marR="5080" lvl="0" indent="0" algn="l" defTabSz="914400" rtl="0" eaLnBrk="1" fontAlgn="auto" latinLnBrk="0" hangingPunct="1">
              <a:lnSpc>
                <a:spcPct val="115399"/>
              </a:lnSpc>
              <a:spcBef>
                <a:spcPts val="100"/>
              </a:spcBef>
              <a:spcAft>
                <a:spcPts val="0"/>
              </a:spcAft>
              <a:buClrTx/>
              <a:buSzTx/>
              <a:buFontTx/>
              <a:buNone/>
              <a:tabLst/>
              <a:defRPr/>
            </a:pPr>
            <a:endPar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endParaRPr>
          </a:p>
          <a:p>
            <a:pPr marL="12700" marR="5080" lvl="0" indent="0" algn="l" defTabSz="914400" rtl="0" eaLnBrk="1" fontAlgn="auto" latinLnBrk="0" hangingPunct="1">
              <a:lnSpc>
                <a:spcPct val="115399"/>
              </a:lnSpc>
              <a:spcBef>
                <a:spcPts val="100"/>
              </a:spcBef>
              <a:spcAft>
                <a:spcPts val="0"/>
              </a:spcAft>
              <a:buClrTx/>
              <a:buSzTx/>
              <a:buFontTx/>
              <a:buNone/>
              <a:tabLst/>
              <a:defRPr/>
            </a:pP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Our largest hurdle came with encoding </a:t>
            </a:r>
            <a:r>
              <a:rPr kumimoji="0" lang="en-US" sz="1300" b="0" i="0" u="none" strike="noStrike" kern="1200" cap="none" spc="-10" normalizeH="0" baseline="0" noProof="0" dirty="0" err="1">
                <a:ln>
                  <a:noFill/>
                </a:ln>
                <a:solidFill>
                  <a:prstClr val="black"/>
                </a:solidFill>
                <a:effectLst/>
                <a:uLnTx/>
                <a:uFillTx/>
                <a:latin typeface="Trebuchet MS" panose="020B0603020202020204" pitchFamily="34" charset="0"/>
                <a:cs typeface="Arial"/>
              </a:rPr>
              <a:t>NaN</a:t>
            </a:r>
            <a:r>
              <a:rPr kumimoji="0" lang="en-US" sz="1300" b="0" i="0" u="none" strike="noStrike" kern="1200" cap="none" spc="-10" normalizeH="0" baseline="0" noProof="0" dirty="0">
                <a:ln>
                  <a:noFill/>
                </a:ln>
                <a:solidFill>
                  <a:prstClr val="black"/>
                </a:solidFill>
                <a:effectLst/>
                <a:uLnTx/>
                <a:uFillTx/>
                <a:latin typeface="Trebuchet MS" panose="020B0603020202020204" pitchFamily="34" charset="0"/>
                <a:cs typeface="Arial"/>
              </a:rPr>
              <a:t> values!</a:t>
            </a:r>
          </a:p>
        </p:txBody>
      </p:sp>
      <p:pic>
        <p:nvPicPr>
          <p:cNvPr id="6" name="Picture 5">
            <a:extLst>
              <a:ext uri="{FF2B5EF4-FFF2-40B4-BE49-F238E27FC236}">
                <a16:creationId xmlns:a16="http://schemas.microsoft.com/office/drawing/2014/main" id="{A5CC363F-055A-4EB1-8996-5134B6525FC1}"/>
              </a:ext>
            </a:extLst>
          </p:cNvPr>
          <p:cNvPicPr>
            <a:picLocks noChangeAspect="1"/>
          </p:cNvPicPr>
          <p:nvPr/>
        </p:nvPicPr>
        <p:blipFill>
          <a:blip r:embed="rId2"/>
          <a:stretch>
            <a:fillRect/>
          </a:stretch>
        </p:blipFill>
        <p:spPr>
          <a:xfrm>
            <a:off x="5105400" y="895350"/>
            <a:ext cx="3343275" cy="1219200"/>
          </a:xfrm>
          <a:prstGeom prst="rect">
            <a:avLst/>
          </a:prstGeom>
        </p:spPr>
      </p:pic>
      <p:sp>
        <p:nvSpPr>
          <p:cNvPr id="7" name="Rectangle 6">
            <a:extLst>
              <a:ext uri="{FF2B5EF4-FFF2-40B4-BE49-F238E27FC236}">
                <a16:creationId xmlns:a16="http://schemas.microsoft.com/office/drawing/2014/main" id="{FC81684B-FA09-4DD1-96C2-D686D1B767E5}"/>
              </a:ext>
            </a:extLst>
          </p:cNvPr>
          <p:cNvSpPr/>
          <p:nvPr/>
        </p:nvSpPr>
        <p:spPr>
          <a:xfrm>
            <a:off x="5029200" y="819150"/>
            <a:ext cx="35052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ndParaRPr>
          </a:p>
        </p:txBody>
      </p:sp>
      <p:pic>
        <p:nvPicPr>
          <p:cNvPr id="8" name="Picture 7">
            <a:extLst>
              <a:ext uri="{FF2B5EF4-FFF2-40B4-BE49-F238E27FC236}">
                <a16:creationId xmlns:a16="http://schemas.microsoft.com/office/drawing/2014/main" id="{2C11BE26-B8A7-4D08-9820-45AD95E9EB29}"/>
              </a:ext>
            </a:extLst>
          </p:cNvPr>
          <p:cNvPicPr>
            <a:picLocks noChangeAspect="1"/>
          </p:cNvPicPr>
          <p:nvPr/>
        </p:nvPicPr>
        <p:blipFill>
          <a:blip r:embed="rId3"/>
          <a:stretch>
            <a:fillRect/>
          </a:stretch>
        </p:blipFill>
        <p:spPr>
          <a:xfrm>
            <a:off x="4267200" y="2419351"/>
            <a:ext cx="4638675" cy="914400"/>
          </a:xfrm>
          <a:prstGeom prst="rect">
            <a:avLst/>
          </a:prstGeom>
        </p:spPr>
      </p:pic>
      <p:sp>
        <p:nvSpPr>
          <p:cNvPr id="9" name="Rectangle 8">
            <a:extLst>
              <a:ext uri="{FF2B5EF4-FFF2-40B4-BE49-F238E27FC236}">
                <a16:creationId xmlns:a16="http://schemas.microsoft.com/office/drawing/2014/main" id="{053394B6-393B-411B-A3D7-DDF764C34087}"/>
              </a:ext>
            </a:extLst>
          </p:cNvPr>
          <p:cNvSpPr/>
          <p:nvPr/>
        </p:nvSpPr>
        <p:spPr>
          <a:xfrm>
            <a:off x="4206504" y="2343150"/>
            <a:ext cx="4806421"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ndParaRPr>
          </a:p>
        </p:txBody>
      </p:sp>
      <p:sp>
        <p:nvSpPr>
          <p:cNvPr id="10" name="object 6">
            <a:extLst>
              <a:ext uri="{FF2B5EF4-FFF2-40B4-BE49-F238E27FC236}">
                <a16:creationId xmlns:a16="http://schemas.microsoft.com/office/drawing/2014/main" id="{C49642CC-9151-4EF4-B051-23C6FCE6102D}"/>
              </a:ext>
            </a:extLst>
          </p:cNvPr>
          <p:cNvSpPr txBox="1"/>
          <p:nvPr/>
        </p:nvSpPr>
        <p:spPr>
          <a:xfrm>
            <a:off x="6082982" y="422349"/>
            <a:ext cx="2146618" cy="32060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Trebuchet MS" panose="020B0603020202020204" pitchFamily="34" charset="0"/>
                <a:cs typeface="Impact"/>
              </a:rPr>
              <a:t>Sample</a:t>
            </a:r>
            <a:r>
              <a:rPr kumimoji="0" sz="2000" b="0" i="0" u="none" strike="noStrike" kern="1200" cap="none" spc="-75" normalizeH="0" baseline="0" noProof="0" dirty="0">
                <a:ln>
                  <a:noFill/>
                </a:ln>
                <a:solidFill>
                  <a:prstClr val="black"/>
                </a:solidFill>
                <a:effectLst/>
                <a:uLnTx/>
                <a:uFillTx/>
                <a:latin typeface="Trebuchet MS" panose="020B0603020202020204" pitchFamily="34" charset="0"/>
                <a:cs typeface="Impact"/>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cs typeface="Impact"/>
              </a:rPr>
              <a:t>Code</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cs typeface="Impact"/>
            </a:endParaRPr>
          </a:p>
        </p:txBody>
      </p:sp>
      <p:pic>
        <p:nvPicPr>
          <p:cNvPr id="3074" name="Picture 2" descr="Image result for stack overflow">
            <a:extLst>
              <a:ext uri="{FF2B5EF4-FFF2-40B4-BE49-F238E27FC236}">
                <a16:creationId xmlns:a16="http://schemas.microsoft.com/office/drawing/2014/main" id="{22C13907-73EE-4905-9EC3-983F28674D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2432958"/>
            <a:ext cx="2170150" cy="14478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a:extLst>
              <a:ext uri="{FF2B5EF4-FFF2-40B4-BE49-F238E27FC236}">
                <a16:creationId xmlns:a16="http://schemas.microsoft.com/office/drawing/2014/main" id="{2E6144EE-65D8-4DC5-A2AD-8473B18DD83B}"/>
              </a:ext>
            </a:extLst>
          </p:cNvPr>
          <p:cNvSpPr>
            <a:spLocks noChangeArrowheads="1"/>
          </p:cNvSpPr>
          <p:nvPr/>
        </p:nvSpPr>
        <p:spPr bwMode="auto">
          <a:xfrm>
            <a:off x="235856" y="3812204"/>
            <a:ext cx="4412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Trebuchet MS" panose="020B0603020202020204" pitchFamily="34" charset="0"/>
                <a:ea typeface="Calibri" panose="020F0502020204030204" pitchFamily="34" charset="0"/>
                <a:cs typeface="Courier New" panose="02070309020205020404" pitchFamily="49" charset="0"/>
              </a:rPr>
              <a:t>DEN[ 1.  2.  3.  4.  5.  6.  7.  8.  9. 10. 11. 12. 13. 14. 15. 16. 17. 18. nan]</a:t>
            </a:r>
            <a:r>
              <a:rPr kumimoji="0" lang="en-US" altLang="en-US" sz="600" b="0" i="0" u="none" strike="noStrike" kern="1200" cap="none" spc="0" normalizeH="0" baseline="0" noProof="0" dirty="0">
                <a:ln>
                  <a:noFill/>
                </a:ln>
                <a:solidFill>
                  <a:prstClr val="black"/>
                </a:solidFill>
                <a:effectLst/>
                <a:uLnTx/>
                <a:uFillTx/>
                <a:latin typeface="Trebuchet MS" panose="020B0603020202020204" pitchFamily="34" charset="0"/>
              </a:rPr>
              <a:t> </a:t>
            </a:r>
            <a:endParaRPr kumimoji="0" lang="en-US" altLang="en-US" sz="1800" b="0" i="0" u="none" strike="noStrike" kern="1200" cap="none" spc="0" normalizeH="0" baseline="0" noProof="0" dirty="0">
              <a:ln>
                <a:noFill/>
              </a:ln>
              <a:solidFill>
                <a:prstClr val="black"/>
              </a:solidFill>
              <a:effectLst/>
              <a:uLnTx/>
              <a:uFillTx/>
              <a:latin typeface="Trebuchet MS" panose="020B0603020202020204" pitchFamily="34" charset="0"/>
            </a:endParaRPr>
          </a:p>
        </p:txBody>
      </p:sp>
      <p:sp>
        <p:nvSpPr>
          <p:cNvPr id="16" name="Arrow: Striped Right 15">
            <a:extLst>
              <a:ext uri="{FF2B5EF4-FFF2-40B4-BE49-F238E27FC236}">
                <a16:creationId xmlns:a16="http://schemas.microsoft.com/office/drawing/2014/main" id="{0A36DCE2-EE81-45B8-95A3-69D7D17ABBBB}"/>
              </a:ext>
            </a:extLst>
          </p:cNvPr>
          <p:cNvSpPr/>
          <p:nvPr/>
        </p:nvSpPr>
        <p:spPr>
          <a:xfrm>
            <a:off x="1770874" y="4343674"/>
            <a:ext cx="1353325" cy="3524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pitchFamily="34" charset="0"/>
            </a:endParaRPr>
          </a:p>
        </p:txBody>
      </p:sp>
      <p:sp>
        <p:nvSpPr>
          <p:cNvPr id="15" name="Rectangle 5">
            <a:extLst>
              <a:ext uri="{FF2B5EF4-FFF2-40B4-BE49-F238E27FC236}">
                <a16:creationId xmlns:a16="http://schemas.microsoft.com/office/drawing/2014/main" id="{078C81AC-6B09-46BE-97CB-DFCF178BA2E1}"/>
              </a:ext>
            </a:extLst>
          </p:cNvPr>
          <p:cNvSpPr>
            <a:spLocks noChangeArrowheads="1"/>
          </p:cNvSpPr>
          <p:nvPr/>
        </p:nvSpPr>
        <p:spPr bwMode="auto">
          <a:xfrm>
            <a:off x="4267200" y="4407650"/>
            <a:ext cx="729969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Unicode MS"/>
                <a:ea typeface="Calibri" panose="020F0502020204030204" pitchFamily="34" charset="0"/>
                <a:cs typeface="Courier New" panose="02070309020205020404" pitchFamily="49" charset="0"/>
              </a:rPr>
              <a:t>DEN</a:t>
            </a:r>
            <a:r>
              <a:rPr kumimoji="0" lang="en-US" altLang="en-US" sz="1100" b="0" i="0" u="none" strike="noStrike" kern="1200" cap="none" spc="0" normalizeH="0" baseline="0" noProof="0" dirty="0">
                <a:ln>
                  <a:noFill/>
                </a:ln>
                <a:solidFill>
                  <a:srgbClr val="000000"/>
                </a:solidFill>
                <a:effectLst/>
                <a:uLnTx/>
                <a:uFillTx/>
                <a:latin typeface="Calibri"/>
                <a:ea typeface="Calibri" panose="020F0502020204030204" pitchFamily="34" charset="0"/>
                <a:cs typeface="Calibri" panose="020F0502020204030204" pitchFamily="34" charset="0"/>
              </a:rPr>
              <a:t>[ 1</a:t>
            </a:r>
            <a:r>
              <a:rPr kumimoji="0" lang="en-US" altLang="en-US" sz="11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Calibri" panose="020F0502020204030204" pitchFamily="34" charset="0"/>
              </a:rPr>
              <a:t>  2  3  4  5  6  7  8  9 10 11 12 13 14 15 16 17 18]</a:t>
            </a:r>
            <a:r>
              <a:rPr kumimoji="0" lang="en-US" alt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40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Exploratory Data Analysis</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9" name="Graphic 8" descr="Research">
            <a:extLst>
              <a:ext uri="{FF2B5EF4-FFF2-40B4-BE49-F238E27FC236}">
                <a16:creationId xmlns:a16="http://schemas.microsoft.com/office/drawing/2014/main" id="{9C87D022-3F6A-40B0-9C1B-B84F43FE91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6391" y="1105895"/>
            <a:ext cx="971218" cy="971218"/>
          </a:xfrm>
          <a:prstGeom prst="rect">
            <a:avLst/>
          </a:prstGeom>
        </p:spPr>
      </p:pic>
    </p:spTree>
    <p:extLst>
      <p:ext uri="{BB962C8B-B14F-4D97-AF65-F5344CB8AC3E}">
        <p14:creationId xmlns:p14="http://schemas.microsoft.com/office/powerpoint/2010/main" val="383398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283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215115"/>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32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Exploratory Data Analysis Process</a:t>
            </a:r>
            <a:endParaRPr sz="32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grpSp>
        <p:nvGrpSpPr>
          <p:cNvPr id="19" name="Group 18">
            <a:extLst>
              <a:ext uri="{FF2B5EF4-FFF2-40B4-BE49-F238E27FC236}">
                <a16:creationId xmlns:a16="http://schemas.microsoft.com/office/drawing/2014/main" id="{4F990CDA-18D5-4D91-8571-E0E128E0E4CB}"/>
              </a:ext>
            </a:extLst>
          </p:cNvPr>
          <p:cNvGrpSpPr/>
          <p:nvPr/>
        </p:nvGrpSpPr>
        <p:grpSpPr>
          <a:xfrm>
            <a:off x="1732648" y="4035218"/>
            <a:ext cx="6954153" cy="822532"/>
            <a:chOff x="1326389" y="4733567"/>
            <a:chExt cx="10262044" cy="1097280"/>
          </a:xfrm>
          <a:solidFill>
            <a:schemeClr val="accent1"/>
          </a:solidFill>
        </p:grpSpPr>
        <p:sp>
          <p:nvSpPr>
            <p:cNvPr id="20" name="Rectangle 19">
              <a:extLst>
                <a:ext uri="{FF2B5EF4-FFF2-40B4-BE49-F238E27FC236}">
                  <a16:creationId xmlns:a16="http://schemas.microsoft.com/office/drawing/2014/main" id="{B9BD44EF-FE77-426E-8D22-0AB70B712ABC}"/>
                </a:ext>
              </a:extLst>
            </p:cNvPr>
            <p:cNvSpPr/>
            <p:nvPr/>
          </p:nvSpPr>
          <p:spPr>
            <a:xfrm>
              <a:off x="1326389" y="4733567"/>
              <a:ext cx="4221289" cy="109728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68544" tIns="68544" rIns="68544" bIns="68544" rtlCol="0" anchor="ctr" anchorCtr="0"/>
            <a:lstStyle/>
            <a:p>
              <a:r>
                <a:rPr lang="en-US" sz="1349" dirty="0">
                  <a:solidFill>
                    <a:schemeClr val="bg1"/>
                  </a:solidFill>
                  <a:latin typeface="Trebuchet MS" panose="020B0603020202020204" pitchFamily="34" charset="0"/>
                </a:rPr>
                <a:t> Developed final feature set</a:t>
              </a:r>
            </a:p>
          </p:txBody>
        </p:sp>
        <p:sp>
          <p:nvSpPr>
            <p:cNvPr id="21" name="Rectangle 20">
              <a:extLst>
                <a:ext uri="{FF2B5EF4-FFF2-40B4-BE49-F238E27FC236}">
                  <a16:creationId xmlns:a16="http://schemas.microsoft.com/office/drawing/2014/main" id="{8BBD7C3B-7773-484F-A619-DC6284A0A52E}"/>
                </a:ext>
              </a:extLst>
            </p:cNvPr>
            <p:cNvSpPr/>
            <p:nvPr/>
          </p:nvSpPr>
          <p:spPr>
            <a:xfrm>
              <a:off x="6284913" y="4733567"/>
              <a:ext cx="5303520" cy="109728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68544" rIns="68544" bIns="68544" numCol="1" spcCol="0" rtlCol="0" fromWordArt="0" anchor="ctr" anchorCtr="0" forceAA="0" compatLnSpc="1">
              <a:prstTxWarp prst="textNoShape">
                <a:avLst/>
              </a:prstTxWarp>
              <a:noAutofit/>
            </a:bodyPr>
            <a:lstStyle/>
            <a:p>
              <a:pPr marL="214198" indent="-214198">
                <a:buClr>
                  <a:schemeClr val="bg1"/>
                </a:buClr>
                <a:buFont typeface="Arial" panose="020B0604020202020204" pitchFamily="34" charset="0"/>
                <a:buChar char="•"/>
              </a:pPr>
              <a:r>
                <a:rPr lang="en-US" sz="1349" dirty="0">
                  <a:solidFill>
                    <a:schemeClr val="bg1"/>
                  </a:solidFill>
                  <a:latin typeface="Trebuchet MS" panose="020B0603020202020204" pitchFamily="34" charset="0"/>
                </a:rPr>
                <a:t>Final EDA modeling and feature exploration </a:t>
              </a:r>
            </a:p>
          </p:txBody>
        </p:sp>
        <p:sp>
          <p:nvSpPr>
            <p:cNvPr id="22" name="Isosceles Triangle 21">
              <a:extLst>
                <a:ext uri="{FF2B5EF4-FFF2-40B4-BE49-F238E27FC236}">
                  <a16:creationId xmlns:a16="http://schemas.microsoft.com/office/drawing/2014/main" id="{B07F88CD-0150-4425-8041-0454315B0A69}"/>
                </a:ext>
              </a:extLst>
            </p:cNvPr>
            <p:cNvSpPr/>
            <p:nvPr/>
          </p:nvSpPr>
          <p:spPr>
            <a:xfrm rot="5400000">
              <a:off x="5413376" y="5145047"/>
              <a:ext cx="1005840" cy="274320"/>
            </a:xfrm>
            <a:prstGeom prst="triangl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99" dirty="0">
                <a:solidFill>
                  <a:schemeClr val="bg1"/>
                </a:solidFill>
                <a:latin typeface="Trebuchet MS" panose="020B0603020202020204" pitchFamily="34" charset="0"/>
              </a:endParaRPr>
            </a:p>
          </p:txBody>
        </p:sp>
      </p:grpSp>
      <p:sp>
        <p:nvSpPr>
          <p:cNvPr id="23" name="Isosceles Triangle 22">
            <a:extLst>
              <a:ext uri="{FF2B5EF4-FFF2-40B4-BE49-F238E27FC236}">
                <a16:creationId xmlns:a16="http://schemas.microsoft.com/office/drawing/2014/main" id="{AE9E34E0-590D-4A36-BC68-C9D476C135F3}"/>
              </a:ext>
            </a:extLst>
          </p:cNvPr>
          <p:cNvSpPr/>
          <p:nvPr/>
        </p:nvSpPr>
        <p:spPr>
          <a:xfrm rot="5400000">
            <a:off x="4336213" y="2091940"/>
            <a:ext cx="753987" cy="205633"/>
          </a:xfrm>
          <a:prstGeom prst="triangl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99" dirty="0">
              <a:solidFill>
                <a:schemeClr val="bg1"/>
              </a:solidFill>
              <a:latin typeface="Trebuchet MS" panose="020B0603020202020204" pitchFamily="34" charset="0"/>
            </a:endParaRPr>
          </a:p>
        </p:txBody>
      </p:sp>
      <p:grpSp>
        <p:nvGrpSpPr>
          <p:cNvPr id="24" name="Group 23">
            <a:extLst>
              <a:ext uri="{FF2B5EF4-FFF2-40B4-BE49-F238E27FC236}">
                <a16:creationId xmlns:a16="http://schemas.microsoft.com/office/drawing/2014/main" id="{32C072CC-B37B-4B23-AA44-10E1221F172E}"/>
              </a:ext>
            </a:extLst>
          </p:cNvPr>
          <p:cNvGrpSpPr/>
          <p:nvPr/>
        </p:nvGrpSpPr>
        <p:grpSpPr>
          <a:xfrm>
            <a:off x="1018645" y="2876550"/>
            <a:ext cx="7668156" cy="822532"/>
            <a:chOff x="609918" y="3079583"/>
            <a:chExt cx="10978515" cy="1097280"/>
          </a:xfrm>
          <a:solidFill>
            <a:schemeClr val="accent1"/>
          </a:solidFill>
        </p:grpSpPr>
        <p:sp>
          <p:nvSpPr>
            <p:cNvPr id="25" name="Rectangle 24">
              <a:extLst>
                <a:ext uri="{FF2B5EF4-FFF2-40B4-BE49-F238E27FC236}">
                  <a16:creationId xmlns:a16="http://schemas.microsoft.com/office/drawing/2014/main" id="{CF1C634E-CDBF-4038-9975-61AE9D4D86AB}"/>
                </a:ext>
              </a:extLst>
            </p:cNvPr>
            <p:cNvSpPr/>
            <p:nvPr/>
          </p:nvSpPr>
          <p:spPr>
            <a:xfrm>
              <a:off x="609918" y="3079583"/>
              <a:ext cx="4937760" cy="109728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68544" tIns="68544" rIns="68544" bIns="68544" rtlCol="0" anchor="ctr" anchorCtr="0"/>
            <a:lstStyle/>
            <a:p>
              <a:r>
                <a:rPr lang="en-US" sz="1349" dirty="0">
                  <a:solidFill>
                    <a:schemeClr val="bg1"/>
                  </a:solidFill>
                  <a:latin typeface="Trebuchet MS" panose="020B0603020202020204" pitchFamily="34" charset="0"/>
                </a:rPr>
                <a:t>  Developed novel features into new model feature sets</a:t>
              </a:r>
            </a:p>
          </p:txBody>
        </p:sp>
        <p:sp>
          <p:nvSpPr>
            <p:cNvPr id="26" name="Isosceles Triangle 25">
              <a:extLst>
                <a:ext uri="{FF2B5EF4-FFF2-40B4-BE49-F238E27FC236}">
                  <a16:creationId xmlns:a16="http://schemas.microsoft.com/office/drawing/2014/main" id="{5008A749-4BBF-4BB8-98BA-2B6F1D6B82B8}"/>
                </a:ext>
              </a:extLst>
            </p:cNvPr>
            <p:cNvSpPr/>
            <p:nvPr/>
          </p:nvSpPr>
          <p:spPr>
            <a:xfrm rot="5400000">
              <a:off x="5413376" y="3491063"/>
              <a:ext cx="1005840" cy="274320"/>
            </a:xfrm>
            <a:prstGeom prst="triangl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99" dirty="0">
                <a:solidFill>
                  <a:schemeClr val="bg1"/>
                </a:solidFill>
                <a:latin typeface="Trebuchet MS" panose="020B0603020202020204" pitchFamily="34" charset="0"/>
              </a:endParaRPr>
            </a:p>
          </p:txBody>
        </p:sp>
        <p:sp>
          <p:nvSpPr>
            <p:cNvPr id="27" name="Rectangle 26">
              <a:extLst>
                <a:ext uri="{FF2B5EF4-FFF2-40B4-BE49-F238E27FC236}">
                  <a16:creationId xmlns:a16="http://schemas.microsoft.com/office/drawing/2014/main" id="{2A3564E5-C0A8-4AD9-BA74-A95CFDEFFED2}"/>
                </a:ext>
              </a:extLst>
            </p:cNvPr>
            <p:cNvSpPr/>
            <p:nvPr/>
          </p:nvSpPr>
          <p:spPr>
            <a:xfrm>
              <a:off x="6442936" y="3079583"/>
              <a:ext cx="5145497" cy="1097280"/>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68544" rIns="68544" bIns="68544" numCol="1" spcCol="0" rtlCol="0" fromWordArt="0" anchor="ctr" anchorCtr="0" forceAA="0" compatLnSpc="1">
              <a:prstTxWarp prst="textNoShape">
                <a:avLst/>
              </a:prstTxWarp>
              <a:noAutofit/>
            </a:bodyPr>
            <a:lstStyle/>
            <a:p>
              <a:pPr marL="285750" indent="-285750">
                <a:buClr>
                  <a:schemeClr val="bg1"/>
                </a:buClr>
                <a:buFont typeface="Arial" panose="020B0604020202020204" pitchFamily="34" charset="0"/>
                <a:buChar char="•"/>
              </a:pPr>
              <a:r>
                <a:rPr lang="en-US" sz="1349" dirty="0">
                  <a:solidFill>
                    <a:schemeClr val="bg1"/>
                  </a:solidFill>
                  <a:latin typeface="Trebuchet MS" panose="020B0603020202020204" pitchFamily="34" charset="0"/>
                </a:rPr>
                <a:t>Examined data and new features</a:t>
              </a:r>
            </a:p>
          </p:txBody>
        </p:sp>
      </p:grpSp>
      <p:sp>
        <p:nvSpPr>
          <p:cNvPr id="28" name="Bent-Up Arrow 5">
            <a:extLst>
              <a:ext uri="{FF2B5EF4-FFF2-40B4-BE49-F238E27FC236}">
                <a16:creationId xmlns:a16="http://schemas.microsoft.com/office/drawing/2014/main" id="{865B3C27-0203-498D-99EA-0C74C3E644B7}"/>
              </a:ext>
            </a:extLst>
          </p:cNvPr>
          <p:cNvSpPr/>
          <p:nvPr/>
        </p:nvSpPr>
        <p:spPr>
          <a:xfrm rot="16200000" flipH="1" flipV="1">
            <a:off x="383388" y="2855527"/>
            <a:ext cx="733043" cy="375803"/>
          </a:xfrm>
          <a:prstGeom prst="bentUpArrow">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900" dirty="0">
              <a:solidFill>
                <a:schemeClr val="tx1"/>
              </a:solidFill>
              <a:latin typeface="Trebuchet MS" panose="020B0603020202020204" pitchFamily="34" charset="0"/>
            </a:endParaRPr>
          </a:p>
        </p:txBody>
      </p:sp>
      <p:sp>
        <p:nvSpPr>
          <p:cNvPr id="29" name="Bent-Up Arrow 29">
            <a:extLst>
              <a:ext uri="{FF2B5EF4-FFF2-40B4-BE49-F238E27FC236}">
                <a16:creationId xmlns:a16="http://schemas.microsoft.com/office/drawing/2014/main" id="{05A2EDC4-4E9A-43C9-993F-22C9CF72F212}"/>
              </a:ext>
            </a:extLst>
          </p:cNvPr>
          <p:cNvSpPr/>
          <p:nvPr/>
        </p:nvSpPr>
        <p:spPr>
          <a:xfrm rot="16200000" flipH="1" flipV="1">
            <a:off x="999814" y="4045770"/>
            <a:ext cx="733043" cy="375803"/>
          </a:xfrm>
          <a:prstGeom prst="bentUpArrow">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900" dirty="0">
              <a:solidFill>
                <a:schemeClr val="tx1"/>
              </a:solidFill>
              <a:latin typeface="Trebuchet MS" panose="020B0603020202020204" pitchFamily="34" charset="0"/>
            </a:endParaRPr>
          </a:p>
        </p:txBody>
      </p:sp>
      <p:sp>
        <p:nvSpPr>
          <p:cNvPr id="30" name="Rectangle 29">
            <a:extLst>
              <a:ext uri="{FF2B5EF4-FFF2-40B4-BE49-F238E27FC236}">
                <a16:creationId xmlns:a16="http://schemas.microsoft.com/office/drawing/2014/main" id="{628EDBB5-F230-4F73-99B7-11A065F691A8}"/>
              </a:ext>
            </a:extLst>
          </p:cNvPr>
          <p:cNvSpPr/>
          <p:nvPr/>
        </p:nvSpPr>
        <p:spPr>
          <a:xfrm>
            <a:off x="5014287" y="1749218"/>
            <a:ext cx="3593972" cy="8225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68544" rIns="68544" bIns="68544" numCol="1" spcCol="0" rtlCol="0" fromWordArt="0" anchor="ctr" anchorCtr="0" forceAA="0" compatLnSpc="1">
            <a:prstTxWarp prst="textNoShape">
              <a:avLst/>
            </a:prstTxWarp>
            <a:noAutofit/>
          </a:bodyPr>
          <a:lstStyle/>
          <a:p>
            <a:pPr marL="285750" indent="-285750">
              <a:buClr>
                <a:schemeClr val="bg1"/>
              </a:buClr>
              <a:buFont typeface="Arial" panose="020B0604020202020204" pitchFamily="34" charset="0"/>
              <a:buChar char="•"/>
            </a:pPr>
            <a:r>
              <a:rPr lang="en-US" sz="1349" dirty="0">
                <a:solidFill>
                  <a:schemeClr val="bg1"/>
                </a:solidFill>
                <a:latin typeface="Trebuchet MS" panose="020B0603020202020204" pitchFamily="34" charset="0"/>
              </a:rPr>
              <a:t>Extracted data into </a:t>
            </a:r>
            <a:r>
              <a:rPr lang="en-US" sz="1349" dirty="0" err="1">
                <a:solidFill>
                  <a:schemeClr val="bg1"/>
                </a:solidFill>
                <a:latin typeface="Trebuchet MS" panose="020B0603020202020204" pitchFamily="34" charset="0"/>
              </a:rPr>
              <a:t>Jupyter</a:t>
            </a:r>
            <a:r>
              <a:rPr lang="en-US" sz="1349" dirty="0">
                <a:solidFill>
                  <a:schemeClr val="bg1"/>
                </a:solidFill>
                <a:latin typeface="Trebuchet MS" panose="020B0603020202020204" pitchFamily="34" charset="0"/>
              </a:rPr>
              <a:t> notebook for initial EDA and initial feature exploration </a:t>
            </a:r>
          </a:p>
        </p:txBody>
      </p:sp>
      <p:sp>
        <p:nvSpPr>
          <p:cNvPr id="31" name="Rectangle 30">
            <a:extLst>
              <a:ext uri="{FF2B5EF4-FFF2-40B4-BE49-F238E27FC236}">
                <a16:creationId xmlns:a16="http://schemas.microsoft.com/office/drawing/2014/main" id="{36816074-2881-479C-BBC8-9C7C34B55444}"/>
              </a:ext>
            </a:extLst>
          </p:cNvPr>
          <p:cNvSpPr/>
          <p:nvPr/>
        </p:nvSpPr>
        <p:spPr>
          <a:xfrm>
            <a:off x="597028" y="1805722"/>
            <a:ext cx="3593972" cy="7660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68544" rIns="68544" bIns="68544" numCol="1" spcCol="0" rtlCol="0" fromWordArt="0" anchor="ctr" anchorCtr="0" forceAA="0" compatLnSpc="1">
            <a:prstTxWarp prst="textNoShape">
              <a:avLst/>
            </a:prstTxWarp>
            <a:noAutofit/>
          </a:bodyPr>
          <a:lstStyle/>
          <a:p>
            <a:pPr marL="285750" indent="-285750">
              <a:buClr>
                <a:schemeClr val="bg1"/>
              </a:buClr>
              <a:buFont typeface="Arial" panose="020B0604020202020204" pitchFamily="34" charset="0"/>
              <a:buChar char="•"/>
            </a:pPr>
            <a:r>
              <a:rPr lang="en-US" sz="1349" dirty="0">
                <a:solidFill>
                  <a:schemeClr val="bg1"/>
                </a:solidFill>
                <a:latin typeface="Trebuchet MS" panose="020B0603020202020204" pitchFamily="34" charset="0"/>
              </a:rPr>
              <a:t>From raw data, developed initial feature set </a:t>
            </a:r>
          </a:p>
        </p:txBody>
      </p:sp>
      <p:sp>
        <p:nvSpPr>
          <p:cNvPr id="2" name="TextBox 1">
            <a:extLst>
              <a:ext uri="{FF2B5EF4-FFF2-40B4-BE49-F238E27FC236}">
                <a16:creationId xmlns:a16="http://schemas.microsoft.com/office/drawing/2014/main" id="{9344A7F4-D24E-4A86-AFEC-18C457A5E56B}"/>
              </a:ext>
            </a:extLst>
          </p:cNvPr>
          <p:cNvSpPr txBox="1"/>
          <p:nvPr/>
        </p:nvSpPr>
        <p:spPr>
          <a:xfrm>
            <a:off x="2905419" y="1311818"/>
            <a:ext cx="3124200" cy="369332"/>
          </a:xfrm>
          <a:prstGeom prst="rect">
            <a:avLst/>
          </a:prstGeom>
          <a:noFill/>
        </p:spPr>
        <p:txBody>
          <a:bodyPr wrap="square" rtlCol="0">
            <a:spAutoFit/>
          </a:bodyPr>
          <a:lstStyle/>
          <a:p>
            <a:pPr algn="ctr"/>
            <a:r>
              <a:rPr lang="en-US" dirty="0">
                <a:latin typeface="Trebuchet MS" panose="020B0603020202020204" pitchFamily="34" charset="0"/>
              </a:rPr>
              <a:t>Iterative Process</a:t>
            </a:r>
          </a:p>
        </p:txBody>
      </p:sp>
    </p:spTree>
    <p:extLst>
      <p:ext uri="{BB962C8B-B14F-4D97-AF65-F5344CB8AC3E}">
        <p14:creationId xmlns:p14="http://schemas.microsoft.com/office/powerpoint/2010/main" val="1069267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32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Initial Data Analysis - Overview</a:t>
            </a:r>
            <a:endParaRPr sz="32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sp>
        <p:nvSpPr>
          <p:cNvPr id="5" name="Rectangle 4">
            <a:extLst>
              <a:ext uri="{FF2B5EF4-FFF2-40B4-BE49-F238E27FC236}">
                <a16:creationId xmlns:a16="http://schemas.microsoft.com/office/drawing/2014/main" id="{85358F97-1A66-4DDA-AB9A-962537792C57}"/>
              </a:ext>
            </a:extLst>
          </p:cNvPr>
          <p:cNvSpPr/>
          <p:nvPr/>
        </p:nvSpPr>
        <p:spPr>
          <a:xfrm>
            <a:off x="228600" y="1885950"/>
            <a:ext cx="1905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anose="020B0603020202020204" pitchFamily="34" charset="0"/>
              </a:rPr>
              <a:t>Started with 22 features – including rankings and novel feature “power ranking”</a:t>
            </a:r>
          </a:p>
        </p:txBody>
      </p:sp>
      <p:sp>
        <p:nvSpPr>
          <p:cNvPr id="6" name="Arrow: Right 5">
            <a:extLst>
              <a:ext uri="{FF2B5EF4-FFF2-40B4-BE49-F238E27FC236}">
                <a16:creationId xmlns:a16="http://schemas.microsoft.com/office/drawing/2014/main" id="{DFF31F35-5F0E-49A2-A725-255711EB448D}"/>
              </a:ext>
            </a:extLst>
          </p:cNvPr>
          <p:cNvSpPr/>
          <p:nvPr/>
        </p:nvSpPr>
        <p:spPr>
          <a:xfrm>
            <a:off x="2362200" y="2391918"/>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rebuchet MS" panose="020B0603020202020204" pitchFamily="34" charset="0"/>
            </a:endParaRPr>
          </a:p>
        </p:txBody>
      </p:sp>
      <p:sp>
        <p:nvSpPr>
          <p:cNvPr id="40" name="Rectangle 39">
            <a:extLst>
              <a:ext uri="{FF2B5EF4-FFF2-40B4-BE49-F238E27FC236}">
                <a16:creationId xmlns:a16="http://schemas.microsoft.com/office/drawing/2014/main" id="{00FE4773-785C-4C32-9A3F-0C63F2B8D9B7}"/>
              </a:ext>
            </a:extLst>
          </p:cNvPr>
          <p:cNvSpPr/>
          <p:nvPr/>
        </p:nvSpPr>
        <p:spPr>
          <a:xfrm>
            <a:off x="3575304" y="1924050"/>
            <a:ext cx="1993392"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rebuchet MS" panose="020B0603020202020204" pitchFamily="34" charset="0"/>
              </a:rPr>
              <a:t> </a:t>
            </a:r>
            <a:r>
              <a:rPr lang="en-US" sz="1200" dirty="0">
                <a:latin typeface="Trebuchet MS" panose="020B0603020202020204" pitchFamily="34" charset="0"/>
              </a:rPr>
              <a:t>Based on initial </a:t>
            </a:r>
            <a:r>
              <a:rPr lang="en-US" sz="1200" dirty="0" err="1">
                <a:latin typeface="Trebuchet MS" panose="020B0603020202020204" pitchFamily="34" charset="0"/>
              </a:rPr>
              <a:t>anaylis</a:t>
            </a:r>
            <a:r>
              <a:rPr lang="en-US" sz="1200" dirty="0">
                <a:latin typeface="Trebuchet MS" panose="020B0603020202020204" pitchFamily="34" charset="0"/>
              </a:rPr>
              <a:t> decided to combine multiple features and created 2 new features point differential and turnover differential. </a:t>
            </a:r>
          </a:p>
        </p:txBody>
      </p:sp>
      <p:sp>
        <p:nvSpPr>
          <p:cNvPr id="9" name="Rectangle 8">
            <a:extLst>
              <a:ext uri="{FF2B5EF4-FFF2-40B4-BE49-F238E27FC236}">
                <a16:creationId xmlns:a16="http://schemas.microsoft.com/office/drawing/2014/main" id="{83877B41-18B0-4D45-BAAC-80B5AAE3E597}"/>
              </a:ext>
            </a:extLst>
          </p:cNvPr>
          <p:cNvSpPr/>
          <p:nvPr/>
        </p:nvSpPr>
        <p:spPr>
          <a:xfrm>
            <a:off x="6893468" y="1504950"/>
            <a:ext cx="1993392"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rebuchet MS" panose="020B0603020202020204" pitchFamily="34" charset="0"/>
              </a:rPr>
              <a:t> </a:t>
            </a:r>
            <a:r>
              <a:rPr lang="en-US" sz="1200" dirty="0">
                <a:latin typeface="Trebuchet MS" panose="020B0603020202020204" pitchFamily="34" charset="0"/>
              </a:rPr>
              <a:t>Core Features for each team:</a:t>
            </a:r>
          </a:p>
          <a:p>
            <a:pPr marL="342900" indent="-342900">
              <a:buAutoNum type="arabicPeriod"/>
            </a:pPr>
            <a:endParaRPr lang="en-US" sz="1200" dirty="0">
              <a:latin typeface="Trebuchet MS" panose="020B0603020202020204" pitchFamily="34" charset="0"/>
            </a:endParaRPr>
          </a:p>
          <a:p>
            <a:pPr marL="228600" indent="-228600">
              <a:buAutoNum type="arabicPeriod"/>
            </a:pPr>
            <a:r>
              <a:rPr lang="en-US" sz="1200" dirty="0">
                <a:latin typeface="Trebuchet MS" panose="020B0603020202020204" pitchFamily="34" charset="0"/>
              </a:rPr>
              <a:t>Rushing Yards For</a:t>
            </a:r>
          </a:p>
          <a:p>
            <a:pPr marL="228600" indent="-228600">
              <a:buAutoNum type="arabicPeriod"/>
            </a:pPr>
            <a:r>
              <a:rPr lang="en-US" sz="1200" dirty="0">
                <a:latin typeface="Trebuchet MS" panose="020B0603020202020204" pitchFamily="34" charset="0"/>
              </a:rPr>
              <a:t>Rushing Yards Against</a:t>
            </a:r>
          </a:p>
          <a:p>
            <a:pPr marL="228600" indent="-228600">
              <a:buAutoNum type="arabicPeriod"/>
            </a:pPr>
            <a:r>
              <a:rPr lang="en-US" sz="1200" dirty="0">
                <a:latin typeface="Trebuchet MS" panose="020B0603020202020204" pitchFamily="34" charset="0"/>
              </a:rPr>
              <a:t>Passing Yards For</a:t>
            </a:r>
          </a:p>
          <a:p>
            <a:pPr marL="228600" indent="-228600">
              <a:buAutoNum type="arabicPeriod"/>
            </a:pPr>
            <a:r>
              <a:rPr lang="en-US" sz="1200" dirty="0">
                <a:latin typeface="Trebuchet MS" panose="020B0603020202020204" pitchFamily="34" charset="0"/>
              </a:rPr>
              <a:t>Passing Yards Against</a:t>
            </a:r>
          </a:p>
          <a:p>
            <a:pPr marL="228600" indent="-228600">
              <a:buAutoNum type="arabicPeriod"/>
            </a:pPr>
            <a:r>
              <a:rPr lang="en-US" sz="1200" dirty="0">
                <a:latin typeface="Trebuchet MS" panose="020B0603020202020204" pitchFamily="34" charset="0"/>
              </a:rPr>
              <a:t>Point Differential</a:t>
            </a:r>
          </a:p>
          <a:p>
            <a:pPr marL="228600" indent="-228600">
              <a:buAutoNum type="arabicPeriod"/>
            </a:pPr>
            <a:r>
              <a:rPr lang="en-US" sz="1200" dirty="0">
                <a:latin typeface="Trebuchet MS" panose="020B0603020202020204" pitchFamily="34" charset="0"/>
              </a:rPr>
              <a:t>Turnover Differential</a:t>
            </a:r>
          </a:p>
          <a:p>
            <a:pPr marL="228600" indent="-228600">
              <a:buAutoNum type="arabicPeriod"/>
            </a:pPr>
            <a:r>
              <a:rPr lang="en-US" sz="1200" dirty="0">
                <a:latin typeface="Trebuchet MS" panose="020B0603020202020204" pitchFamily="34" charset="0"/>
              </a:rPr>
              <a:t>Power Ranking</a:t>
            </a:r>
          </a:p>
          <a:p>
            <a:pPr marL="228600" indent="-228600">
              <a:buAutoNum type="arabicPeriod"/>
            </a:pPr>
            <a:r>
              <a:rPr lang="en-US" sz="1200" dirty="0">
                <a:latin typeface="Trebuchet MS" panose="020B0603020202020204" pitchFamily="34" charset="0"/>
              </a:rPr>
              <a:t>Winning Percentage</a:t>
            </a:r>
            <a:endParaRPr lang="en-US" sz="1050" dirty="0">
              <a:latin typeface="Trebuchet MS" panose="020B0603020202020204" pitchFamily="34" charset="0"/>
            </a:endParaRPr>
          </a:p>
        </p:txBody>
      </p:sp>
      <p:sp>
        <p:nvSpPr>
          <p:cNvPr id="10" name="Arrow: Right 9">
            <a:extLst>
              <a:ext uri="{FF2B5EF4-FFF2-40B4-BE49-F238E27FC236}">
                <a16:creationId xmlns:a16="http://schemas.microsoft.com/office/drawing/2014/main" id="{5C7BFB45-2B65-4B00-B4DE-E4E69CCB67E1}"/>
              </a:ext>
            </a:extLst>
          </p:cNvPr>
          <p:cNvSpPr/>
          <p:nvPr/>
        </p:nvSpPr>
        <p:spPr>
          <a:xfrm>
            <a:off x="5760444" y="2365802"/>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rebuchet MS" panose="020B0603020202020204" pitchFamily="34" charset="0"/>
            </a:endParaRPr>
          </a:p>
        </p:txBody>
      </p:sp>
    </p:spTree>
    <p:extLst>
      <p:ext uri="{BB962C8B-B14F-4D97-AF65-F5344CB8AC3E}">
        <p14:creationId xmlns:p14="http://schemas.microsoft.com/office/powerpoint/2010/main" val="78438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1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160176"/>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2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Feature Importance – Random Forest  </a:t>
            </a:r>
            <a:endParaRPr sz="2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1028" name="Picture 4">
            <a:extLst>
              <a:ext uri="{FF2B5EF4-FFF2-40B4-BE49-F238E27FC236}">
                <a16:creationId xmlns:a16="http://schemas.microsoft.com/office/drawing/2014/main" id="{5DDC1887-608C-4000-B195-A1A58F1FF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06235"/>
            <a:ext cx="8686800" cy="40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D2C1C41-84EE-457F-AD8E-1C359C5B3E28}"/>
              </a:ext>
            </a:extLst>
          </p:cNvPr>
          <p:cNvSpPr/>
          <p:nvPr/>
        </p:nvSpPr>
        <p:spPr>
          <a:xfrm>
            <a:off x="1175689" y="2647950"/>
            <a:ext cx="1371600" cy="12954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Research and Inspiration</a:t>
            </a:r>
          </a:p>
        </p:txBody>
      </p:sp>
      <p:sp>
        <p:nvSpPr>
          <p:cNvPr id="5" name="Oval 4">
            <a:extLst>
              <a:ext uri="{FF2B5EF4-FFF2-40B4-BE49-F238E27FC236}">
                <a16:creationId xmlns:a16="http://schemas.microsoft.com/office/drawing/2014/main" id="{03F70ADE-191A-439A-85C4-5E644CE7A95A}"/>
              </a:ext>
            </a:extLst>
          </p:cNvPr>
          <p:cNvSpPr/>
          <p:nvPr/>
        </p:nvSpPr>
        <p:spPr>
          <a:xfrm>
            <a:off x="2394889" y="2647950"/>
            <a:ext cx="1447800" cy="1371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Ingestion and Wrangling</a:t>
            </a:r>
          </a:p>
        </p:txBody>
      </p:sp>
      <p:pic>
        <p:nvPicPr>
          <p:cNvPr id="9" name="Graphic 8" descr="Lightbulb and gear">
            <a:extLst>
              <a:ext uri="{FF2B5EF4-FFF2-40B4-BE49-F238E27FC236}">
                <a16:creationId xmlns:a16="http://schemas.microsoft.com/office/drawing/2014/main" id="{B90662F1-0219-450E-8662-01756F504F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0489" y="1733550"/>
            <a:ext cx="762000" cy="762000"/>
          </a:xfrm>
          <a:prstGeom prst="rect">
            <a:avLst/>
          </a:prstGeom>
        </p:spPr>
      </p:pic>
      <p:pic>
        <p:nvPicPr>
          <p:cNvPr id="11" name="Graphic 10" descr="Database">
            <a:extLst>
              <a:ext uri="{FF2B5EF4-FFF2-40B4-BE49-F238E27FC236}">
                <a16:creationId xmlns:a16="http://schemas.microsoft.com/office/drawing/2014/main" id="{79EE8CB8-E58D-4759-ADD8-CD329F2BEE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2089" y="1809750"/>
            <a:ext cx="685800" cy="685800"/>
          </a:xfrm>
          <a:prstGeom prst="rect">
            <a:avLst/>
          </a:prstGeom>
        </p:spPr>
      </p:pic>
      <p:sp>
        <p:nvSpPr>
          <p:cNvPr id="12" name="Oval 11">
            <a:extLst>
              <a:ext uri="{FF2B5EF4-FFF2-40B4-BE49-F238E27FC236}">
                <a16:creationId xmlns:a16="http://schemas.microsoft.com/office/drawing/2014/main" id="{8A4DEAE3-06BA-486B-9E2F-4DC6FF07D105}"/>
              </a:ext>
            </a:extLst>
          </p:cNvPr>
          <p:cNvSpPr/>
          <p:nvPr/>
        </p:nvSpPr>
        <p:spPr>
          <a:xfrm>
            <a:off x="3766489" y="2647950"/>
            <a:ext cx="1447800" cy="13716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EDA and Feature Analysis</a:t>
            </a:r>
          </a:p>
        </p:txBody>
      </p:sp>
      <p:pic>
        <p:nvPicPr>
          <p:cNvPr id="14" name="Graphic 13" descr="Bar chart">
            <a:extLst>
              <a:ext uri="{FF2B5EF4-FFF2-40B4-BE49-F238E27FC236}">
                <a16:creationId xmlns:a16="http://schemas.microsoft.com/office/drawing/2014/main" id="{2BEA4586-0B86-4977-B8F4-863BD7B049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7489" y="1885950"/>
            <a:ext cx="685800" cy="685800"/>
          </a:xfrm>
          <a:prstGeom prst="rect">
            <a:avLst/>
          </a:prstGeom>
        </p:spPr>
      </p:pic>
      <p:sp>
        <p:nvSpPr>
          <p:cNvPr id="15" name="Oval 14">
            <a:extLst>
              <a:ext uri="{FF2B5EF4-FFF2-40B4-BE49-F238E27FC236}">
                <a16:creationId xmlns:a16="http://schemas.microsoft.com/office/drawing/2014/main" id="{E7DFB749-143D-41AD-B9B8-CA2F6A3338DC}"/>
              </a:ext>
            </a:extLst>
          </p:cNvPr>
          <p:cNvSpPr/>
          <p:nvPr/>
        </p:nvSpPr>
        <p:spPr>
          <a:xfrm>
            <a:off x="5061889" y="2647950"/>
            <a:ext cx="1447800" cy="13716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Modeling and Application</a:t>
            </a:r>
          </a:p>
        </p:txBody>
      </p:sp>
      <p:sp>
        <p:nvSpPr>
          <p:cNvPr id="17" name="Title 16">
            <a:extLst>
              <a:ext uri="{FF2B5EF4-FFF2-40B4-BE49-F238E27FC236}">
                <a16:creationId xmlns:a16="http://schemas.microsoft.com/office/drawing/2014/main" id="{15AF4C5C-6755-4CE8-B69D-A7E2EDB7C692}"/>
              </a:ext>
            </a:extLst>
          </p:cNvPr>
          <p:cNvSpPr>
            <a:spLocks noGrp="1"/>
          </p:cNvSpPr>
          <p:nvPr>
            <p:ph type="title"/>
          </p:nvPr>
        </p:nvSpPr>
        <p:spPr/>
        <p:txBody>
          <a:bodyPr/>
          <a:lstStyle/>
          <a:p>
            <a:endParaRPr lang="en-US"/>
          </a:p>
        </p:txBody>
      </p:sp>
      <p:sp>
        <p:nvSpPr>
          <p:cNvPr id="18" name="Rectangle 17">
            <a:extLst>
              <a:ext uri="{FF2B5EF4-FFF2-40B4-BE49-F238E27FC236}">
                <a16:creationId xmlns:a16="http://schemas.microsoft.com/office/drawing/2014/main" id="{C0213A03-FBAD-40E8-A78C-0201F628D303}"/>
              </a:ext>
            </a:extLst>
          </p:cNvPr>
          <p:cNvSpPr/>
          <p:nvPr/>
        </p:nvSpPr>
        <p:spPr>
          <a:xfrm>
            <a:off x="0" y="-95249"/>
            <a:ext cx="9144000" cy="1219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3">
            <a:extLst>
              <a:ext uri="{FF2B5EF4-FFF2-40B4-BE49-F238E27FC236}">
                <a16:creationId xmlns:a16="http://schemas.microsoft.com/office/drawing/2014/main" id="{114FF279-C187-4208-BDA1-86D6F6C26971}"/>
              </a:ext>
            </a:extLst>
          </p:cNvPr>
          <p:cNvSpPr txBox="1">
            <a:spLocks/>
          </p:cNvSpPr>
          <p:nvPr/>
        </p:nvSpPr>
        <p:spPr>
          <a:xfrm>
            <a:off x="152400" y="211188"/>
            <a:ext cx="8839200" cy="689932"/>
          </a:xfrm>
          <a:prstGeom prst="rect">
            <a:avLst/>
          </a:prstGeom>
        </p:spPr>
        <p:txBody>
          <a:bodyPr vert="horz" wrap="square" lIns="0" tIns="12700" rIns="0" bIns="0" rtlCol="0">
            <a:spAutoFit/>
          </a:bodyPr>
          <a:lstStyle>
            <a:lvl1pPr>
              <a:defRPr sz="2800" b="1" i="0">
                <a:solidFill>
                  <a:schemeClr val="tx1"/>
                </a:solidFill>
                <a:latin typeface="Impact"/>
                <a:ea typeface="+mj-ea"/>
                <a:cs typeface="Impact"/>
              </a:defRPr>
            </a:lvl1pPr>
          </a:lstStyle>
          <a:p>
            <a:pPr marL="12700" algn="ctr">
              <a:spcBef>
                <a:spcPts val="100"/>
              </a:spcBef>
            </a:pPr>
            <a:r>
              <a:rPr lang="en-US" sz="4400" kern="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Agenda</a:t>
            </a:r>
            <a:endParaRPr lang="en-US" sz="4400" kern="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21" name="Graphic 20" descr="Robot">
            <a:extLst>
              <a:ext uri="{FF2B5EF4-FFF2-40B4-BE49-F238E27FC236}">
                <a16:creationId xmlns:a16="http://schemas.microsoft.com/office/drawing/2014/main" id="{322876C9-5CF2-4F5B-AFCB-B11A3EB520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6689" y="1809750"/>
            <a:ext cx="762000" cy="762000"/>
          </a:xfrm>
          <a:prstGeom prst="rect">
            <a:avLst/>
          </a:prstGeom>
        </p:spPr>
      </p:pic>
      <p:sp>
        <p:nvSpPr>
          <p:cNvPr id="22" name="Oval 21">
            <a:extLst>
              <a:ext uri="{FF2B5EF4-FFF2-40B4-BE49-F238E27FC236}">
                <a16:creationId xmlns:a16="http://schemas.microsoft.com/office/drawing/2014/main" id="{B2ED0C56-BED3-41B8-9A69-097D6FE3CDB1}"/>
              </a:ext>
            </a:extLst>
          </p:cNvPr>
          <p:cNvSpPr/>
          <p:nvPr/>
        </p:nvSpPr>
        <p:spPr>
          <a:xfrm>
            <a:off x="6433489" y="2647950"/>
            <a:ext cx="1447800" cy="1371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Future Work and Beyond</a:t>
            </a:r>
          </a:p>
        </p:txBody>
      </p:sp>
      <p:pic>
        <p:nvPicPr>
          <p:cNvPr id="24" name="Graphic 23" descr="Football">
            <a:extLst>
              <a:ext uri="{FF2B5EF4-FFF2-40B4-BE49-F238E27FC236}">
                <a16:creationId xmlns:a16="http://schemas.microsoft.com/office/drawing/2014/main" id="{FFD77167-02FD-40D5-99B5-AC044AC5CF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25199" y="1820460"/>
            <a:ext cx="751290" cy="751290"/>
          </a:xfrm>
          <a:prstGeom prst="rect">
            <a:avLst/>
          </a:prstGeom>
        </p:spPr>
      </p:pic>
    </p:spTree>
    <p:extLst>
      <p:ext uri="{BB962C8B-B14F-4D97-AF65-F5344CB8AC3E}">
        <p14:creationId xmlns:p14="http://schemas.microsoft.com/office/powerpoint/2010/main" val="173138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1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160176"/>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2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Feature Importance – Gradient Boosting  </a:t>
            </a:r>
            <a:endParaRPr sz="2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1026" name="Picture 2">
            <a:extLst>
              <a:ext uri="{FF2B5EF4-FFF2-40B4-BE49-F238E27FC236}">
                <a16:creationId xmlns:a16="http://schemas.microsoft.com/office/drawing/2014/main" id="{0635F698-8A8E-4AB9-8EE1-27592BEF6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3950"/>
            <a:ext cx="79248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2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1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160176"/>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2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Feature Analysis – Pearson’s Correlation for Random Forest  </a:t>
            </a:r>
            <a:endParaRPr sz="2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4100" name="Picture 4">
            <a:extLst>
              <a:ext uri="{FF2B5EF4-FFF2-40B4-BE49-F238E27FC236}">
                <a16:creationId xmlns:a16="http://schemas.microsoft.com/office/drawing/2014/main" id="{2C0E4F4D-F713-40EB-8772-56AB9E561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47750"/>
            <a:ext cx="4802394"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77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1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163914"/>
            <a:ext cx="8839200" cy="1059264"/>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a:t>
            </a:r>
            <a:r>
              <a:rPr lang="en-US" sz="2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Feature Analysis – Pearson’s Correlation for Gradient Boosting  </a:t>
            </a:r>
            <a:endParaRPr sz="2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5" name="Picture 4">
            <a:extLst>
              <a:ext uri="{FF2B5EF4-FFF2-40B4-BE49-F238E27FC236}">
                <a16:creationId xmlns:a16="http://schemas.microsoft.com/office/drawing/2014/main" id="{8EA1E983-9025-4F45-BCD3-AFE1DD96E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47750"/>
            <a:ext cx="5410199" cy="390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76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Modeling &amp; Application</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5" name="Graphic 4" descr="Statistics">
            <a:extLst>
              <a:ext uri="{FF2B5EF4-FFF2-40B4-BE49-F238E27FC236}">
                <a16:creationId xmlns:a16="http://schemas.microsoft.com/office/drawing/2014/main" id="{CC133A68-3963-4732-A8C2-E371879D9D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0850" y="1200150"/>
            <a:ext cx="914400" cy="914400"/>
          </a:xfrm>
          <a:prstGeom prst="rect">
            <a:avLst/>
          </a:prstGeom>
        </p:spPr>
      </p:pic>
    </p:spTree>
    <p:extLst>
      <p:ext uri="{BB962C8B-B14F-4D97-AF65-F5344CB8AC3E}">
        <p14:creationId xmlns:p14="http://schemas.microsoft.com/office/powerpoint/2010/main" val="317718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149" y="17305"/>
            <a:ext cx="8452697" cy="443711"/>
          </a:xfrm>
          <a:prstGeom prst="rect">
            <a:avLst/>
          </a:prstGeom>
        </p:spPr>
        <p:txBody>
          <a:bodyPr vert="horz" wrap="square" lIns="0" tIns="12700" rIns="0" bIns="0" rtlCol="0">
            <a:spAutoFit/>
          </a:bodyPr>
          <a:lstStyle/>
          <a:p>
            <a:pPr marL="12700">
              <a:lnSpc>
                <a:spcPct val="100000"/>
              </a:lnSpc>
              <a:spcBef>
                <a:spcPts val="100"/>
              </a:spcBef>
            </a:pPr>
            <a:r>
              <a:rPr b="0" spc="-15" dirty="0">
                <a:latin typeface="Trebuchet MS" panose="020B0603020202020204" pitchFamily="34" charset="0"/>
                <a:cs typeface="Arial" panose="020B0604020202020204" pitchFamily="34" charset="0"/>
              </a:rPr>
              <a:t>Classification</a:t>
            </a:r>
            <a:r>
              <a:rPr b="0" spc="-35" dirty="0">
                <a:latin typeface="Trebuchet MS" panose="020B0603020202020204" pitchFamily="34" charset="0"/>
                <a:cs typeface="Arial" panose="020B0604020202020204" pitchFamily="34" charset="0"/>
              </a:rPr>
              <a:t> </a:t>
            </a:r>
            <a:r>
              <a:rPr b="0" spc="-10" dirty="0">
                <a:latin typeface="Trebuchet MS" panose="020B0603020202020204" pitchFamily="34" charset="0"/>
                <a:cs typeface="Arial" panose="020B0604020202020204" pitchFamily="34" charset="0"/>
              </a:rPr>
              <a:t>Report</a:t>
            </a:r>
            <a:r>
              <a:rPr lang="en-US" b="0" spc="-10" dirty="0">
                <a:latin typeface="Trebuchet MS" panose="020B0603020202020204" pitchFamily="34" charset="0"/>
                <a:cs typeface="Arial" panose="020B0604020202020204" pitchFamily="34" charset="0"/>
              </a:rPr>
              <a:t>s and CV – Baseline (examples)</a:t>
            </a:r>
            <a:endParaRPr b="0" dirty="0">
              <a:latin typeface="Trebuchet MS" panose="020B0603020202020204" pitchFamily="34" charset="0"/>
              <a:cs typeface="Arial" panose="020B0604020202020204" pitchFamily="34" charset="0"/>
            </a:endParaRPr>
          </a:p>
        </p:txBody>
      </p:sp>
      <p:sp>
        <p:nvSpPr>
          <p:cNvPr id="10" name="object 10"/>
          <p:cNvSpPr txBox="1"/>
          <p:nvPr/>
        </p:nvSpPr>
        <p:spPr>
          <a:xfrm>
            <a:off x="241807" y="894770"/>
            <a:ext cx="307777" cy="1676399"/>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Decision Tree</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1930B0A2-F958-41A9-9E41-BC8339525B06}"/>
              </a:ext>
            </a:extLst>
          </p:cNvPr>
          <p:cNvPicPr>
            <a:picLocks noChangeAspect="1"/>
          </p:cNvPicPr>
          <p:nvPr/>
        </p:nvPicPr>
        <p:blipFill>
          <a:blip r:embed="rId3"/>
          <a:stretch>
            <a:fillRect/>
          </a:stretch>
        </p:blipFill>
        <p:spPr>
          <a:xfrm>
            <a:off x="680327" y="515029"/>
            <a:ext cx="3188013" cy="2287229"/>
          </a:xfrm>
          <a:prstGeom prst="rect">
            <a:avLst/>
          </a:prstGeom>
        </p:spPr>
      </p:pic>
      <p:pic>
        <p:nvPicPr>
          <p:cNvPr id="4" name="Picture 3">
            <a:extLst>
              <a:ext uri="{FF2B5EF4-FFF2-40B4-BE49-F238E27FC236}">
                <a16:creationId xmlns:a16="http://schemas.microsoft.com/office/drawing/2014/main" id="{BAA285C2-18DA-4C46-BE9E-9DC75567C17B}"/>
              </a:ext>
            </a:extLst>
          </p:cNvPr>
          <p:cNvPicPr>
            <a:picLocks noChangeAspect="1"/>
          </p:cNvPicPr>
          <p:nvPr/>
        </p:nvPicPr>
        <p:blipFill>
          <a:blip r:embed="rId4"/>
          <a:stretch>
            <a:fillRect/>
          </a:stretch>
        </p:blipFill>
        <p:spPr>
          <a:xfrm>
            <a:off x="680327" y="2857189"/>
            <a:ext cx="3188012" cy="2259754"/>
          </a:xfrm>
          <a:prstGeom prst="rect">
            <a:avLst/>
          </a:prstGeom>
        </p:spPr>
      </p:pic>
      <p:pic>
        <p:nvPicPr>
          <p:cNvPr id="5" name="Picture 4">
            <a:extLst>
              <a:ext uri="{FF2B5EF4-FFF2-40B4-BE49-F238E27FC236}">
                <a16:creationId xmlns:a16="http://schemas.microsoft.com/office/drawing/2014/main" id="{86EBABE4-CD61-4D48-AB02-7461950CB0C4}"/>
              </a:ext>
            </a:extLst>
          </p:cNvPr>
          <p:cNvPicPr>
            <a:picLocks noChangeAspect="1"/>
          </p:cNvPicPr>
          <p:nvPr/>
        </p:nvPicPr>
        <p:blipFill>
          <a:blip r:embed="rId5"/>
          <a:stretch>
            <a:fillRect/>
          </a:stretch>
        </p:blipFill>
        <p:spPr>
          <a:xfrm>
            <a:off x="4970734" y="2767893"/>
            <a:ext cx="2937807" cy="2127646"/>
          </a:xfrm>
          <a:prstGeom prst="rect">
            <a:avLst/>
          </a:prstGeom>
        </p:spPr>
      </p:pic>
      <p:pic>
        <p:nvPicPr>
          <p:cNvPr id="7" name="Picture 6">
            <a:extLst>
              <a:ext uri="{FF2B5EF4-FFF2-40B4-BE49-F238E27FC236}">
                <a16:creationId xmlns:a16="http://schemas.microsoft.com/office/drawing/2014/main" id="{65E5275D-38EF-4DE2-896B-1222AF4BA491}"/>
              </a:ext>
            </a:extLst>
          </p:cNvPr>
          <p:cNvPicPr>
            <a:picLocks noChangeAspect="1"/>
          </p:cNvPicPr>
          <p:nvPr/>
        </p:nvPicPr>
        <p:blipFill>
          <a:blip r:embed="rId6"/>
          <a:stretch>
            <a:fillRect/>
          </a:stretch>
        </p:blipFill>
        <p:spPr>
          <a:xfrm>
            <a:off x="4970734" y="515029"/>
            <a:ext cx="3054707" cy="2198851"/>
          </a:xfrm>
          <a:prstGeom prst="rect">
            <a:avLst/>
          </a:prstGeom>
        </p:spPr>
      </p:pic>
      <p:sp>
        <p:nvSpPr>
          <p:cNvPr id="27" name="object 11">
            <a:extLst>
              <a:ext uri="{FF2B5EF4-FFF2-40B4-BE49-F238E27FC236}">
                <a16:creationId xmlns:a16="http://schemas.microsoft.com/office/drawing/2014/main" id="{CD09213B-6960-4BC7-8AAA-AF12117E4100}"/>
              </a:ext>
            </a:extLst>
          </p:cNvPr>
          <p:cNvSpPr txBox="1"/>
          <p:nvPr/>
        </p:nvSpPr>
        <p:spPr>
          <a:xfrm>
            <a:off x="275339" y="3105150"/>
            <a:ext cx="307777" cy="1530716"/>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Gaussian NB</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2255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5AA08-3C9A-4B7B-9A39-F0E81E9D9073}"/>
              </a:ext>
            </a:extLst>
          </p:cNvPr>
          <p:cNvPicPr>
            <a:picLocks noChangeAspect="1"/>
          </p:cNvPicPr>
          <p:nvPr/>
        </p:nvPicPr>
        <p:blipFill>
          <a:blip r:embed="rId3"/>
          <a:stretch>
            <a:fillRect/>
          </a:stretch>
        </p:blipFill>
        <p:spPr>
          <a:xfrm>
            <a:off x="696655" y="583750"/>
            <a:ext cx="3235841" cy="2205852"/>
          </a:xfrm>
          <a:prstGeom prst="rect">
            <a:avLst/>
          </a:prstGeom>
        </p:spPr>
      </p:pic>
      <p:sp>
        <p:nvSpPr>
          <p:cNvPr id="2" name="object 2"/>
          <p:cNvSpPr txBox="1">
            <a:spLocks noGrp="1"/>
          </p:cNvSpPr>
          <p:nvPr>
            <p:ph type="title"/>
          </p:nvPr>
        </p:nvSpPr>
        <p:spPr>
          <a:xfrm>
            <a:off x="399150" y="17305"/>
            <a:ext cx="7678050" cy="443711"/>
          </a:xfrm>
          <a:prstGeom prst="rect">
            <a:avLst/>
          </a:prstGeom>
        </p:spPr>
        <p:txBody>
          <a:bodyPr vert="horz" wrap="square" lIns="0" tIns="12700" rIns="0" bIns="0" rtlCol="0">
            <a:spAutoFit/>
          </a:bodyPr>
          <a:lstStyle/>
          <a:p>
            <a:pPr marL="12700">
              <a:lnSpc>
                <a:spcPct val="100000"/>
              </a:lnSpc>
              <a:spcBef>
                <a:spcPts val="100"/>
              </a:spcBef>
            </a:pPr>
            <a:r>
              <a:rPr b="0" spc="-15" dirty="0">
                <a:latin typeface="Trebuchet MS" panose="020B0603020202020204" pitchFamily="34" charset="0"/>
                <a:cs typeface="Arial" panose="020B0604020202020204" pitchFamily="34" charset="0"/>
              </a:rPr>
              <a:t>Classification</a:t>
            </a:r>
            <a:r>
              <a:rPr b="0" spc="-35" dirty="0">
                <a:latin typeface="Trebuchet MS" panose="020B0603020202020204" pitchFamily="34" charset="0"/>
                <a:cs typeface="Arial" panose="020B0604020202020204" pitchFamily="34" charset="0"/>
              </a:rPr>
              <a:t> </a:t>
            </a:r>
            <a:r>
              <a:rPr b="0" spc="-10" dirty="0">
                <a:latin typeface="Trebuchet MS" panose="020B0603020202020204" pitchFamily="34" charset="0"/>
                <a:cs typeface="Arial" panose="020B0604020202020204" pitchFamily="34" charset="0"/>
              </a:rPr>
              <a:t>Reports</a:t>
            </a:r>
            <a:r>
              <a:rPr lang="en-US" b="0" spc="-10" dirty="0">
                <a:latin typeface="Trebuchet MS" panose="020B0603020202020204" pitchFamily="34" charset="0"/>
                <a:cs typeface="Arial" panose="020B0604020202020204" pitchFamily="34" charset="0"/>
              </a:rPr>
              <a:t> - Final Features</a:t>
            </a:r>
            <a:endParaRPr b="0" dirty="0">
              <a:latin typeface="Trebuchet MS" panose="020B0603020202020204" pitchFamily="34" charset="0"/>
              <a:cs typeface="Arial" panose="020B0604020202020204" pitchFamily="34" charset="0"/>
            </a:endParaRPr>
          </a:p>
        </p:txBody>
      </p:sp>
      <p:sp>
        <p:nvSpPr>
          <p:cNvPr id="10" name="object 10"/>
          <p:cNvSpPr txBox="1"/>
          <p:nvPr/>
        </p:nvSpPr>
        <p:spPr>
          <a:xfrm>
            <a:off x="241807" y="894770"/>
            <a:ext cx="307777" cy="1676399"/>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Decision Tree</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1" name="object 11"/>
          <p:cNvSpPr txBox="1"/>
          <p:nvPr/>
        </p:nvSpPr>
        <p:spPr>
          <a:xfrm>
            <a:off x="241807" y="3105150"/>
            <a:ext cx="307777" cy="1530716"/>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Gaussian NB</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2" name="object 12"/>
          <p:cNvSpPr txBox="1"/>
          <p:nvPr/>
        </p:nvSpPr>
        <p:spPr>
          <a:xfrm>
            <a:off x="4663175" y="583750"/>
            <a:ext cx="615553" cy="2135871"/>
          </a:xfrm>
          <a:prstGeom prst="rect">
            <a:avLst/>
          </a:prstGeom>
        </p:spPr>
        <p:txBody>
          <a:bodyPr vert="vert270" wrap="square" lIns="0" tIns="13970" rIns="0" bIns="0" rtlCol="0">
            <a:spAutoFit/>
          </a:bodyPr>
          <a:lstStyle/>
          <a:p>
            <a:pPr marL="12700" marR="0" lvl="0" indent="0" algn="ctr" defTabSz="914400" rtl="0" eaLnBrk="1" fontAlgn="auto" latinLnBrk="0" hangingPunct="1">
              <a:lnSpc>
                <a:spcPct val="100000"/>
              </a:lnSpc>
              <a:spcBef>
                <a:spcPts val="11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Gradient</a:t>
            </a: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Boosting</a:t>
            </a: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3" name="object 13"/>
          <p:cNvSpPr txBox="1"/>
          <p:nvPr/>
        </p:nvSpPr>
        <p:spPr>
          <a:xfrm>
            <a:off x="4667777" y="3008654"/>
            <a:ext cx="615553" cy="1772896"/>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Random Forest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pic>
        <p:nvPicPr>
          <p:cNvPr id="17" name="Picture 16">
            <a:extLst>
              <a:ext uri="{FF2B5EF4-FFF2-40B4-BE49-F238E27FC236}">
                <a16:creationId xmlns:a16="http://schemas.microsoft.com/office/drawing/2014/main" id="{A816E37D-D8FF-4894-BE0F-4F4E9E4DD65A}"/>
              </a:ext>
            </a:extLst>
          </p:cNvPr>
          <p:cNvPicPr>
            <a:picLocks noChangeAspect="1"/>
          </p:cNvPicPr>
          <p:nvPr/>
        </p:nvPicPr>
        <p:blipFill>
          <a:blip r:embed="rId4"/>
          <a:stretch>
            <a:fillRect/>
          </a:stretch>
        </p:blipFill>
        <p:spPr>
          <a:xfrm>
            <a:off x="680327" y="2840371"/>
            <a:ext cx="3188013" cy="2255889"/>
          </a:xfrm>
          <a:prstGeom prst="rect">
            <a:avLst/>
          </a:prstGeom>
        </p:spPr>
      </p:pic>
      <p:sp>
        <p:nvSpPr>
          <p:cNvPr id="18" name="object 6">
            <a:extLst>
              <a:ext uri="{FF2B5EF4-FFF2-40B4-BE49-F238E27FC236}">
                <a16:creationId xmlns:a16="http://schemas.microsoft.com/office/drawing/2014/main" id="{B37E8BFF-A934-435C-8C9F-FBB745D5B26F}"/>
              </a:ext>
            </a:extLst>
          </p:cNvPr>
          <p:cNvSpPr/>
          <p:nvPr/>
        </p:nvSpPr>
        <p:spPr>
          <a:xfrm>
            <a:off x="889473" y="2984162"/>
            <a:ext cx="610034" cy="889519"/>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D63E1538-B876-4743-9178-222C3EC46BC3}"/>
              </a:ext>
            </a:extLst>
          </p:cNvPr>
          <p:cNvPicPr>
            <a:picLocks noChangeAspect="1"/>
          </p:cNvPicPr>
          <p:nvPr/>
        </p:nvPicPr>
        <p:blipFill>
          <a:blip r:embed="rId5"/>
          <a:stretch>
            <a:fillRect/>
          </a:stretch>
        </p:blipFill>
        <p:spPr>
          <a:xfrm>
            <a:off x="5370319" y="2897283"/>
            <a:ext cx="3068861" cy="2232434"/>
          </a:xfrm>
          <a:prstGeom prst="rect">
            <a:avLst/>
          </a:prstGeom>
        </p:spPr>
      </p:pic>
      <p:sp>
        <p:nvSpPr>
          <p:cNvPr id="22" name="object 6">
            <a:extLst>
              <a:ext uri="{FF2B5EF4-FFF2-40B4-BE49-F238E27FC236}">
                <a16:creationId xmlns:a16="http://schemas.microsoft.com/office/drawing/2014/main" id="{F202DAF3-5372-4505-A7F0-A6B137272CA3}"/>
              </a:ext>
            </a:extLst>
          </p:cNvPr>
          <p:cNvSpPr/>
          <p:nvPr/>
        </p:nvSpPr>
        <p:spPr>
          <a:xfrm>
            <a:off x="6164036" y="3041309"/>
            <a:ext cx="609600" cy="878183"/>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23" name="Picture 22">
            <a:extLst>
              <a:ext uri="{FF2B5EF4-FFF2-40B4-BE49-F238E27FC236}">
                <a16:creationId xmlns:a16="http://schemas.microsoft.com/office/drawing/2014/main" id="{3367E61C-F537-4035-8456-B3492DDD5A71}"/>
              </a:ext>
            </a:extLst>
          </p:cNvPr>
          <p:cNvPicPr>
            <a:picLocks noChangeAspect="1"/>
          </p:cNvPicPr>
          <p:nvPr/>
        </p:nvPicPr>
        <p:blipFill>
          <a:blip r:embed="rId6"/>
          <a:stretch>
            <a:fillRect/>
          </a:stretch>
        </p:blipFill>
        <p:spPr>
          <a:xfrm>
            <a:off x="5353991" y="611738"/>
            <a:ext cx="2999492" cy="2205852"/>
          </a:xfrm>
          <a:prstGeom prst="rect">
            <a:avLst/>
          </a:prstGeom>
        </p:spPr>
      </p:pic>
      <p:sp>
        <p:nvSpPr>
          <p:cNvPr id="25" name="object 6">
            <a:extLst>
              <a:ext uri="{FF2B5EF4-FFF2-40B4-BE49-F238E27FC236}">
                <a16:creationId xmlns:a16="http://schemas.microsoft.com/office/drawing/2014/main" id="{BF6C2C02-B141-4FA8-B335-13D2EB4DC4A8}"/>
              </a:ext>
            </a:extLst>
          </p:cNvPr>
          <p:cNvSpPr/>
          <p:nvPr/>
        </p:nvSpPr>
        <p:spPr>
          <a:xfrm>
            <a:off x="6171016" y="745580"/>
            <a:ext cx="609600" cy="878183"/>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6">
            <a:extLst>
              <a:ext uri="{FF2B5EF4-FFF2-40B4-BE49-F238E27FC236}">
                <a16:creationId xmlns:a16="http://schemas.microsoft.com/office/drawing/2014/main" id="{F834F962-65B2-439A-873A-5EB488FAE2D1}"/>
              </a:ext>
            </a:extLst>
          </p:cNvPr>
          <p:cNvSpPr/>
          <p:nvPr/>
        </p:nvSpPr>
        <p:spPr>
          <a:xfrm>
            <a:off x="2184400" y="3919492"/>
            <a:ext cx="609600" cy="879273"/>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6">
            <a:extLst>
              <a:ext uri="{FF2B5EF4-FFF2-40B4-BE49-F238E27FC236}">
                <a16:creationId xmlns:a16="http://schemas.microsoft.com/office/drawing/2014/main" id="{ADE91A8B-DEE1-4F9A-A3AF-892FAC505436}"/>
              </a:ext>
            </a:extLst>
          </p:cNvPr>
          <p:cNvSpPr/>
          <p:nvPr/>
        </p:nvSpPr>
        <p:spPr>
          <a:xfrm>
            <a:off x="2191380" y="738600"/>
            <a:ext cx="609600" cy="878183"/>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6">
            <a:extLst>
              <a:ext uri="{FF2B5EF4-FFF2-40B4-BE49-F238E27FC236}">
                <a16:creationId xmlns:a16="http://schemas.microsoft.com/office/drawing/2014/main" id="{C3C0A216-6421-47DE-8FDA-729207E0079F}"/>
              </a:ext>
            </a:extLst>
          </p:cNvPr>
          <p:cNvSpPr/>
          <p:nvPr/>
        </p:nvSpPr>
        <p:spPr>
          <a:xfrm>
            <a:off x="1544149" y="738600"/>
            <a:ext cx="609600" cy="878183"/>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67A9B1-4147-4EF6-B252-B39CBFBE400B}"/>
              </a:ext>
            </a:extLst>
          </p:cNvPr>
          <p:cNvPicPr>
            <a:picLocks noChangeAspect="1"/>
          </p:cNvPicPr>
          <p:nvPr/>
        </p:nvPicPr>
        <p:blipFill>
          <a:blip r:embed="rId3"/>
          <a:stretch>
            <a:fillRect/>
          </a:stretch>
        </p:blipFill>
        <p:spPr>
          <a:xfrm>
            <a:off x="5322748" y="588787"/>
            <a:ext cx="3211652" cy="2314370"/>
          </a:xfrm>
          <a:prstGeom prst="rect">
            <a:avLst/>
          </a:prstGeom>
        </p:spPr>
      </p:pic>
      <p:pic>
        <p:nvPicPr>
          <p:cNvPr id="4" name="Picture 3">
            <a:extLst>
              <a:ext uri="{FF2B5EF4-FFF2-40B4-BE49-F238E27FC236}">
                <a16:creationId xmlns:a16="http://schemas.microsoft.com/office/drawing/2014/main" id="{44BD354E-DFFB-4880-B0E8-31F229CB6D0D}"/>
              </a:ext>
            </a:extLst>
          </p:cNvPr>
          <p:cNvPicPr>
            <a:picLocks noChangeAspect="1"/>
          </p:cNvPicPr>
          <p:nvPr/>
        </p:nvPicPr>
        <p:blipFill>
          <a:blip r:embed="rId4"/>
          <a:stretch>
            <a:fillRect/>
          </a:stretch>
        </p:blipFill>
        <p:spPr>
          <a:xfrm>
            <a:off x="710780" y="2871373"/>
            <a:ext cx="3110474" cy="2284254"/>
          </a:xfrm>
          <a:prstGeom prst="rect">
            <a:avLst/>
          </a:prstGeom>
        </p:spPr>
      </p:pic>
      <p:sp>
        <p:nvSpPr>
          <p:cNvPr id="2" name="object 2"/>
          <p:cNvSpPr txBox="1">
            <a:spLocks noGrp="1"/>
          </p:cNvSpPr>
          <p:nvPr>
            <p:ph type="title"/>
          </p:nvPr>
        </p:nvSpPr>
        <p:spPr>
          <a:xfrm>
            <a:off x="399150" y="17305"/>
            <a:ext cx="7678050" cy="443711"/>
          </a:xfrm>
          <a:prstGeom prst="rect">
            <a:avLst/>
          </a:prstGeom>
        </p:spPr>
        <p:txBody>
          <a:bodyPr vert="horz" wrap="square" lIns="0" tIns="12700" rIns="0" bIns="0" rtlCol="0">
            <a:spAutoFit/>
          </a:bodyPr>
          <a:lstStyle/>
          <a:p>
            <a:pPr marL="12700">
              <a:lnSpc>
                <a:spcPct val="100000"/>
              </a:lnSpc>
              <a:spcBef>
                <a:spcPts val="100"/>
              </a:spcBef>
            </a:pPr>
            <a:r>
              <a:rPr b="0" spc="-15" dirty="0">
                <a:latin typeface="Trebuchet MS" panose="020B0603020202020204" pitchFamily="34" charset="0"/>
                <a:cs typeface="Arial" panose="020B0604020202020204" pitchFamily="34" charset="0"/>
              </a:rPr>
              <a:t>Classification</a:t>
            </a:r>
            <a:r>
              <a:rPr b="0" spc="-35" dirty="0">
                <a:latin typeface="Trebuchet MS" panose="020B0603020202020204" pitchFamily="34" charset="0"/>
                <a:cs typeface="Arial" panose="020B0604020202020204" pitchFamily="34" charset="0"/>
              </a:rPr>
              <a:t> </a:t>
            </a:r>
            <a:r>
              <a:rPr b="0" spc="-10" dirty="0">
                <a:latin typeface="Trebuchet MS" panose="020B0603020202020204" pitchFamily="34" charset="0"/>
                <a:cs typeface="Arial" panose="020B0604020202020204" pitchFamily="34" charset="0"/>
              </a:rPr>
              <a:t>Reports</a:t>
            </a:r>
            <a:r>
              <a:rPr lang="en-US" b="0" spc="-10" dirty="0">
                <a:latin typeface="Trebuchet MS" panose="020B0603020202020204" pitchFamily="34" charset="0"/>
                <a:cs typeface="Arial" panose="020B0604020202020204" pitchFamily="34" charset="0"/>
              </a:rPr>
              <a:t> – Final Features</a:t>
            </a:r>
            <a:endParaRPr b="0" dirty="0">
              <a:latin typeface="Trebuchet MS" panose="020B0603020202020204" pitchFamily="34" charset="0"/>
              <a:cs typeface="Arial" panose="020B0604020202020204" pitchFamily="34" charset="0"/>
            </a:endParaRPr>
          </a:p>
        </p:txBody>
      </p:sp>
      <p:sp>
        <p:nvSpPr>
          <p:cNvPr id="10" name="object 10"/>
          <p:cNvSpPr txBox="1"/>
          <p:nvPr/>
        </p:nvSpPr>
        <p:spPr>
          <a:xfrm>
            <a:off x="241807" y="742950"/>
            <a:ext cx="307777" cy="1904999"/>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Voting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1" name="object 11"/>
          <p:cNvSpPr txBox="1"/>
          <p:nvPr/>
        </p:nvSpPr>
        <p:spPr>
          <a:xfrm>
            <a:off x="241807" y="2897283"/>
            <a:ext cx="307777" cy="2112867"/>
          </a:xfrm>
          <a:prstGeom prst="rect">
            <a:avLst/>
          </a:prstGeom>
        </p:spPr>
        <p:txBody>
          <a:bodyPr vert="vert270"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Bagging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2" name="object 12"/>
          <p:cNvSpPr txBox="1"/>
          <p:nvPr/>
        </p:nvSpPr>
        <p:spPr>
          <a:xfrm>
            <a:off x="4777474" y="597357"/>
            <a:ext cx="307777" cy="2314370"/>
          </a:xfrm>
          <a:prstGeom prst="rect">
            <a:avLst/>
          </a:prstGeom>
        </p:spPr>
        <p:txBody>
          <a:bodyPr vert="vert270" wrap="square" lIns="0" tIns="13970" rIns="0" bIns="0" rtlCol="0">
            <a:spAutoFit/>
          </a:bodyPr>
          <a:lstStyle/>
          <a:p>
            <a:pPr marL="12700" marR="0" lvl="0" indent="0" algn="ctr" defTabSz="914400" rtl="0" eaLnBrk="1" fontAlgn="auto" latinLnBrk="0" hangingPunct="1">
              <a:lnSpc>
                <a:spcPct val="100000"/>
              </a:lnSpc>
              <a:spcBef>
                <a:spcPts val="110"/>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AdaBoost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3" name="object 13"/>
          <p:cNvSpPr txBox="1"/>
          <p:nvPr/>
        </p:nvSpPr>
        <p:spPr>
          <a:xfrm>
            <a:off x="4798406" y="2984161"/>
            <a:ext cx="307777" cy="2117541"/>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Stacking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8" name="object 6">
            <a:extLst>
              <a:ext uri="{FF2B5EF4-FFF2-40B4-BE49-F238E27FC236}">
                <a16:creationId xmlns:a16="http://schemas.microsoft.com/office/drawing/2014/main" id="{B37E8BFF-A934-435C-8C9F-FBB745D5B26F}"/>
              </a:ext>
            </a:extLst>
          </p:cNvPr>
          <p:cNvSpPr/>
          <p:nvPr/>
        </p:nvSpPr>
        <p:spPr>
          <a:xfrm>
            <a:off x="2154540" y="3004426"/>
            <a:ext cx="610034" cy="935330"/>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164E6836-F76A-46A4-B1EA-E62C84759B49}"/>
              </a:ext>
            </a:extLst>
          </p:cNvPr>
          <p:cNvPicPr>
            <a:picLocks noChangeAspect="1"/>
          </p:cNvPicPr>
          <p:nvPr/>
        </p:nvPicPr>
        <p:blipFill>
          <a:blip r:embed="rId5"/>
          <a:stretch>
            <a:fillRect/>
          </a:stretch>
        </p:blipFill>
        <p:spPr>
          <a:xfrm>
            <a:off x="695593" y="597357"/>
            <a:ext cx="3140849" cy="2284254"/>
          </a:xfrm>
          <a:prstGeom prst="rect">
            <a:avLst/>
          </a:prstGeom>
        </p:spPr>
      </p:pic>
      <p:sp>
        <p:nvSpPr>
          <p:cNvPr id="6" name="object 6"/>
          <p:cNvSpPr/>
          <p:nvPr/>
        </p:nvSpPr>
        <p:spPr>
          <a:xfrm>
            <a:off x="892862" y="2984161"/>
            <a:ext cx="610034" cy="926169"/>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6">
            <a:extLst>
              <a:ext uri="{FF2B5EF4-FFF2-40B4-BE49-F238E27FC236}">
                <a16:creationId xmlns:a16="http://schemas.microsoft.com/office/drawing/2014/main" id="{ECFF2632-6815-444E-8B06-3987CDA51028}"/>
              </a:ext>
            </a:extLst>
          </p:cNvPr>
          <p:cNvSpPr/>
          <p:nvPr/>
        </p:nvSpPr>
        <p:spPr>
          <a:xfrm>
            <a:off x="6172199" y="734786"/>
            <a:ext cx="616187" cy="913305"/>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C66BC43F-4288-4FB2-98E0-47E4BA74099A}"/>
              </a:ext>
            </a:extLst>
          </p:cNvPr>
          <p:cNvPicPr>
            <a:picLocks noChangeAspect="1"/>
          </p:cNvPicPr>
          <p:nvPr/>
        </p:nvPicPr>
        <p:blipFill>
          <a:blip r:embed="rId6"/>
          <a:stretch>
            <a:fillRect/>
          </a:stretch>
        </p:blipFill>
        <p:spPr>
          <a:xfrm>
            <a:off x="5333192" y="2864483"/>
            <a:ext cx="3201208" cy="2298034"/>
          </a:xfrm>
          <a:prstGeom prst="rect">
            <a:avLst/>
          </a:prstGeom>
        </p:spPr>
      </p:pic>
      <p:sp>
        <p:nvSpPr>
          <p:cNvPr id="22" name="object 6">
            <a:extLst>
              <a:ext uri="{FF2B5EF4-FFF2-40B4-BE49-F238E27FC236}">
                <a16:creationId xmlns:a16="http://schemas.microsoft.com/office/drawing/2014/main" id="{F202DAF3-5372-4505-A7F0-A6B137272CA3}"/>
              </a:ext>
            </a:extLst>
          </p:cNvPr>
          <p:cNvSpPr/>
          <p:nvPr/>
        </p:nvSpPr>
        <p:spPr>
          <a:xfrm>
            <a:off x="6164035" y="2984163"/>
            <a:ext cx="668359" cy="939352"/>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6">
            <a:extLst>
              <a:ext uri="{FF2B5EF4-FFF2-40B4-BE49-F238E27FC236}">
                <a16:creationId xmlns:a16="http://schemas.microsoft.com/office/drawing/2014/main" id="{68BC40D1-3F58-4772-91D0-9522B4701033}"/>
              </a:ext>
            </a:extLst>
          </p:cNvPr>
          <p:cNvSpPr/>
          <p:nvPr/>
        </p:nvSpPr>
        <p:spPr>
          <a:xfrm>
            <a:off x="2154540" y="3953716"/>
            <a:ext cx="610034" cy="926169"/>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6">
            <a:extLst>
              <a:ext uri="{FF2B5EF4-FFF2-40B4-BE49-F238E27FC236}">
                <a16:creationId xmlns:a16="http://schemas.microsoft.com/office/drawing/2014/main" id="{62DC6C33-023A-45C3-9775-99C8B328D4C7}"/>
              </a:ext>
            </a:extLst>
          </p:cNvPr>
          <p:cNvSpPr/>
          <p:nvPr/>
        </p:nvSpPr>
        <p:spPr>
          <a:xfrm>
            <a:off x="1516856" y="3953716"/>
            <a:ext cx="610034" cy="926169"/>
          </a:xfrm>
          <a:custGeom>
            <a:avLst/>
            <a:gdLst/>
            <a:ahLst/>
            <a:cxnLst/>
            <a:rect l="l" t="t" r="r" b="b"/>
            <a:pathLst>
              <a:path w="660400" h="816610">
                <a:moveTo>
                  <a:pt x="0" y="0"/>
                </a:moveTo>
                <a:lnTo>
                  <a:pt x="660299" y="0"/>
                </a:lnTo>
                <a:lnTo>
                  <a:pt x="660299" y="816599"/>
                </a:lnTo>
                <a:lnTo>
                  <a:pt x="0" y="816599"/>
                </a:lnTo>
                <a:lnTo>
                  <a:pt x="0" y="0"/>
                </a:lnTo>
                <a:close/>
              </a:path>
            </a:pathLst>
          </a:custGeom>
          <a:ln w="19049">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39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1B9E0E5-1934-47C2-9655-D6074C5D2A16}"/>
              </a:ext>
            </a:extLst>
          </p:cNvPr>
          <p:cNvPicPr>
            <a:picLocks noChangeAspect="1"/>
          </p:cNvPicPr>
          <p:nvPr/>
        </p:nvPicPr>
        <p:blipFill>
          <a:blip r:embed="rId2"/>
          <a:stretch>
            <a:fillRect/>
          </a:stretch>
        </p:blipFill>
        <p:spPr>
          <a:xfrm>
            <a:off x="739307" y="697376"/>
            <a:ext cx="3119378" cy="2199721"/>
          </a:xfrm>
          <a:prstGeom prst="rect">
            <a:avLst/>
          </a:prstGeom>
        </p:spPr>
      </p:pic>
      <p:sp>
        <p:nvSpPr>
          <p:cNvPr id="2" name="object 2"/>
          <p:cNvSpPr txBox="1">
            <a:spLocks noGrp="1"/>
          </p:cNvSpPr>
          <p:nvPr>
            <p:ph type="title"/>
          </p:nvPr>
        </p:nvSpPr>
        <p:spPr>
          <a:xfrm>
            <a:off x="322950" y="17305"/>
            <a:ext cx="7601850" cy="443711"/>
          </a:xfrm>
          <a:prstGeom prst="rect">
            <a:avLst/>
          </a:prstGeom>
        </p:spPr>
        <p:txBody>
          <a:bodyPr vert="horz" wrap="square" lIns="0" tIns="12700" rIns="0" bIns="0" rtlCol="0">
            <a:spAutoFit/>
          </a:bodyPr>
          <a:lstStyle/>
          <a:p>
            <a:pPr marL="12700">
              <a:lnSpc>
                <a:spcPct val="100000"/>
              </a:lnSpc>
              <a:spcBef>
                <a:spcPts val="100"/>
              </a:spcBef>
            </a:pPr>
            <a:r>
              <a:rPr b="0" spc="-10" dirty="0">
                <a:latin typeface="Trebuchet MS" panose="020B0603020202020204" pitchFamily="34" charset="0"/>
                <a:cs typeface="Arial" panose="020B0604020202020204" pitchFamily="34" charset="0"/>
              </a:rPr>
              <a:t>Cross</a:t>
            </a:r>
            <a:r>
              <a:rPr b="0" spc="-70" dirty="0">
                <a:latin typeface="Trebuchet MS" panose="020B0603020202020204" pitchFamily="34" charset="0"/>
                <a:cs typeface="Arial" panose="020B0604020202020204" pitchFamily="34" charset="0"/>
              </a:rPr>
              <a:t> </a:t>
            </a:r>
            <a:r>
              <a:rPr b="0" spc="-10" dirty="0">
                <a:latin typeface="Trebuchet MS" panose="020B0603020202020204" pitchFamily="34" charset="0"/>
                <a:cs typeface="Arial" panose="020B0604020202020204" pitchFamily="34" charset="0"/>
              </a:rPr>
              <a:t>Validation</a:t>
            </a:r>
            <a:endParaRPr b="0" dirty="0">
              <a:latin typeface="Trebuchet MS" panose="020B0603020202020204" pitchFamily="34" charset="0"/>
              <a:cs typeface="Arial" panose="020B0604020202020204" pitchFamily="34" charset="0"/>
            </a:endParaRPr>
          </a:p>
        </p:txBody>
      </p:sp>
      <p:sp>
        <p:nvSpPr>
          <p:cNvPr id="7" name="object 7"/>
          <p:cNvSpPr txBox="1"/>
          <p:nvPr/>
        </p:nvSpPr>
        <p:spPr>
          <a:xfrm>
            <a:off x="241807" y="786581"/>
            <a:ext cx="307777" cy="1827522"/>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Decision Tree</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9" name="object 9"/>
          <p:cNvSpPr txBox="1"/>
          <p:nvPr/>
        </p:nvSpPr>
        <p:spPr>
          <a:xfrm>
            <a:off x="4222304" y="586150"/>
            <a:ext cx="615553" cy="2165044"/>
          </a:xfrm>
          <a:prstGeom prst="rect">
            <a:avLst/>
          </a:prstGeom>
        </p:spPr>
        <p:txBody>
          <a:bodyPr vert="vert270" wrap="square" lIns="0" tIns="14604" rIns="0" bIns="0" rtlCol="0">
            <a:spAutoFit/>
          </a:bodyPr>
          <a:lstStyle>
            <a:defPPr>
              <a:defRPr lang="en-US"/>
            </a:defPPr>
            <a:lvl1pPr marL="12700">
              <a:lnSpc>
                <a:spcPct val="100000"/>
              </a:lnSpc>
              <a:spcBef>
                <a:spcPts val="114"/>
              </a:spcBef>
              <a:defRPr sz="2000" spc="-5">
                <a:latin typeface="Arial" panose="020B0604020202020204" pitchFamily="34" charset="0"/>
                <a:cs typeface="Arial" panose="020B0604020202020204" pitchFamily="34" charset="0"/>
              </a:defRPr>
            </a:lvl1p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Gradient</a:t>
            </a: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Boosting</a:t>
            </a: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 </a:t>
            </a:r>
            <a:r>
              <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Classifier</a:t>
            </a:r>
          </a:p>
        </p:txBody>
      </p:sp>
      <p:sp>
        <p:nvSpPr>
          <p:cNvPr id="11" name="object 11"/>
          <p:cNvSpPr/>
          <p:nvPr/>
        </p:nvSpPr>
        <p:spPr>
          <a:xfrm>
            <a:off x="8458187" y="4457700"/>
            <a:ext cx="685799" cy="68579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8204BA0-10DB-4CEE-BC1E-8675CA28BE14}"/>
              </a:ext>
            </a:extLst>
          </p:cNvPr>
          <p:cNvPicPr>
            <a:picLocks noChangeAspect="1"/>
          </p:cNvPicPr>
          <p:nvPr/>
        </p:nvPicPr>
        <p:blipFill>
          <a:blip r:embed="rId4"/>
          <a:stretch>
            <a:fillRect/>
          </a:stretch>
        </p:blipFill>
        <p:spPr>
          <a:xfrm>
            <a:off x="4775193" y="2823980"/>
            <a:ext cx="3340107" cy="2319519"/>
          </a:xfrm>
          <a:prstGeom prst="rect">
            <a:avLst/>
          </a:prstGeom>
        </p:spPr>
      </p:pic>
      <p:sp>
        <p:nvSpPr>
          <p:cNvPr id="15" name="object 13">
            <a:extLst>
              <a:ext uri="{FF2B5EF4-FFF2-40B4-BE49-F238E27FC236}">
                <a16:creationId xmlns:a16="http://schemas.microsoft.com/office/drawing/2014/main" id="{BBD93B9A-54C0-4CAF-94AD-7A5FA4F06702}"/>
              </a:ext>
            </a:extLst>
          </p:cNvPr>
          <p:cNvSpPr txBox="1"/>
          <p:nvPr/>
        </p:nvSpPr>
        <p:spPr>
          <a:xfrm>
            <a:off x="4259563" y="3008654"/>
            <a:ext cx="615553" cy="1772896"/>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Random Forest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pic>
        <p:nvPicPr>
          <p:cNvPr id="16" name="Picture 15">
            <a:extLst>
              <a:ext uri="{FF2B5EF4-FFF2-40B4-BE49-F238E27FC236}">
                <a16:creationId xmlns:a16="http://schemas.microsoft.com/office/drawing/2014/main" id="{3F2C2856-D204-441C-885C-CCE736DDD2C9}"/>
              </a:ext>
            </a:extLst>
          </p:cNvPr>
          <p:cNvPicPr>
            <a:picLocks noChangeAspect="1"/>
          </p:cNvPicPr>
          <p:nvPr/>
        </p:nvPicPr>
        <p:blipFill>
          <a:blip r:embed="rId5"/>
          <a:stretch>
            <a:fillRect/>
          </a:stretch>
        </p:blipFill>
        <p:spPr>
          <a:xfrm>
            <a:off x="739307" y="2897097"/>
            <a:ext cx="3119378" cy="2205935"/>
          </a:xfrm>
          <a:prstGeom prst="rect">
            <a:avLst/>
          </a:prstGeom>
        </p:spPr>
      </p:pic>
      <p:sp>
        <p:nvSpPr>
          <p:cNvPr id="17" name="object 11">
            <a:extLst>
              <a:ext uri="{FF2B5EF4-FFF2-40B4-BE49-F238E27FC236}">
                <a16:creationId xmlns:a16="http://schemas.microsoft.com/office/drawing/2014/main" id="{190B8708-444C-4E42-BF1A-5B96A736F147}"/>
              </a:ext>
            </a:extLst>
          </p:cNvPr>
          <p:cNvSpPr txBox="1"/>
          <p:nvPr/>
        </p:nvSpPr>
        <p:spPr>
          <a:xfrm>
            <a:off x="241807" y="3105150"/>
            <a:ext cx="307777" cy="1530716"/>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Gaussian NB</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pic>
        <p:nvPicPr>
          <p:cNvPr id="18" name="Picture 17">
            <a:extLst>
              <a:ext uri="{FF2B5EF4-FFF2-40B4-BE49-F238E27FC236}">
                <a16:creationId xmlns:a16="http://schemas.microsoft.com/office/drawing/2014/main" id="{F337DCFC-781B-447A-AAEB-4F5059546354}"/>
              </a:ext>
            </a:extLst>
          </p:cNvPr>
          <p:cNvPicPr>
            <a:picLocks noChangeAspect="1"/>
          </p:cNvPicPr>
          <p:nvPr/>
        </p:nvPicPr>
        <p:blipFill>
          <a:blip r:embed="rId6"/>
          <a:stretch>
            <a:fillRect/>
          </a:stretch>
        </p:blipFill>
        <p:spPr>
          <a:xfrm>
            <a:off x="4832634" y="590550"/>
            <a:ext cx="3244565" cy="2229030"/>
          </a:xfrm>
          <a:prstGeom prst="rect">
            <a:avLst/>
          </a:prstGeom>
        </p:spPr>
      </p:pic>
      <p:sp>
        <p:nvSpPr>
          <p:cNvPr id="22" name="Oval 21">
            <a:extLst>
              <a:ext uri="{FF2B5EF4-FFF2-40B4-BE49-F238E27FC236}">
                <a16:creationId xmlns:a16="http://schemas.microsoft.com/office/drawing/2014/main" id="{2984BAD8-FBE6-4AFA-B540-9EF4822C5AC7}"/>
              </a:ext>
            </a:extLst>
          </p:cNvPr>
          <p:cNvSpPr/>
          <p:nvPr/>
        </p:nvSpPr>
        <p:spPr>
          <a:xfrm>
            <a:off x="2902580" y="830035"/>
            <a:ext cx="914400" cy="138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a:extLst>
              <a:ext uri="{FF2B5EF4-FFF2-40B4-BE49-F238E27FC236}">
                <a16:creationId xmlns:a16="http://schemas.microsoft.com/office/drawing/2014/main" id="{96A03E99-3332-40D1-8D98-958511BEFFF6}"/>
              </a:ext>
            </a:extLst>
          </p:cNvPr>
          <p:cNvSpPr/>
          <p:nvPr/>
        </p:nvSpPr>
        <p:spPr>
          <a:xfrm>
            <a:off x="2902580" y="3035930"/>
            <a:ext cx="914400" cy="138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950" y="17305"/>
            <a:ext cx="7601850" cy="443711"/>
          </a:xfrm>
          <a:prstGeom prst="rect">
            <a:avLst/>
          </a:prstGeom>
        </p:spPr>
        <p:txBody>
          <a:bodyPr vert="horz" wrap="square" lIns="0" tIns="12700" rIns="0" bIns="0" rtlCol="0">
            <a:spAutoFit/>
          </a:bodyPr>
          <a:lstStyle/>
          <a:p>
            <a:pPr marL="12700">
              <a:lnSpc>
                <a:spcPct val="100000"/>
              </a:lnSpc>
              <a:spcBef>
                <a:spcPts val="100"/>
              </a:spcBef>
            </a:pPr>
            <a:r>
              <a:rPr b="0" spc="-10" dirty="0">
                <a:latin typeface="Trebuchet MS" panose="020B0603020202020204" pitchFamily="34" charset="0"/>
                <a:cs typeface="Arial" panose="020B0604020202020204" pitchFamily="34" charset="0"/>
              </a:rPr>
              <a:t>Cross</a:t>
            </a:r>
            <a:r>
              <a:rPr b="0" spc="-70" dirty="0">
                <a:latin typeface="Trebuchet MS" panose="020B0603020202020204" pitchFamily="34" charset="0"/>
                <a:cs typeface="Arial" panose="020B0604020202020204" pitchFamily="34" charset="0"/>
              </a:rPr>
              <a:t> </a:t>
            </a:r>
            <a:r>
              <a:rPr b="0" spc="-10" dirty="0">
                <a:latin typeface="Trebuchet MS" panose="020B0603020202020204" pitchFamily="34" charset="0"/>
                <a:cs typeface="Arial" panose="020B0604020202020204" pitchFamily="34" charset="0"/>
              </a:rPr>
              <a:t>Validation</a:t>
            </a:r>
            <a:endParaRPr b="0" dirty="0">
              <a:latin typeface="Trebuchet MS" panose="020B0603020202020204" pitchFamily="34" charset="0"/>
              <a:cs typeface="Arial" panose="020B0604020202020204" pitchFamily="34" charset="0"/>
            </a:endParaRPr>
          </a:p>
        </p:txBody>
      </p:sp>
      <p:sp>
        <p:nvSpPr>
          <p:cNvPr id="7" name="object 7"/>
          <p:cNvSpPr txBox="1"/>
          <p:nvPr/>
        </p:nvSpPr>
        <p:spPr>
          <a:xfrm>
            <a:off x="241807" y="786580"/>
            <a:ext cx="307777" cy="1964613"/>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Voting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9" name="object 9"/>
          <p:cNvSpPr txBox="1"/>
          <p:nvPr/>
        </p:nvSpPr>
        <p:spPr>
          <a:xfrm>
            <a:off x="4344767" y="512625"/>
            <a:ext cx="307777" cy="2319519"/>
          </a:xfrm>
          <a:prstGeom prst="rect">
            <a:avLst/>
          </a:prstGeom>
        </p:spPr>
        <p:txBody>
          <a:bodyPr vert="vert270" wrap="square" lIns="0" tIns="14604" rIns="0" bIns="0" rtlCol="0">
            <a:spAutoFit/>
          </a:bodyPr>
          <a:lstStyle>
            <a:defPPr>
              <a:defRPr lang="en-US"/>
            </a:defPPr>
            <a:lvl1pPr marL="12700">
              <a:lnSpc>
                <a:spcPct val="100000"/>
              </a:lnSpc>
              <a:spcBef>
                <a:spcPts val="114"/>
              </a:spcBef>
              <a:defRPr sz="2000" spc="-5">
                <a:latin typeface="Arial" panose="020B0604020202020204" pitchFamily="34" charset="0"/>
                <a:cs typeface="Arial" panose="020B0604020202020204" pitchFamily="34" charset="0"/>
              </a:defRPr>
            </a:lvl1p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AdaBoost Classifier</a:t>
            </a:r>
            <a:endParaRPr kumimoji="0"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5" name="object 13">
            <a:extLst>
              <a:ext uri="{FF2B5EF4-FFF2-40B4-BE49-F238E27FC236}">
                <a16:creationId xmlns:a16="http://schemas.microsoft.com/office/drawing/2014/main" id="{BBD93B9A-54C0-4CAF-94AD-7A5FA4F06702}"/>
              </a:ext>
            </a:extLst>
          </p:cNvPr>
          <p:cNvSpPr txBox="1"/>
          <p:nvPr/>
        </p:nvSpPr>
        <p:spPr>
          <a:xfrm>
            <a:off x="4357536" y="2920260"/>
            <a:ext cx="307777" cy="2205935"/>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Stacking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sp>
        <p:nvSpPr>
          <p:cNvPr id="17" name="object 11">
            <a:extLst>
              <a:ext uri="{FF2B5EF4-FFF2-40B4-BE49-F238E27FC236}">
                <a16:creationId xmlns:a16="http://schemas.microsoft.com/office/drawing/2014/main" id="{190B8708-444C-4E42-BF1A-5B96A736F147}"/>
              </a:ext>
            </a:extLst>
          </p:cNvPr>
          <p:cNvSpPr txBox="1"/>
          <p:nvPr/>
        </p:nvSpPr>
        <p:spPr>
          <a:xfrm>
            <a:off x="266443" y="2965569"/>
            <a:ext cx="307777" cy="2110517"/>
          </a:xfrm>
          <a:prstGeom prst="rect">
            <a:avLst/>
          </a:prstGeom>
        </p:spPr>
        <p:txBody>
          <a:bodyPr vert="vert270" wrap="square" lIns="0" tIns="14604" rIns="0" bIns="0" rtlCol="0">
            <a:spAutoFit/>
          </a:bodyPr>
          <a:lstStyle/>
          <a:p>
            <a:pPr marL="12700" marR="0" lvl="0" indent="0" algn="ctr" defTabSz="914400" rtl="0" eaLnBrk="1" fontAlgn="auto" latinLnBrk="0" hangingPunct="1">
              <a:lnSpc>
                <a:spcPct val="100000"/>
              </a:lnSpc>
              <a:spcBef>
                <a:spcPts val="114"/>
              </a:spcBef>
              <a:spcAft>
                <a:spcPts val="0"/>
              </a:spcAft>
              <a:buClrTx/>
              <a:buSzTx/>
              <a:buFontTx/>
              <a:buNone/>
              <a:tabLst/>
              <a:defRPr/>
            </a:pPr>
            <a:r>
              <a:rPr kumimoji="0" lang="en-US" sz="20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rPr>
              <a:t>Bagging Classifier</a:t>
            </a:r>
            <a:endParaRPr kumimoji="0"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A906E54C-2F0D-43A6-BD83-106EDF817035}"/>
              </a:ext>
            </a:extLst>
          </p:cNvPr>
          <p:cNvPicPr>
            <a:picLocks noChangeAspect="1"/>
          </p:cNvPicPr>
          <p:nvPr/>
        </p:nvPicPr>
        <p:blipFill>
          <a:blip r:embed="rId2"/>
          <a:stretch>
            <a:fillRect/>
          </a:stretch>
        </p:blipFill>
        <p:spPr>
          <a:xfrm>
            <a:off x="739307" y="2908122"/>
            <a:ext cx="3119378" cy="2225410"/>
          </a:xfrm>
          <a:prstGeom prst="rect">
            <a:avLst/>
          </a:prstGeom>
        </p:spPr>
      </p:pic>
      <p:pic>
        <p:nvPicPr>
          <p:cNvPr id="4" name="Picture 3">
            <a:extLst>
              <a:ext uri="{FF2B5EF4-FFF2-40B4-BE49-F238E27FC236}">
                <a16:creationId xmlns:a16="http://schemas.microsoft.com/office/drawing/2014/main" id="{E7E5E13F-2B8F-4A51-921C-690E51676BB7}"/>
              </a:ext>
            </a:extLst>
          </p:cNvPr>
          <p:cNvPicPr>
            <a:picLocks noChangeAspect="1"/>
          </p:cNvPicPr>
          <p:nvPr/>
        </p:nvPicPr>
        <p:blipFill>
          <a:blip r:embed="rId3"/>
          <a:stretch>
            <a:fillRect/>
          </a:stretch>
        </p:blipFill>
        <p:spPr>
          <a:xfrm>
            <a:off x="739307" y="661931"/>
            <a:ext cx="3119378" cy="2229942"/>
          </a:xfrm>
          <a:prstGeom prst="rect">
            <a:avLst/>
          </a:prstGeom>
        </p:spPr>
      </p:pic>
      <p:pic>
        <p:nvPicPr>
          <p:cNvPr id="5" name="Picture 4">
            <a:extLst>
              <a:ext uri="{FF2B5EF4-FFF2-40B4-BE49-F238E27FC236}">
                <a16:creationId xmlns:a16="http://schemas.microsoft.com/office/drawing/2014/main" id="{3D031595-C687-4113-AF94-CB57586841FD}"/>
              </a:ext>
            </a:extLst>
          </p:cNvPr>
          <p:cNvPicPr>
            <a:picLocks noChangeAspect="1"/>
          </p:cNvPicPr>
          <p:nvPr/>
        </p:nvPicPr>
        <p:blipFill>
          <a:blip r:embed="rId4"/>
          <a:stretch>
            <a:fillRect/>
          </a:stretch>
        </p:blipFill>
        <p:spPr>
          <a:xfrm>
            <a:off x="5050055" y="638331"/>
            <a:ext cx="3119378" cy="2269791"/>
          </a:xfrm>
          <a:prstGeom prst="rect">
            <a:avLst/>
          </a:prstGeom>
        </p:spPr>
      </p:pic>
      <p:pic>
        <p:nvPicPr>
          <p:cNvPr id="6" name="Picture 5">
            <a:extLst>
              <a:ext uri="{FF2B5EF4-FFF2-40B4-BE49-F238E27FC236}">
                <a16:creationId xmlns:a16="http://schemas.microsoft.com/office/drawing/2014/main" id="{50326A18-3B6C-454B-9777-3039C64747C2}"/>
              </a:ext>
            </a:extLst>
          </p:cNvPr>
          <p:cNvPicPr>
            <a:picLocks noChangeAspect="1"/>
          </p:cNvPicPr>
          <p:nvPr/>
        </p:nvPicPr>
        <p:blipFill>
          <a:blip r:embed="rId5"/>
          <a:stretch>
            <a:fillRect/>
          </a:stretch>
        </p:blipFill>
        <p:spPr>
          <a:xfrm>
            <a:off x="5036329" y="2900037"/>
            <a:ext cx="3119378" cy="2229942"/>
          </a:xfrm>
          <a:prstGeom prst="rect">
            <a:avLst/>
          </a:prstGeom>
        </p:spPr>
      </p:pic>
      <p:sp>
        <p:nvSpPr>
          <p:cNvPr id="19" name="Oval 18">
            <a:extLst>
              <a:ext uri="{FF2B5EF4-FFF2-40B4-BE49-F238E27FC236}">
                <a16:creationId xmlns:a16="http://schemas.microsoft.com/office/drawing/2014/main" id="{9EA162B4-74A1-4F5C-88E9-6A54872D2975}"/>
              </a:ext>
            </a:extLst>
          </p:cNvPr>
          <p:cNvSpPr/>
          <p:nvPr/>
        </p:nvSpPr>
        <p:spPr>
          <a:xfrm>
            <a:off x="2910744" y="3044094"/>
            <a:ext cx="914400" cy="138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5B0E95AA-261F-4EC3-836C-4BD8F76EF6E3}"/>
              </a:ext>
            </a:extLst>
          </p:cNvPr>
          <p:cNvSpPr/>
          <p:nvPr/>
        </p:nvSpPr>
        <p:spPr>
          <a:xfrm>
            <a:off x="5257800" y="3044094"/>
            <a:ext cx="914400" cy="13844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3862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56" y="1545670"/>
            <a:ext cx="3862166" cy="2209800"/>
          </a:xfrm>
          <a:prstGeom prst="ellipse">
            <a:avLst/>
          </a:prstGeom>
        </p:spPr>
        <p:txBody>
          <a:bodyPr vert="horz" lIns="91440" tIns="45720" rIns="91440" bIns="45720" rtlCol="0" anchor="b">
            <a:noAutofit/>
          </a:bodyPr>
          <a:lstStyle/>
          <a:p>
            <a:pPr marL="12700" algn="l" rtl="0">
              <a:lnSpc>
                <a:spcPct val="90000"/>
              </a:lnSpc>
              <a:spcBef>
                <a:spcPct val="0"/>
              </a:spcBef>
            </a:pPr>
            <a:r>
              <a:rPr lang="en-US" b="0" kern="1200" spc="-5" dirty="0">
                <a:latin typeface="Trebuchet MS" panose="020B0603020202020204" pitchFamily="34" charset="0"/>
                <a:cs typeface="Arial" panose="020B0604020202020204" pitchFamily="34" charset="0"/>
              </a:rPr>
              <a:t>Decision Tree Classifier:</a:t>
            </a:r>
            <a:r>
              <a:rPr lang="en-US" b="0" kern="1200" dirty="0">
                <a:latin typeface="Trebuchet MS" panose="020B0603020202020204" pitchFamily="34" charset="0"/>
                <a:cs typeface="Arial" panose="020B0604020202020204" pitchFamily="34" charset="0"/>
              </a:rPr>
              <a:t> </a:t>
            </a:r>
            <a:r>
              <a:rPr lang="en-US" b="0" kern="1200" spc="-10" dirty="0">
                <a:latin typeface="Trebuchet MS" panose="020B0603020202020204" pitchFamily="34" charset="0"/>
                <a:cs typeface="Arial" panose="020B0604020202020204" pitchFamily="34" charset="0"/>
              </a:rPr>
              <a:t>2002-2017 </a:t>
            </a:r>
            <a:r>
              <a:rPr lang="en-US" b="0" kern="1200" spc="-5" dirty="0">
                <a:latin typeface="Trebuchet MS" panose="020B0603020202020204" pitchFamily="34" charset="0"/>
                <a:cs typeface="Arial" panose="020B0604020202020204" pitchFamily="34" charset="0"/>
              </a:rPr>
              <a:t>Data</a:t>
            </a:r>
          </a:p>
        </p:txBody>
      </p:sp>
      <p:pic>
        <p:nvPicPr>
          <p:cNvPr id="11" name="Picture 10">
            <a:extLst>
              <a:ext uri="{FF2B5EF4-FFF2-40B4-BE49-F238E27FC236}">
                <a16:creationId xmlns:a16="http://schemas.microsoft.com/office/drawing/2014/main" id="{860C1EEF-15BF-45EF-BA52-A71C6C892737}"/>
              </a:ext>
            </a:extLst>
          </p:cNvPr>
          <p:cNvPicPr>
            <a:picLocks noChangeAspect="1"/>
          </p:cNvPicPr>
          <p:nvPr/>
        </p:nvPicPr>
        <p:blipFill>
          <a:blip r:embed="rId2"/>
          <a:stretch>
            <a:fillRect/>
          </a:stretch>
        </p:blipFill>
        <p:spPr>
          <a:xfrm>
            <a:off x="3886200" y="2326369"/>
            <a:ext cx="3794024" cy="2759981"/>
          </a:xfrm>
          <a:prstGeom prst="rect">
            <a:avLst/>
          </a:prstGeom>
        </p:spPr>
      </p:pic>
      <p:pic>
        <p:nvPicPr>
          <p:cNvPr id="12" name="Picture 11">
            <a:extLst>
              <a:ext uri="{FF2B5EF4-FFF2-40B4-BE49-F238E27FC236}">
                <a16:creationId xmlns:a16="http://schemas.microsoft.com/office/drawing/2014/main" id="{07777C5F-DF38-40EB-9887-EA93E4FD4EBE}"/>
              </a:ext>
            </a:extLst>
          </p:cNvPr>
          <p:cNvPicPr>
            <a:picLocks noChangeAspect="1"/>
          </p:cNvPicPr>
          <p:nvPr/>
        </p:nvPicPr>
        <p:blipFill>
          <a:blip r:embed="rId3"/>
          <a:stretch>
            <a:fillRect/>
          </a:stretch>
        </p:blipFill>
        <p:spPr>
          <a:xfrm>
            <a:off x="2775143" y="70756"/>
            <a:ext cx="3112663" cy="2209801"/>
          </a:xfrm>
          <a:prstGeom prst="rect">
            <a:avLst/>
          </a:prstGeom>
        </p:spPr>
      </p:pic>
      <p:pic>
        <p:nvPicPr>
          <p:cNvPr id="14" name="Picture 13">
            <a:extLst>
              <a:ext uri="{FF2B5EF4-FFF2-40B4-BE49-F238E27FC236}">
                <a16:creationId xmlns:a16="http://schemas.microsoft.com/office/drawing/2014/main" id="{DCC78EA7-7292-4F4A-A1DA-CA39D183ADFF}"/>
              </a:ext>
            </a:extLst>
          </p:cNvPr>
          <p:cNvPicPr>
            <a:picLocks noChangeAspect="1"/>
          </p:cNvPicPr>
          <p:nvPr/>
        </p:nvPicPr>
        <p:blipFill>
          <a:blip r:embed="rId4"/>
          <a:stretch>
            <a:fillRect/>
          </a:stretch>
        </p:blipFill>
        <p:spPr>
          <a:xfrm>
            <a:off x="5969445" y="78467"/>
            <a:ext cx="3117853" cy="22098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Research and Inspiration</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6" name="Graphic 5" descr="Lightbulb and gear">
            <a:extLst>
              <a:ext uri="{FF2B5EF4-FFF2-40B4-BE49-F238E27FC236}">
                <a16:creationId xmlns:a16="http://schemas.microsoft.com/office/drawing/2014/main" id="{325DFA6E-3BE0-4908-BCE5-869D77759A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200150"/>
            <a:ext cx="838200" cy="838200"/>
          </a:xfrm>
          <a:prstGeom prst="rect">
            <a:avLst/>
          </a:prstGeom>
        </p:spPr>
      </p:pic>
    </p:spTree>
    <p:extLst>
      <p:ext uri="{BB962C8B-B14F-4D97-AF65-F5344CB8AC3E}">
        <p14:creationId xmlns:p14="http://schemas.microsoft.com/office/powerpoint/2010/main" val="279267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1" y="273843"/>
            <a:ext cx="3470910" cy="1269596"/>
          </a:xfrm>
          <a:prstGeom prst="rect">
            <a:avLst/>
          </a:prstGeom>
        </p:spPr>
        <p:txBody>
          <a:bodyPr vert="horz" lIns="0" tIns="12700" rIns="0" bIns="0" rtlCol="0">
            <a:normAutofit/>
          </a:bodyPr>
          <a:lstStyle/>
          <a:p>
            <a:pPr marL="12700">
              <a:lnSpc>
                <a:spcPct val="90000"/>
              </a:lnSpc>
              <a:spcBef>
                <a:spcPts val="100"/>
              </a:spcBef>
            </a:pPr>
            <a:r>
              <a:rPr lang="en-US" b="0" spc="-5" dirty="0">
                <a:latin typeface="Trebuchet MS" panose="020B0603020202020204" pitchFamily="34" charset="0"/>
                <a:cs typeface="Arial" panose="020B0604020202020204" pitchFamily="34" charset="0"/>
              </a:rPr>
              <a:t>Decision Tree Classifier:</a:t>
            </a:r>
            <a:r>
              <a:rPr lang="en-US" b="0" dirty="0">
                <a:latin typeface="Trebuchet MS" panose="020B0603020202020204" pitchFamily="34" charset="0"/>
                <a:cs typeface="Arial" panose="020B0604020202020204" pitchFamily="34" charset="0"/>
              </a:rPr>
              <a:t> </a:t>
            </a:r>
            <a:r>
              <a:rPr lang="en-US" b="0" spc="-10" dirty="0">
                <a:latin typeface="Trebuchet MS" panose="020B0603020202020204" pitchFamily="34" charset="0"/>
                <a:cs typeface="Arial" panose="020B0604020202020204" pitchFamily="34" charset="0"/>
              </a:rPr>
              <a:t>Predicting on 2018 </a:t>
            </a:r>
            <a:r>
              <a:rPr lang="en-US" b="0" spc="-5" dirty="0">
                <a:latin typeface="Trebuchet MS" panose="020B0603020202020204" pitchFamily="34" charset="0"/>
                <a:cs typeface="Arial" panose="020B0604020202020204" pitchFamily="34" charset="0"/>
              </a:rPr>
              <a:t>Data</a:t>
            </a:r>
            <a:endParaRPr lang="en-US" b="0" spc="-5" dirty="0">
              <a:latin typeface="Trebuchet MS" panose="020B0603020202020204" pitchFamily="34" charset="0"/>
            </a:endParaRPr>
          </a:p>
        </p:txBody>
      </p:sp>
      <p:cxnSp>
        <p:nvCxnSpPr>
          <p:cNvPr id="24" name="Straight Arrow Connector 2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173736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AE3326-F3A6-4DB4-99E6-C38EF6A99885}"/>
              </a:ext>
            </a:extLst>
          </p:cNvPr>
          <p:cNvPicPr>
            <a:picLocks noChangeAspect="1"/>
          </p:cNvPicPr>
          <p:nvPr/>
        </p:nvPicPr>
        <p:blipFill rotWithShape="1">
          <a:blip r:embed="rId2"/>
          <a:srcRect l="17982" r="20570"/>
          <a:stretch/>
        </p:blipFill>
        <p:spPr>
          <a:xfrm>
            <a:off x="4648200" y="0"/>
            <a:ext cx="4495800" cy="5135209"/>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8" name="object 3">
            <a:extLst>
              <a:ext uri="{FF2B5EF4-FFF2-40B4-BE49-F238E27FC236}">
                <a16:creationId xmlns:a16="http://schemas.microsoft.com/office/drawing/2014/main" id="{5AAEADC6-2682-4BFA-AE90-83388AC365A8}"/>
              </a:ext>
            </a:extLst>
          </p:cNvPr>
          <p:cNvGraphicFramePr/>
          <p:nvPr>
            <p:extLst>
              <p:ext uri="{D42A27DB-BD31-4B8C-83A1-F6EECF244321}">
                <p14:modId xmlns:p14="http://schemas.microsoft.com/office/powerpoint/2010/main" val="427985212"/>
              </p:ext>
            </p:extLst>
          </p:nvPr>
        </p:nvGraphicFramePr>
        <p:xfrm>
          <a:off x="-152400" y="1767870"/>
          <a:ext cx="4572000" cy="986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0FCD22F-9EF2-4077-9088-C8BF426B8BB0}"/>
              </a:ext>
            </a:extLst>
          </p:cNvPr>
          <p:cNvPicPr>
            <a:picLocks noChangeAspect="1"/>
          </p:cNvPicPr>
          <p:nvPr/>
        </p:nvPicPr>
        <p:blipFill>
          <a:blip r:embed="rId8"/>
          <a:stretch>
            <a:fillRect/>
          </a:stretch>
        </p:blipFill>
        <p:spPr>
          <a:xfrm>
            <a:off x="381000" y="2773397"/>
            <a:ext cx="3229899" cy="2343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56" y="1545670"/>
            <a:ext cx="3862166" cy="2209800"/>
          </a:xfrm>
          <a:prstGeom prst="ellipse">
            <a:avLst/>
          </a:prstGeom>
        </p:spPr>
        <p:txBody>
          <a:bodyPr vert="horz" lIns="91440" tIns="45720" rIns="91440" bIns="45720" rtlCol="0" anchor="b">
            <a:noAutofit/>
          </a:bodyPr>
          <a:lstStyle/>
          <a:p>
            <a:pPr marL="12700" algn="l" rtl="0">
              <a:lnSpc>
                <a:spcPct val="90000"/>
              </a:lnSpc>
              <a:spcBef>
                <a:spcPct val="0"/>
              </a:spcBef>
            </a:pPr>
            <a:r>
              <a:rPr lang="en-US" b="0" kern="1200" spc="-5" dirty="0">
                <a:latin typeface="Trebuchet MS" panose="020B0603020202020204" pitchFamily="34" charset="0"/>
                <a:cs typeface="Arial" panose="020B0604020202020204" pitchFamily="34" charset="0"/>
              </a:rPr>
              <a:t>Gaussian NB:</a:t>
            </a:r>
            <a:r>
              <a:rPr lang="en-US" b="0" kern="1200" dirty="0">
                <a:latin typeface="Trebuchet MS" panose="020B0603020202020204" pitchFamily="34" charset="0"/>
                <a:cs typeface="Arial" panose="020B0604020202020204" pitchFamily="34" charset="0"/>
              </a:rPr>
              <a:t> </a:t>
            </a:r>
            <a:r>
              <a:rPr lang="en-US" b="0" kern="1200" spc="-10" dirty="0">
                <a:latin typeface="Trebuchet MS" panose="020B0603020202020204" pitchFamily="34" charset="0"/>
                <a:cs typeface="Arial" panose="020B0604020202020204" pitchFamily="34" charset="0"/>
              </a:rPr>
              <a:t>2002-2017 </a:t>
            </a:r>
            <a:r>
              <a:rPr lang="en-US" b="0" kern="1200" spc="-5" dirty="0">
                <a:latin typeface="Trebuchet MS" panose="020B0603020202020204" pitchFamily="34" charset="0"/>
                <a:cs typeface="Arial" panose="020B0604020202020204" pitchFamily="34" charset="0"/>
              </a:rPr>
              <a:t>Data</a:t>
            </a:r>
          </a:p>
        </p:txBody>
      </p:sp>
      <p:pic>
        <p:nvPicPr>
          <p:cNvPr id="3" name="Picture 2">
            <a:extLst>
              <a:ext uri="{FF2B5EF4-FFF2-40B4-BE49-F238E27FC236}">
                <a16:creationId xmlns:a16="http://schemas.microsoft.com/office/drawing/2014/main" id="{AD1C93A2-C981-4702-BE29-7A7F5D44760B}"/>
              </a:ext>
            </a:extLst>
          </p:cNvPr>
          <p:cNvPicPr>
            <a:picLocks noChangeAspect="1"/>
          </p:cNvPicPr>
          <p:nvPr/>
        </p:nvPicPr>
        <p:blipFill>
          <a:blip r:embed="rId2"/>
          <a:stretch>
            <a:fillRect/>
          </a:stretch>
        </p:blipFill>
        <p:spPr>
          <a:xfrm>
            <a:off x="5953847" y="115842"/>
            <a:ext cx="2981241" cy="2150107"/>
          </a:xfrm>
          <a:prstGeom prst="rect">
            <a:avLst/>
          </a:prstGeom>
        </p:spPr>
      </p:pic>
      <p:pic>
        <p:nvPicPr>
          <p:cNvPr id="5" name="Picture 4">
            <a:extLst>
              <a:ext uri="{FF2B5EF4-FFF2-40B4-BE49-F238E27FC236}">
                <a16:creationId xmlns:a16="http://schemas.microsoft.com/office/drawing/2014/main" id="{E6EFDEBD-1960-4637-A70D-AB6DCF47E7EA}"/>
              </a:ext>
            </a:extLst>
          </p:cNvPr>
          <p:cNvPicPr>
            <a:picLocks noChangeAspect="1"/>
          </p:cNvPicPr>
          <p:nvPr/>
        </p:nvPicPr>
        <p:blipFill>
          <a:blip r:embed="rId3"/>
          <a:stretch>
            <a:fillRect/>
          </a:stretch>
        </p:blipFill>
        <p:spPr>
          <a:xfrm>
            <a:off x="3919428" y="2275004"/>
            <a:ext cx="3862166" cy="2836881"/>
          </a:xfrm>
          <a:prstGeom prst="rect">
            <a:avLst/>
          </a:prstGeom>
        </p:spPr>
      </p:pic>
      <p:pic>
        <p:nvPicPr>
          <p:cNvPr id="6" name="Picture 5">
            <a:extLst>
              <a:ext uri="{FF2B5EF4-FFF2-40B4-BE49-F238E27FC236}">
                <a16:creationId xmlns:a16="http://schemas.microsoft.com/office/drawing/2014/main" id="{44E9171D-B969-4028-BB87-2881F2245E60}"/>
              </a:ext>
            </a:extLst>
          </p:cNvPr>
          <p:cNvPicPr>
            <a:picLocks noChangeAspect="1"/>
          </p:cNvPicPr>
          <p:nvPr/>
        </p:nvPicPr>
        <p:blipFill>
          <a:blip r:embed="rId4"/>
          <a:stretch>
            <a:fillRect/>
          </a:stretch>
        </p:blipFill>
        <p:spPr>
          <a:xfrm>
            <a:off x="2873666" y="113120"/>
            <a:ext cx="2982211" cy="2150107"/>
          </a:xfrm>
          <a:prstGeom prst="rect">
            <a:avLst/>
          </a:prstGeom>
        </p:spPr>
      </p:pic>
    </p:spTree>
    <p:extLst>
      <p:ext uri="{BB962C8B-B14F-4D97-AF65-F5344CB8AC3E}">
        <p14:creationId xmlns:p14="http://schemas.microsoft.com/office/powerpoint/2010/main" val="247600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1" y="273843"/>
            <a:ext cx="3547110" cy="1269596"/>
          </a:xfrm>
          <a:prstGeom prst="rect">
            <a:avLst/>
          </a:prstGeom>
        </p:spPr>
        <p:txBody>
          <a:bodyPr vert="horz" lIns="0" tIns="12700" rIns="0" bIns="0" rtlCol="0">
            <a:normAutofit/>
          </a:bodyPr>
          <a:lstStyle/>
          <a:p>
            <a:pPr marL="12700">
              <a:lnSpc>
                <a:spcPct val="90000"/>
              </a:lnSpc>
              <a:spcBef>
                <a:spcPts val="100"/>
              </a:spcBef>
            </a:pPr>
            <a:r>
              <a:rPr lang="en-US" b="0" spc="-5" dirty="0">
                <a:latin typeface="Trebuchet MS" panose="020B0603020202020204" pitchFamily="34" charset="0"/>
                <a:cs typeface="Arial" panose="020B0604020202020204" pitchFamily="34" charset="0"/>
              </a:rPr>
              <a:t>Gaussian NB:</a:t>
            </a:r>
            <a:r>
              <a:rPr lang="en-US" b="0" dirty="0">
                <a:latin typeface="Trebuchet MS" panose="020B0603020202020204" pitchFamily="34" charset="0"/>
                <a:cs typeface="Arial" panose="020B0604020202020204" pitchFamily="34" charset="0"/>
              </a:rPr>
              <a:t> </a:t>
            </a:r>
            <a:r>
              <a:rPr lang="en-US" b="0" spc="-10" dirty="0">
                <a:latin typeface="Trebuchet MS" panose="020B0603020202020204" pitchFamily="34" charset="0"/>
                <a:cs typeface="Arial" panose="020B0604020202020204" pitchFamily="34" charset="0"/>
              </a:rPr>
              <a:t>Predicting on 2018 </a:t>
            </a:r>
            <a:r>
              <a:rPr lang="en-US" b="0" spc="-5" dirty="0">
                <a:latin typeface="Trebuchet MS" panose="020B0603020202020204" pitchFamily="34" charset="0"/>
                <a:cs typeface="Arial" panose="020B0604020202020204" pitchFamily="34" charset="0"/>
              </a:rPr>
              <a:t>Data</a:t>
            </a:r>
            <a:endParaRPr lang="en-US" b="0" spc="-5" dirty="0">
              <a:latin typeface="Trebuchet MS" panose="020B0603020202020204" pitchFamily="34" charset="0"/>
            </a:endParaRPr>
          </a:p>
        </p:txBody>
      </p:sp>
      <p:cxnSp>
        <p:nvCxnSpPr>
          <p:cNvPr id="24" name="Straight Arrow Connector 2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173736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AE3326-F3A6-4DB4-99E6-C38EF6A99885}"/>
              </a:ext>
            </a:extLst>
          </p:cNvPr>
          <p:cNvPicPr>
            <a:picLocks noChangeAspect="1"/>
          </p:cNvPicPr>
          <p:nvPr/>
        </p:nvPicPr>
        <p:blipFill rotWithShape="1">
          <a:blip r:embed="rId2"/>
          <a:srcRect l="17982" r="20570"/>
          <a:stretch/>
        </p:blipFill>
        <p:spPr>
          <a:xfrm>
            <a:off x="4648200" y="1"/>
            <a:ext cx="4495800" cy="513520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8" name="object 3">
            <a:extLst>
              <a:ext uri="{FF2B5EF4-FFF2-40B4-BE49-F238E27FC236}">
                <a16:creationId xmlns:a16="http://schemas.microsoft.com/office/drawing/2014/main" id="{5AAEADC6-2682-4BFA-AE90-83388AC365A8}"/>
              </a:ext>
            </a:extLst>
          </p:cNvPr>
          <p:cNvGraphicFramePr/>
          <p:nvPr>
            <p:extLst>
              <p:ext uri="{D42A27DB-BD31-4B8C-83A1-F6EECF244321}">
                <p14:modId xmlns:p14="http://schemas.microsoft.com/office/powerpoint/2010/main" val="3993583914"/>
              </p:ext>
            </p:extLst>
          </p:nvPr>
        </p:nvGraphicFramePr>
        <p:xfrm>
          <a:off x="-152400" y="1767870"/>
          <a:ext cx="4572000" cy="986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EDCC4EF-C3BB-47E4-B8EF-DB7D6A42F689}"/>
              </a:ext>
            </a:extLst>
          </p:cNvPr>
          <p:cNvPicPr>
            <a:picLocks noChangeAspect="1"/>
          </p:cNvPicPr>
          <p:nvPr/>
        </p:nvPicPr>
        <p:blipFill>
          <a:blip r:embed="rId8"/>
          <a:stretch>
            <a:fillRect/>
          </a:stretch>
        </p:blipFill>
        <p:spPr>
          <a:xfrm>
            <a:off x="457200" y="2754660"/>
            <a:ext cx="3170144" cy="2343150"/>
          </a:xfrm>
          <a:prstGeom prst="rect">
            <a:avLst/>
          </a:prstGeom>
        </p:spPr>
      </p:pic>
    </p:spTree>
    <p:extLst>
      <p:ext uri="{BB962C8B-B14F-4D97-AF65-F5344CB8AC3E}">
        <p14:creationId xmlns:p14="http://schemas.microsoft.com/office/powerpoint/2010/main" val="367782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56" y="1545670"/>
            <a:ext cx="3862166" cy="2209800"/>
          </a:xfrm>
          <a:prstGeom prst="ellipse">
            <a:avLst/>
          </a:prstGeom>
        </p:spPr>
        <p:txBody>
          <a:bodyPr vert="horz" lIns="91440" tIns="45720" rIns="91440" bIns="45720" rtlCol="0" anchor="b">
            <a:noAutofit/>
          </a:bodyPr>
          <a:lstStyle/>
          <a:p>
            <a:pPr marL="12700" algn="l" rtl="0">
              <a:lnSpc>
                <a:spcPct val="90000"/>
              </a:lnSpc>
              <a:spcBef>
                <a:spcPct val="0"/>
              </a:spcBef>
            </a:pPr>
            <a:r>
              <a:rPr lang="en-US" b="0" kern="1200" spc="-5" dirty="0">
                <a:latin typeface="Trebuchet MS" panose="020B0603020202020204" pitchFamily="34" charset="0"/>
                <a:cs typeface="Arial" panose="020B0604020202020204" pitchFamily="34" charset="0"/>
              </a:rPr>
              <a:t>Bagging Classifier:</a:t>
            </a:r>
            <a:r>
              <a:rPr lang="en-US" b="0" kern="1200" dirty="0">
                <a:latin typeface="Trebuchet MS" panose="020B0603020202020204" pitchFamily="34" charset="0"/>
                <a:cs typeface="Arial" panose="020B0604020202020204" pitchFamily="34" charset="0"/>
              </a:rPr>
              <a:t> </a:t>
            </a:r>
            <a:r>
              <a:rPr lang="en-US" b="0" kern="1200" spc="-10" dirty="0">
                <a:latin typeface="Trebuchet MS" panose="020B0603020202020204" pitchFamily="34" charset="0"/>
                <a:cs typeface="Arial" panose="020B0604020202020204" pitchFamily="34" charset="0"/>
              </a:rPr>
              <a:t>2002-2017 </a:t>
            </a:r>
            <a:r>
              <a:rPr lang="en-US" b="0" kern="1200" spc="-5" dirty="0">
                <a:latin typeface="Trebuchet MS" panose="020B0603020202020204" pitchFamily="34" charset="0"/>
                <a:cs typeface="Arial" panose="020B0604020202020204" pitchFamily="34" charset="0"/>
              </a:rPr>
              <a:t>Data</a:t>
            </a:r>
          </a:p>
        </p:txBody>
      </p:sp>
      <p:pic>
        <p:nvPicPr>
          <p:cNvPr id="3" name="Picture 2">
            <a:extLst>
              <a:ext uri="{FF2B5EF4-FFF2-40B4-BE49-F238E27FC236}">
                <a16:creationId xmlns:a16="http://schemas.microsoft.com/office/drawing/2014/main" id="{389103F2-EC9F-492F-9203-42DC7ADCA555}"/>
              </a:ext>
            </a:extLst>
          </p:cNvPr>
          <p:cNvPicPr>
            <a:picLocks noChangeAspect="1"/>
          </p:cNvPicPr>
          <p:nvPr/>
        </p:nvPicPr>
        <p:blipFill>
          <a:blip r:embed="rId2"/>
          <a:stretch>
            <a:fillRect/>
          </a:stretch>
        </p:blipFill>
        <p:spPr>
          <a:xfrm>
            <a:off x="3790179" y="2266950"/>
            <a:ext cx="3879756" cy="2862884"/>
          </a:xfrm>
          <a:prstGeom prst="rect">
            <a:avLst/>
          </a:prstGeom>
        </p:spPr>
      </p:pic>
      <p:pic>
        <p:nvPicPr>
          <p:cNvPr id="4" name="Picture 3">
            <a:extLst>
              <a:ext uri="{FF2B5EF4-FFF2-40B4-BE49-F238E27FC236}">
                <a16:creationId xmlns:a16="http://schemas.microsoft.com/office/drawing/2014/main" id="{2E3C777E-4F7B-4CED-8B71-90391A80AC54}"/>
              </a:ext>
            </a:extLst>
          </p:cNvPr>
          <p:cNvPicPr>
            <a:picLocks noChangeAspect="1"/>
          </p:cNvPicPr>
          <p:nvPr/>
        </p:nvPicPr>
        <p:blipFill>
          <a:blip r:embed="rId3"/>
          <a:stretch>
            <a:fillRect/>
          </a:stretch>
        </p:blipFill>
        <p:spPr>
          <a:xfrm>
            <a:off x="2668230" y="57150"/>
            <a:ext cx="3118976" cy="2209801"/>
          </a:xfrm>
          <a:prstGeom prst="rect">
            <a:avLst/>
          </a:prstGeom>
        </p:spPr>
      </p:pic>
      <p:pic>
        <p:nvPicPr>
          <p:cNvPr id="5" name="Picture 4">
            <a:extLst>
              <a:ext uri="{FF2B5EF4-FFF2-40B4-BE49-F238E27FC236}">
                <a16:creationId xmlns:a16="http://schemas.microsoft.com/office/drawing/2014/main" id="{1309CEE1-2161-47E9-AB22-DF644BF5BFDB}"/>
              </a:ext>
            </a:extLst>
          </p:cNvPr>
          <p:cNvPicPr>
            <a:picLocks noChangeAspect="1"/>
          </p:cNvPicPr>
          <p:nvPr/>
        </p:nvPicPr>
        <p:blipFill>
          <a:blip r:embed="rId4"/>
          <a:stretch>
            <a:fillRect/>
          </a:stretch>
        </p:blipFill>
        <p:spPr>
          <a:xfrm>
            <a:off x="5917354" y="47943"/>
            <a:ext cx="3118977" cy="2210841"/>
          </a:xfrm>
          <a:prstGeom prst="rect">
            <a:avLst/>
          </a:prstGeom>
        </p:spPr>
      </p:pic>
    </p:spTree>
    <p:extLst>
      <p:ext uri="{BB962C8B-B14F-4D97-AF65-F5344CB8AC3E}">
        <p14:creationId xmlns:p14="http://schemas.microsoft.com/office/powerpoint/2010/main" val="2540669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1" y="273843"/>
            <a:ext cx="3429000" cy="1269596"/>
          </a:xfrm>
          <a:prstGeom prst="rect">
            <a:avLst/>
          </a:prstGeom>
        </p:spPr>
        <p:txBody>
          <a:bodyPr vert="horz" lIns="0" tIns="12700" rIns="0" bIns="0" rtlCol="0">
            <a:normAutofit/>
          </a:bodyPr>
          <a:lstStyle/>
          <a:p>
            <a:pPr marL="12700">
              <a:lnSpc>
                <a:spcPct val="90000"/>
              </a:lnSpc>
              <a:spcBef>
                <a:spcPts val="100"/>
              </a:spcBef>
            </a:pPr>
            <a:r>
              <a:rPr lang="en-US" b="0" spc="-5" dirty="0">
                <a:latin typeface="Trebuchet MS" panose="020B0603020202020204" pitchFamily="34" charset="0"/>
                <a:cs typeface="Arial" panose="020B0604020202020204" pitchFamily="34" charset="0"/>
              </a:rPr>
              <a:t>Bagging Classifier:</a:t>
            </a:r>
            <a:r>
              <a:rPr lang="en-US" b="0" dirty="0">
                <a:latin typeface="Trebuchet MS" panose="020B0603020202020204" pitchFamily="34" charset="0"/>
                <a:cs typeface="Arial" panose="020B0604020202020204" pitchFamily="34" charset="0"/>
              </a:rPr>
              <a:t> </a:t>
            </a:r>
            <a:r>
              <a:rPr lang="en-US" b="0" spc="-10" dirty="0">
                <a:latin typeface="Trebuchet MS" panose="020B0603020202020204" pitchFamily="34" charset="0"/>
                <a:cs typeface="Arial" panose="020B0604020202020204" pitchFamily="34" charset="0"/>
              </a:rPr>
              <a:t>Predicting on 2018 </a:t>
            </a:r>
            <a:r>
              <a:rPr lang="en-US" b="0" spc="-5" dirty="0">
                <a:latin typeface="Trebuchet MS" panose="020B0603020202020204" pitchFamily="34" charset="0"/>
                <a:cs typeface="Arial" panose="020B0604020202020204" pitchFamily="34" charset="0"/>
              </a:rPr>
              <a:t>Data</a:t>
            </a:r>
            <a:endParaRPr lang="en-US" b="0" spc="-5" dirty="0">
              <a:latin typeface="Trebuchet MS" panose="020B0603020202020204" pitchFamily="34" charset="0"/>
            </a:endParaRPr>
          </a:p>
        </p:txBody>
      </p:sp>
      <p:cxnSp>
        <p:nvCxnSpPr>
          <p:cNvPr id="24" name="Straight Arrow Connector 2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173736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AE3326-F3A6-4DB4-99E6-C38EF6A99885}"/>
              </a:ext>
            </a:extLst>
          </p:cNvPr>
          <p:cNvPicPr>
            <a:picLocks noChangeAspect="1"/>
          </p:cNvPicPr>
          <p:nvPr/>
        </p:nvPicPr>
        <p:blipFill rotWithShape="1">
          <a:blip r:embed="rId2"/>
          <a:srcRect l="17982" r="20570"/>
          <a:stretch/>
        </p:blipFill>
        <p:spPr>
          <a:xfrm>
            <a:off x="4648200" y="1"/>
            <a:ext cx="4495800" cy="513520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8" name="object 3">
            <a:extLst>
              <a:ext uri="{FF2B5EF4-FFF2-40B4-BE49-F238E27FC236}">
                <a16:creationId xmlns:a16="http://schemas.microsoft.com/office/drawing/2014/main" id="{5AAEADC6-2682-4BFA-AE90-83388AC365A8}"/>
              </a:ext>
            </a:extLst>
          </p:cNvPr>
          <p:cNvGraphicFramePr/>
          <p:nvPr>
            <p:extLst>
              <p:ext uri="{D42A27DB-BD31-4B8C-83A1-F6EECF244321}">
                <p14:modId xmlns:p14="http://schemas.microsoft.com/office/powerpoint/2010/main" val="3890449613"/>
              </p:ext>
            </p:extLst>
          </p:nvPr>
        </p:nvGraphicFramePr>
        <p:xfrm>
          <a:off x="-152400" y="1767870"/>
          <a:ext cx="4572000" cy="986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5391EEEE-7DBB-40F7-B6CF-1937A4A09BA9}"/>
              </a:ext>
            </a:extLst>
          </p:cNvPr>
          <p:cNvPicPr>
            <a:picLocks noChangeAspect="1"/>
          </p:cNvPicPr>
          <p:nvPr/>
        </p:nvPicPr>
        <p:blipFill>
          <a:blip r:embed="rId8"/>
          <a:stretch>
            <a:fillRect/>
          </a:stretch>
        </p:blipFill>
        <p:spPr>
          <a:xfrm>
            <a:off x="584637" y="2717950"/>
            <a:ext cx="3242705" cy="2358331"/>
          </a:xfrm>
          <a:prstGeom prst="rect">
            <a:avLst/>
          </a:prstGeom>
        </p:spPr>
      </p:pic>
    </p:spTree>
    <p:extLst>
      <p:ext uri="{BB962C8B-B14F-4D97-AF65-F5344CB8AC3E}">
        <p14:creationId xmlns:p14="http://schemas.microsoft.com/office/powerpoint/2010/main" val="966360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56" y="1545670"/>
            <a:ext cx="3862166" cy="2209800"/>
          </a:xfrm>
          <a:prstGeom prst="ellipse">
            <a:avLst/>
          </a:prstGeom>
        </p:spPr>
        <p:txBody>
          <a:bodyPr vert="horz" lIns="91440" tIns="45720" rIns="91440" bIns="45720" rtlCol="0" anchor="b">
            <a:noAutofit/>
          </a:bodyPr>
          <a:lstStyle/>
          <a:p>
            <a:pPr marL="12700" algn="l" rtl="0">
              <a:lnSpc>
                <a:spcPct val="90000"/>
              </a:lnSpc>
              <a:spcBef>
                <a:spcPct val="0"/>
              </a:spcBef>
            </a:pPr>
            <a:r>
              <a:rPr lang="en-US" b="0" kern="1200" spc="-5" dirty="0">
                <a:latin typeface="Trebuchet MS" panose="020B0603020202020204" pitchFamily="34" charset="0"/>
                <a:cs typeface="Arial" panose="020B0604020202020204" pitchFamily="34" charset="0"/>
              </a:rPr>
              <a:t>Stacking Classifier:</a:t>
            </a:r>
            <a:r>
              <a:rPr lang="en-US" b="0" kern="1200" dirty="0">
                <a:latin typeface="Trebuchet MS" panose="020B0603020202020204" pitchFamily="34" charset="0"/>
                <a:cs typeface="Arial" panose="020B0604020202020204" pitchFamily="34" charset="0"/>
              </a:rPr>
              <a:t> </a:t>
            </a:r>
            <a:r>
              <a:rPr lang="en-US" b="0" kern="1200" spc="-10" dirty="0">
                <a:latin typeface="Trebuchet MS" panose="020B0603020202020204" pitchFamily="34" charset="0"/>
                <a:cs typeface="Arial" panose="020B0604020202020204" pitchFamily="34" charset="0"/>
              </a:rPr>
              <a:t>2002-2017 </a:t>
            </a:r>
            <a:r>
              <a:rPr lang="en-US" b="0" kern="1200" spc="-5" dirty="0">
                <a:latin typeface="Trebuchet MS" panose="020B0603020202020204" pitchFamily="34" charset="0"/>
                <a:cs typeface="Arial" panose="020B0604020202020204" pitchFamily="34" charset="0"/>
              </a:rPr>
              <a:t>Data</a:t>
            </a:r>
          </a:p>
        </p:txBody>
      </p:sp>
      <p:pic>
        <p:nvPicPr>
          <p:cNvPr id="3" name="Picture 2">
            <a:extLst>
              <a:ext uri="{FF2B5EF4-FFF2-40B4-BE49-F238E27FC236}">
                <a16:creationId xmlns:a16="http://schemas.microsoft.com/office/drawing/2014/main" id="{2A253C45-C566-404E-B561-FD3B6C8CA566}"/>
              </a:ext>
            </a:extLst>
          </p:cNvPr>
          <p:cNvPicPr>
            <a:picLocks noChangeAspect="1"/>
          </p:cNvPicPr>
          <p:nvPr/>
        </p:nvPicPr>
        <p:blipFill>
          <a:blip r:embed="rId2"/>
          <a:stretch>
            <a:fillRect/>
          </a:stretch>
        </p:blipFill>
        <p:spPr>
          <a:xfrm>
            <a:off x="4035096" y="2343150"/>
            <a:ext cx="3752022" cy="2755509"/>
          </a:xfrm>
          <a:prstGeom prst="rect">
            <a:avLst/>
          </a:prstGeom>
        </p:spPr>
      </p:pic>
      <p:pic>
        <p:nvPicPr>
          <p:cNvPr id="4" name="Picture 3">
            <a:extLst>
              <a:ext uri="{FF2B5EF4-FFF2-40B4-BE49-F238E27FC236}">
                <a16:creationId xmlns:a16="http://schemas.microsoft.com/office/drawing/2014/main" id="{151FC65C-5B9E-45BB-8B7D-F9C7230A68D3}"/>
              </a:ext>
            </a:extLst>
          </p:cNvPr>
          <p:cNvPicPr>
            <a:picLocks noChangeAspect="1"/>
          </p:cNvPicPr>
          <p:nvPr/>
        </p:nvPicPr>
        <p:blipFill>
          <a:blip r:embed="rId3"/>
          <a:stretch>
            <a:fillRect/>
          </a:stretch>
        </p:blipFill>
        <p:spPr>
          <a:xfrm>
            <a:off x="2715984" y="76202"/>
            <a:ext cx="3103793" cy="2209800"/>
          </a:xfrm>
          <a:prstGeom prst="rect">
            <a:avLst/>
          </a:prstGeom>
        </p:spPr>
      </p:pic>
      <p:pic>
        <p:nvPicPr>
          <p:cNvPr id="5" name="Picture 4">
            <a:extLst>
              <a:ext uri="{FF2B5EF4-FFF2-40B4-BE49-F238E27FC236}">
                <a16:creationId xmlns:a16="http://schemas.microsoft.com/office/drawing/2014/main" id="{39E51A99-8403-4CA3-9B6A-D553D2A7B0E3}"/>
              </a:ext>
            </a:extLst>
          </p:cNvPr>
          <p:cNvPicPr>
            <a:picLocks noChangeAspect="1"/>
          </p:cNvPicPr>
          <p:nvPr/>
        </p:nvPicPr>
        <p:blipFill>
          <a:blip r:embed="rId4"/>
          <a:stretch>
            <a:fillRect/>
          </a:stretch>
        </p:blipFill>
        <p:spPr>
          <a:xfrm>
            <a:off x="5911107" y="65316"/>
            <a:ext cx="3150545" cy="2209801"/>
          </a:xfrm>
          <a:prstGeom prst="rect">
            <a:avLst/>
          </a:prstGeom>
        </p:spPr>
      </p:pic>
    </p:spTree>
    <p:extLst>
      <p:ext uri="{BB962C8B-B14F-4D97-AF65-F5344CB8AC3E}">
        <p14:creationId xmlns:p14="http://schemas.microsoft.com/office/powerpoint/2010/main" val="305881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1" y="273843"/>
            <a:ext cx="3429000" cy="1269596"/>
          </a:xfrm>
          <a:prstGeom prst="rect">
            <a:avLst/>
          </a:prstGeom>
        </p:spPr>
        <p:txBody>
          <a:bodyPr vert="horz" lIns="0" tIns="12700" rIns="0" bIns="0" rtlCol="0">
            <a:normAutofit/>
          </a:bodyPr>
          <a:lstStyle/>
          <a:p>
            <a:pPr marL="12700">
              <a:lnSpc>
                <a:spcPct val="90000"/>
              </a:lnSpc>
              <a:spcBef>
                <a:spcPts val="100"/>
              </a:spcBef>
            </a:pPr>
            <a:r>
              <a:rPr lang="en-US" b="0" spc="-5" dirty="0">
                <a:latin typeface="Trebuchet MS" panose="020B0603020202020204" pitchFamily="34" charset="0"/>
                <a:cs typeface="Arial" panose="020B0604020202020204" pitchFamily="34" charset="0"/>
              </a:rPr>
              <a:t>Stacking Classifier:</a:t>
            </a:r>
            <a:r>
              <a:rPr lang="en-US" b="0" dirty="0">
                <a:latin typeface="Trebuchet MS" panose="020B0603020202020204" pitchFamily="34" charset="0"/>
                <a:cs typeface="Arial" panose="020B0604020202020204" pitchFamily="34" charset="0"/>
              </a:rPr>
              <a:t> </a:t>
            </a:r>
            <a:r>
              <a:rPr lang="en-US" b="0" spc="-10" dirty="0">
                <a:latin typeface="Trebuchet MS" panose="020B0603020202020204" pitchFamily="34" charset="0"/>
                <a:cs typeface="Arial" panose="020B0604020202020204" pitchFamily="34" charset="0"/>
              </a:rPr>
              <a:t>Predicting on 2018 </a:t>
            </a:r>
            <a:r>
              <a:rPr lang="en-US" b="0" spc="-5" dirty="0">
                <a:latin typeface="Trebuchet MS" panose="020B0603020202020204" pitchFamily="34" charset="0"/>
                <a:cs typeface="Arial" panose="020B0604020202020204" pitchFamily="34" charset="0"/>
              </a:rPr>
              <a:t>Data</a:t>
            </a:r>
            <a:endParaRPr lang="en-US" b="0" spc="-5" dirty="0">
              <a:latin typeface="Trebuchet MS" panose="020B0603020202020204" pitchFamily="34" charset="0"/>
            </a:endParaRPr>
          </a:p>
        </p:txBody>
      </p:sp>
      <p:cxnSp>
        <p:nvCxnSpPr>
          <p:cNvPr id="24" name="Straight Arrow Connector 2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173736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AE3326-F3A6-4DB4-99E6-C38EF6A99885}"/>
              </a:ext>
            </a:extLst>
          </p:cNvPr>
          <p:cNvPicPr>
            <a:picLocks noChangeAspect="1"/>
          </p:cNvPicPr>
          <p:nvPr/>
        </p:nvPicPr>
        <p:blipFill rotWithShape="1">
          <a:blip r:embed="rId2"/>
          <a:srcRect l="17982" r="20570"/>
          <a:stretch/>
        </p:blipFill>
        <p:spPr>
          <a:xfrm>
            <a:off x="4648200" y="1"/>
            <a:ext cx="4495800" cy="5135208"/>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8" name="object 3">
            <a:extLst>
              <a:ext uri="{FF2B5EF4-FFF2-40B4-BE49-F238E27FC236}">
                <a16:creationId xmlns:a16="http://schemas.microsoft.com/office/drawing/2014/main" id="{5AAEADC6-2682-4BFA-AE90-83388AC365A8}"/>
              </a:ext>
            </a:extLst>
          </p:cNvPr>
          <p:cNvGraphicFramePr/>
          <p:nvPr>
            <p:extLst>
              <p:ext uri="{D42A27DB-BD31-4B8C-83A1-F6EECF244321}">
                <p14:modId xmlns:p14="http://schemas.microsoft.com/office/powerpoint/2010/main" val="2334040525"/>
              </p:ext>
            </p:extLst>
          </p:nvPr>
        </p:nvGraphicFramePr>
        <p:xfrm>
          <a:off x="-152400" y="1767870"/>
          <a:ext cx="4572000" cy="986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CCDA51CF-07A5-4853-9284-677793CD8403}"/>
              </a:ext>
            </a:extLst>
          </p:cNvPr>
          <p:cNvPicPr>
            <a:picLocks noChangeAspect="1"/>
          </p:cNvPicPr>
          <p:nvPr/>
        </p:nvPicPr>
        <p:blipFill>
          <a:blip r:embed="rId8"/>
          <a:stretch>
            <a:fillRect/>
          </a:stretch>
        </p:blipFill>
        <p:spPr>
          <a:xfrm>
            <a:off x="614033" y="2742151"/>
            <a:ext cx="3183914" cy="2347063"/>
          </a:xfrm>
          <a:prstGeom prst="rect">
            <a:avLst/>
          </a:prstGeom>
        </p:spPr>
      </p:pic>
    </p:spTree>
    <p:extLst>
      <p:ext uri="{BB962C8B-B14F-4D97-AF65-F5344CB8AC3E}">
        <p14:creationId xmlns:p14="http://schemas.microsoft.com/office/powerpoint/2010/main" val="622638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Future Direction and Limitations</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4" name="Graphic 3" descr="Eye">
            <a:extLst>
              <a:ext uri="{FF2B5EF4-FFF2-40B4-BE49-F238E27FC236}">
                <a16:creationId xmlns:a16="http://schemas.microsoft.com/office/drawing/2014/main" id="{18D738AD-0F56-4077-B421-D8CA0D60AE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6200" y="1200150"/>
            <a:ext cx="914400" cy="914400"/>
          </a:xfrm>
          <a:prstGeom prst="rect">
            <a:avLst/>
          </a:prstGeom>
        </p:spPr>
      </p:pic>
    </p:spTree>
    <p:extLst>
      <p:ext uri="{BB962C8B-B14F-4D97-AF65-F5344CB8AC3E}">
        <p14:creationId xmlns:p14="http://schemas.microsoft.com/office/powerpoint/2010/main" val="2713330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2"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341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object 2"/>
          <p:cNvSpPr txBox="1">
            <a:spLocks noGrp="1"/>
          </p:cNvSpPr>
          <p:nvPr>
            <p:ph type="title"/>
          </p:nvPr>
        </p:nvSpPr>
        <p:spPr>
          <a:xfrm>
            <a:off x="196454" y="720090"/>
            <a:ext cx="3270648" cy="3127248"/>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b="0" kern="1200" spc="-10" dirty="0">
                <a:solidFill>
                  <a:schemeClr val="tx1"/>
                </a:solidFill>
                <a:latin typeface="+mj-lt"/>
                <a:ea typeface="+mj-ea"/>
                <a:cs typeface="+mj-cs"/>
              </a:rPr>
              <a:t>Future Direction and Lessons Learned</a:t>
            </a:r>
            <a:endParaRPr lang="en-US" sz="4400" b="0" kern="1200" spc="-5" dirty="0">
              <a:solidFill>
                <a:schemeClr val="tx1"/>
              </a:solidFill>
              <a:latin typeface="+mj-lt"/>
              <a:ea typeface="+mj-ea"/>
              <a:cs typeface="+mj-cs"/>
            </a:endParaRPr>
          </a:p>
        </p:txBody>
      </p:sp>
      <p:cxnSp>
        <p:nvCxnSpPr>
          <p:cNvPr id="36" name="Straight Connector 35">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900112"/>
            <a:ext cx="0" cy="265797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3737610" y="720090"/>
            <a:ext cx="5043248" cy="312724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100"/>
              </a:spcBef>
              <a:spcAft>
                <a:spcPts val="0"/>
              </a:spcAft>
              <a:buClrTx/>
              <a:buSzTx/>
              <a:buFontTx/>
              <a:buNone/>
              <a:tabLst/>
              <a:defRPr/>
            </a:pPr>
            <a:r>
              <a:rPr kumimoji="0" lang="en-US" sz="12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Future</a:t>
            </a:r>
            <a:r>
              <a:rPr kumimoji="0" lang="en-US" sz="1200" b="1" i="0" u="none" strike="noStrike" kern="1200" cap="none" spc="-1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Direction</a:t>
            </a: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90000"/>
              </a:lnSpc>
              <a:spcBef>
                <a:spcPts val="100"/>
              </a:spcBef>
              <a:spcAft>
                <a:spcPts val="0"/>
              </a:spcAft>
              <a:buClrTx/>
              <a:buSzTx/>
              <a:buFont typeface="Arial" panose="020B0604020202020204" pitchFamily="34" charset="0"/>
              <a:buChar char="•"/>
              <a:tabLst/>
              <a:defRPr/>
            </a:pPr>
            <a:r>
              <a:rPr kumimoji="0" lang="en-US" sz="1200" b="0" i="0" u="none" strike="noStrike" kern="1200" cap="none" spc="-5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Acquire more data</a:t>
            </a:r>
          </a:p>
          <a:p>
            <a:pPr marL="628650" marR="0" lvl="1" indent="-171450" algn="l" defTabSz="914400" rtl="0" eaLnBrk="1" fontAlgn="auto" latinLnBrk="0" hangingPunct="1">
              <a:lnSpc>
                <a:spcPct val="90000"/>
              </a:lnSpc>
              <a:spcBef>
                <a:spcPts val="100"/>
              </a:spcBef>
              <a:spcAft>
                <a:spcPts val="0"/>
              </a:spcAft>
              <a:buClrTx/>
              <a:buSzPct val="75000"/>
              <a:buFont typeface="Wingdings" panose="05000000000000000000" pitchFamily="2" charset="2"/>
              <a:buChar char="§"/>
              <a:tabLst/>
              <a:defRPr/>
            </a:pPr>
            <a:r>
              <a:rPr kumimoji="0" lang="en-US" sz="1100" b="0" i="0" u="none" strike="noStrike" kern="1200" cap="none" spc="-5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Weather, dome vs. outdoors, increased granularity</a:t>
            </a:r>
          </a:p>
          <a:p>
            <a:pPr marL="171450" marR="0" lvl="0" indent="-171450" algn="l" defTabSz="914400" rtl="0" eaLnBrk="1" fontAlgn="auto" latinLnBrk="0" hangingPunct="1">
              <a:lnSpc>
                <a:spcPct val="90000"/>
              </a:lnSpc>
              <a:spcBef>
                <a:spcPts val="10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Improve current data quality</a:t>
            </a:r>
          </a:p>
          <a:p>
            <a:pPr marL="628650" marR="0" lvl="1" indent="-171450" algn="l" defTabSz="914400" rtl="0" eaLnBrk="1" fontAlgn="auto" latinLnBrk="0" hangingPunct="1">
              <a:lnSpc>
                <a:spcPct val="90000"/>
              </a:lnSpc>
              <a:spcBef>
                <a:spcPts val="100"/>
              </a:spcBef>
              <a:spcAft>
                <a:spcPts val="0"/>
              </a:spcAft>
              <a:buClrTx/>
              <a:buSzPct val="75000"/>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Lacked fumble data due to error with PFR website scraping</a:t>
            </a:r>
          </a:p>
          <a:p>
            <a:pPr marL="171450" marR="0" lvl="0" indent="-171450" algn="l" defTabSz="914400" rtl="0" eaLnBrk="1" fontAlgn="auto" latinLnBrk="0" hangingPunct="1">
              <a:lnSpc>
                <a:spcPct val="90000"/>
              </a:lnSpc>
              <a:spcBef>
                <a:spcPts val="10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Factor in player attributes</a:t>
            </a:r>
          </a:p>
          <a:p>
            <a:pPr marL="628650" marR="0" lvl="1" indent="-171450" algn="l" defTabSz="914400" rtl="0" eaLnBrk="1" fontAlgn="auto" latinLnBrk="0" hangingPunct="1">
              <a:lnSpc>
                <a:spcPct val="90000"/>
              </a:lnSpc>
              <a:spcBef>
                <a:spcPts val="100"/>
              </a:spcBef>
              <a:spcAft>
                <a:spcPts val="0"/>
              </a:spcAft>
              <a:buClrTx/>
              <a:buSzPct val="75000"/>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 many All-Pros / Pro Bowlers? Average age?</a:t>
            </a:r>
          </a:p>
          <a:p>
            <a:pPr marL="927100" marR="0" lvl="1" indent="-228600" algn="l" defTabSz="914400" rtl="0" eaLnBrk="1" fontAlgn="auto" latinLnBrk="0" hangingPunct="1">
              <a:lnSpc>
                <a:spcPct val="90000"/>
              </a:lnSpc>
              <a:spcBef>
                <a:spcPts val="30"/>
              </a:spcBef>
              <a:spcAft>
                <a:spcPts val="0"/>
              </a:spcAft>
              <a:buClrTx/>
              <a:buSzTx/>
              <a:buFont typeface="Arial" panose="020B0604020202020204" pitchFamily="34" charset="0"/>
              <a:buChar char="•"/>
              <a:tabLst>
                <a:tab pos="469265" algn="l"/>
                <a:tab pos="469900"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5"/>
              </a:spcBef>
              <a:spcAft>
                <a:spcPts val="0"/>
              </a:spcAft>
              <a:buClrTx/>
              <a:buSzTx/>
              <a:buFontTx/>
              <a:buNone/>
              <a:tabLst/>
              <a:defRPr/>
            </a:pPr>
            <a:r>
              <a:rPr kumimoji="0" lang="en-US" sz="12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Lessons</a:t>
            </a:r>
            <a:r>
              <a:rPr kumimoji="0" lang="en-US" sz="1200" b="1" i="0" u="none" strike="noStrike" kern="1200" cap="none" spc="-1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2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Learned</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0" lvl="0" indent="-228600" algn="l" defTabSz="914400" rtl="0" eaLnBrk="1" fontAlgn="auto" latinLnBrk="0" hangingPunct="1">
              <a:lnSpc>
                <a:spcPct val="90000"/>
              </a:lnSpc>
              <a:spcBef>
                <a:spcPts val="1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Remember to ask questions when it goes beyond level of ability</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0" lvl="0" indent="-228600" algn="l" defTabSz="914400" rtl="0" eaLnBrk="1" fontAlgn="auto" latinLnBrk="0" hangingPunct="1">
              <a:lnSpc>
                <a:spcPct val="90000"/>
              </a:lnSpc>
              <a:spcBef>
                <a:spcPts val="1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Utilize version control better</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0" lvl="0" indent="-228600" algn="l" defTabSz="914400" rtl="0" eaLnBrk="1" fontAlgn="auto" latinLnBrk="0" hangingPunct="1">
              <a:lnSpc>
                <a:spcPct val="90000"/>
              </a:lnSpc>
              <a:spcBef>
                <a:spcPts val="3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 management and task delegation</a:t>
            </a:r>
          </a:p>
          <a:p>
            <a:pPr marL="12700" marR="0" lvl="0" indent="-228600" algn="l" defTabSz="914400" rtl="0" eaLnBrk="1" fontAlgn="auto" latinLnBrk="0" hangingPunct="1">
              <a:lnSpc>
                <a:spcPct val="90000"/>
              </a:lnSpc>
              <a:spcBef>
                <a:spcPts val="30"/>
              </a:spcBef>
              <a:spcAft>
                <a:spcPts val="0"/>
              </a:spcAft>
              <a:buClrTx/>
              <a:buSzTx/>
              <a:buFont typeface="Arial" panose="020B0604020202020204" pitchFamily="34" charset="0"/>
              <a:buChar char="•"/>
              <a:tabLst/>
              <a:defRPr/>
            </a:pP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Strategy for teaching others as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you </a:t>
            </a: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 to bring everyone</a:t>
            </a:r>
            <a:r>
              <a:rPr kumimoji="0" lang="en-US" sz="1200" b="0" i="0" u="none" strike="noStrike" kern="1200" cap="none" spc="-6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along</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object 2"/>
          <p:cNvSpPr txBox="1">
            <a:spLocks noGrp="1"/>
          </p:cNvSpPr>
          <p:nvPr>
            <p:ph type="title"/>
          </p:nvPr>
        </p:nvSpPr>
        <p:spPr>
          <a:xfrm>
            <a:off x="480059" y="1540230"/>
            <a:ext cx="2751871" cy="2070074"/>
          </a:xfrm>
          <a:prstGeom prst="rect">
            <a:avLst/>
          </a:prstGeom>
        </p:spPr>
        <p:txBody>
          <a:bodyPr vert="horz" lIns="91440" tIns="45720" rIns="91440" bIns="45720" rtlCol="0" anchor="ctr">
            <a:normAutofit/>
          </a:bodyPr>
          <a:lstStyle/>
          <a:p>
            <a:pPr marL="12700" algn="l" rtl="0">
              <a:lnSpc>
                <a:spcPct val="90000"/>
              </a:lnSpc>
              <a:spcBef>
                <a:spcPct val="0"/>
              </a:spcBef>
            </a:pPr>
            <a:r>
              <a:rPr lang="en-US" sz="3400" b="0" kern="1200" spc="-10" dirty="0">
                <a:solidFill>
                  <a:srgbClr val="FFFFFF"/>
                </a:solidFill>
                <a:latin typeface="+mj-lt"/>
                <a:ea typeface="+mj-ea"/>
                <a:cs typeface="+mj-cs"/>
              </a:rPr>
              <a:t>Limitations</a:t>
            </a:r>
            <a:endParaRPr lang="en-US" sz="3400" b="0" kern="1200" spc="-5" dirty="0">
              <a:solidFill>
                <a:srgbClr val="FFFFFF"/>
              </a:solidFill>
              <a:latin typeface="+mj-lt"/>
              <a:ea typeface="+mj-ea"/>
              <a:cs typeface="+mj-cs"/>
            </a:endParaRPr>
          </a:p>
        </p:txBody>
      </p:sp>
      <p:sp>
        <p:nvSpPr>
          <p:cNvPr id="3" name="object 3"/>
          <p:cNvSpPr txBox="1"/>
          <p:nvPr/>
        </p:nvSpPr>
        <p:spPr>
          <a:xfrm>
            <a:off x="4567930" y="291156"/>
            <a:ext cx="3979563" cy="3922976"/>
          </a:xfrm>
          <a:prstGeom prst="rect">
            <a:avLst/>
          </a:prstGeom>
        </p:spPr>
        <p:txBody>
          <a:bodyPr vert="horz" lIns="91440" tIns="45720" rIns="91440" bIns="45720" rtlCol="0" anchor="ctr">
            <a:normAutofit/>
          </a:bodyPr>
          <a:lstStyle/>
          <a:p>
            <a:pPr marL="379095" marR="521334" lvl="0" indent="-228600" algn="l" defTabSz="914400" rtl="0" eaLnBrk="1" fontAlgn="auto" latinLnBrk="0" hangingPunct="1">
              <a:lnSpc>
                <a:spcPct val="90000"/>
              </a:lnSpc>
              <a:spcBef>
                <a:spcPts val="100"/>
              </a:spcBef>
              <a:spcAft>
                <a:spcPts val="0"/>
              </a:spcAft>
              <a:buClrTx/>
              <a:buSzTx/>
              <a:buFont typeface="Arial" panose="020B0604020202020204" pitchFamily="34" charset="0"/>
              <a:buChar char="•"/>
              <a:tabLst>
                <a:tab pos="379095" algn="l"/>
                <a:tab pos="379730" algn="l"/>
              </a:tabLst>
              <a:defRPr/>
            </a:pPr>
            <a:r>
              <a:rPr kumimoji="0" lang="en-US" sz="1500" b="0" i="0" u="none" strike="noStrike" kern="1200" cap="none" spc="-5" normalizeH="0" baseline="0" noProof="0" dirty="0" err="1">
                <a:ln>
                  <a:noFill/>
                </a:ln>
                <a:solidFill>
                  <a:prstClr val="black"/>
                </a:solidFill>
                <a:effectLst/>
                <a:uLnTx/>
                <a:uFillTx/>
                <a:latin typeface="Trebuchet MS" panose="020B0603020202020204" pitchFamily="34" charset="0"/>
                <a:ea typeface="+mn-ea"/>
                <a:cs typeface="+mn-cs"/>
              </a:rPr>
              <a:t>Home_outcome</a:t>
            </a:r>
            <a:r>
              <a:rPr kumimoji="0" lang="en-US" sz="15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mn-cs"/>
              </a:rPr>
              <a:t> </a:t>
            </a:r>
            <a:r>
              <a:rPr kumimoji="0" lang="en-US" sz="15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t>
            </a:r>
            <a:r>
              <a:rPr kumimoji="0" lang="en-US" sz="15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mn-cs"/>
              </a:rPr>
              <a:t>imbalance of wins vs. losses (Apparent bias in predicting wins </a:t>
            </a:r>
            <a:r>
              <a:rPr lang="en-US" sz="1500" spc="-5" dirty="0">
                <a:solidFill>
                  <a:prstClr val="black"/>
                </a:solidFill>
                <a:latin typeface="Trebuchet MS" panose="020B0603020202020204" pitchFamily="34" charset="0"/>
              </a:rPr>
              <a:t>over</a:t>
            </a:r>
            <a:r>
              <a:rPr kumimoji="0" lang="en-US" sz="15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mn-cs"/>
              </a:rPr>
              <a:t> losses</a:t>
            </a:r>
            <a:r>
              <a:rPr kumimoji="0" lang="en-US" sz="15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a:t>
            </a:r>
          </a:p>
          <a:p>
            <a:pPr marL="379095" marR="521334" lvl="0" indent="-228600" algn="l" defTabSz="914400" rtl="0" eaLnBrk="1" fontAlgn="auto" latinLnBrk="0" hangingPunct="1">
              <a:lnSpc>
                <a:spcPct val="90000"/>
              </a:lnSpc>
              <a:spcBef>
                <a:spcPts val="100"/>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r>
              <a:rPr kumimoji="0" lang="en-US" sz="15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mn-cs"/>
              </a:rPr>
              <a:t>No fumble data meant </a:t>
            </a:r>
            <a:r>
              <a:rPr kumimoji="0" lang="en-US" sz="1500" b="0" i="0" u="none" strike="noStrike" kern="1200" cap="none" spc="-5" normalizeH="0" baseline="0" noProof="0" dirty="0" err="1">
                <a:ln>
                  <a:noFill/>
                </a:ln>
                <a:solidFill>
                  <a:prstClr val="black"/>
                </a:solidFill>
                <a:effectLst/>
                <a:uLnTx/>
                <a:uFillTx/>
                <a:latin typeface="Trebuchet MS" panose="020B0603020202020204" pitchFamily="34" charset="0"/>
                <a:ea typeface="+mn-ea"/>
                <a:cs typeface="+mn-cs"/>
              </a:rPr>
              <a:t>turnover_differential</a:t>
            </a:r>
            <a:r>
              <a:rPr kumimoji="0" lang="en-US" sz="1500" b="0" i="0" u="none" strike="noStrike" kern="1200" cap="none" spc="-5" normalizeH="0" baseline="0" noProof="0" dirty="0">
                <a:ln>
                  <a:noFill/>
                </a:ln>
                <a:solidFill>
                  <a:prstClr val="black"/>
                </a:solidFill>
                <a:effectLst/>
                <a:uLnTx/>
                <a:uFillTx/>
                <a:latin typeface="Trebuchet MS" panose="020B0603020202020204" pitchFamily="34" charset="0"/>
                <a:ea typeface="+mn-ea"/>
                <a:cs typeface="+mn-cs"/>
              </a:rPr>
              <a:t> only partly helpful</a:t>
            </a: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5" normalizeH="0" baseline="0" noProof="0" dirty="0">
              <a:ln>
                <a:noFill/>
              </a:ln>
              <a:solidFill>
                <a:srgbClr val="000000"/>
              </a:solidFill>
              <a:effectLst/>
              <a:uLnTx/>
              <a:uFillTx/>
              <a:latin typeface="Trebuchet MS" panose="020B0603020202020204" pitchFamily="34" charset="0"/>
              <a:ea typeface="+mn-ea"/>
              <a:cs typeface="+mn-cs"/>
            </a:endParaRPr>
          </a:p>
          <a:p>
            <a:pPr marL="379095" marR="0" lvl="0" indent="-228600" algn="l" defTabSz="914400" rtl="0" eaLnBrk="1" fontAlgn="auto" latinLnBrk="0" hangingPunct="1">
              <a:lnSpc>
                <a:spcPct val="90000"/>
              </a:lnSpc>
              <a:spcBef>
                <a:spcPts val="315"/>
              </a:spcBef>
              <a:spcAft>
                <a:spcPts val="0"/>
              </a:spcAft>
              <a:buClrTx/>
              <a:buSzTx/>
              <a:buFont typeface="Arial" panose="020B0604020202020204" pitchFamily="34" charset="0"/>
              <a:buChar char="•"/>
              <a:tabLst>
                <a:tab pos="379095" algn="l"/>
                <a:tab pos="379730" algn="l"/>
              </a:tabLst>
              <a:defRPr/>
            </a:pPr>
            <a:endParaRPr kumimoji="0" lang="en-US" sz="15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B0937AF6-5510-441D-8855-9696BF329471}"/>
              </a:ext>
            </a:extLst>
          </p:cNvPr>
          <p:cNvPicPr>
            <a:picLocks noChangeAspect="1"/>
          </p:cNvPicPr>
          <p:nvPr/>
        </p:nvPicPr>
        <p:blipFill>
          <a:blip r:embed="rId3"/>
          <a:stretch>
            <a:fillRect/>
          </a:stretch>
        </p:blipFill>
        <p:spPr>
          <a:xfrm>
            <a:off x="4659220" y="2419350"/>
            <a:ext cx="3796982" cy="2572455"/>
          </a:xfrm>
          <a:prstGeom prst="rect">
            <a:avLst/>
          </a:prstGeom>
        </p:spPr>
      </p:pic>
    </p:spTree>
    <p:extLst>
      <p:ext uri="{BB962C8B-B14F-4D97-AF65-F5344CB8AC3E}">
        <p14:creationId xmlns:p14="http://schemas.microsoft.com/office/powerpoint/2010/main" val="68821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35ADAF7-9BEB-4FA3-AE9F-4CF47620E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object 2"/>
          <p:cNvSpPr txBox="1">
            <a:spLocks noGrp="1"/>
          </p:cNvSpPr>
          <p:nvPr>
            <p:ph type="title"/>
          </p:nvPr>
        </p:nvSpPr>
        <p:spPr>
          <a:xfrm>
            <a:off x="152401" y="323409"/>
            <a:ext cx="2895600" cy="1429737"/>
          </a:xfrm>
          <a:prstGeom prst="rect">
            <a:avLst/>
          </a:prstGeom>
        </p:spPr>
        <p:txBody>
          <a:bodyPr vert="horz" lIns="91440" tIns="45720" rIns="91440" bIns="45720" rtlCol="0" anchor="ctr">
            <a:normAutofit/>
          </a:bodyPr>
          <a:lstStyle/>
          <a:p>
            <a:pPr marL="12700" algn="ctr" rtl="0">
              <a:lnSpc>
                <a:spcPct val="90000"/>
              </a:lnSpc>
              <a:spcBef>
                <a:spcPct val="0"/>
              </a:spcBef>
            </a:pPr>
            <a:r>
              <a:rPr lang="en-US" sz="2400" kern="1200" spc="-10" dirty="0">
                <a:solidFill>
                  <a:schemeClr val="tx1"/>
                </a:solidFill>
                <a:latin typeface="Arial" panose="020B0604020202020204" pitchFamily="34" charset="0"/>
                <a:cs typeface="Arial" panose="020B0604020202020204" pitchFamily="34" charset="0"/>
              </a:rPr>
              <a:t>Background</a:t>
            </a:r>
            <a:r>
              <a:rPr lang="en-US" sz="2400" kern="1200" spc="-30" dirty="0">
                <a:solidFill>
                  <a:schemeClr val="tx1"/>
                </a:solidFill>
                <a:latin typeface="Arial" panose="020B0604020202020204" pitchFamily="34" charset="0"/>
                <a:cs typeface="Arial" panose="020B0604020202020204" pitchFamily="34" charset="0"/>
              </a:rPr>
              <a:t> </a:t>
            </a:r>
            <a:r>
              <a:rPr lang="en-US" sz="2400" kern="1200" spc="-10" dirty="0">
                <a:solidFill>
                  <a:schemeClr val="tx1"/>
                </a:solidFill>
                <a:latin typeface="Arial" panose="020B0604020202020204" pitchFamily="34" charset="0"/>
                <a:cs typeface="Arial" panose="020B0604020202020204" pitchFamily="34" charset="0"/>
              </a:rPr>
              <a:t>Research </a:t>
            </a:r>
          </a:p>
        </p:txBody>
      </p:sp>
      <p:sp>
        <p:nvSpPr>
          <p:cNvPr id="28" name="Rectangle 27">
            <a:extLst>
              <a:ext uri="{FF2B5EF4-FFF2-40B4-BE49-F238E27FC236}">
                <a16:creationId xmlns:a16="http://schemas.microsoft.com/office/drawing/2014/main" id="{57BB0BA7-0383-4937-8874-B01AAA08E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76557"/>
            <a:ext cx="3232716" cy="306694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 name="Graphic 9" descr="Research">
            <a:extLst>
              <a:ext uri="{FF2B5EF4-FFF2-40B4-BE49-F238E27FC236}">
                <a16:creationId xmlns:a16="http://schemas.microsoft.com/office/drawing/2014/main" id="{32B91F77-5D69-4E3B-8952-118C883D57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182" y="2317853"/>
            <a:ext cx="2584351" cy="2584351"/>
          </a:xfrm>
          <a:prstGeom prst="rect">
            <a:avLst/>
          </a:prstGeom>
        </p:spPr>
      </p:pic>
      <p:sp>
        <p:nvSpPr>
          <p:cNvPr id="6" name="object 6"/>
          <p:cNvSpPr txBox="1"/>
          <p:nvPr/>
        </p:nvSpPr>
        <p:spPr>
          <a:xfrm>
            <a:off x="3609080" y="323409"/>
            <a:ext cx="5307949" cy="4057307"/>
          </a:xfrm>
          <a:prstGeom prst="rect">
            <a:avLst/>
          </a:prstGeom>
        </p:spPr>
        <p:txBody>
          <a:bodyPr vert="horz" lIns="91440" tIns="45720" rIns="91440" bIns="45720" rtlCol="0" anchor="ctr">
            <a:normAutofit fontScale="92500" lnSpcReduction="10000"/>
          </a:bodyPr>
          <a:lstStyle/>
          <a:p>
            <a:pPr marL="0" marR="218440" lvl="0" indent="0" algn="ctr" defTabSz="914400" rtl="0" eaLnBrk="1" fontAlgn="auto" latinLnBrk="0" hangingPunct="1">
              <a:lnSpc>
                <a:spcPct val="90000"/>
              </a:lnSpc>
              <a:spcBef>
                <a:spcPts val="85"/>
              </a:spcBef>
              <a:spcAft>
                <a:spcPts val="0"/>
              </a:spcAft>
              <a:buClrTx/>
              <a:buSzTx/>
              <a:buFontTx/>
              <a:buNone/>
              <a:tabLst/>
              <a:defRPr/>
            </a:pPr>
            <a:r>
              <a:rPr kumimoji="0" lang="en-US" sz="2000" b="1" i="1"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NFL’s Analytics Revolution has Arrived</a:t>
            </a:r>
            <a:endPar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228600" algn="l" defTabSz="914400" rtl="0" eaLnBrk="1" fontAlgn="auto" latinLnBrk="0" hangingPunct="1">
              <a:lnSpc>
                <a:spcPct val="90000"/>
              </a:lnSpc>
              <a:spcBef>
                <a:spcPts val="25"/>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375"/>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"Football is still well behind baseball and basketball when it comes to embracing advanced metrics, but teams have made significant progress in recent years. Those who do not adapt will be left behind”</a:t>
            </a:r>
            <a:r>
              <a:rPr kumimoji="0" lang="en-US" b="0" i="0" u="none" strike="noStrike" kern="12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1905" marR="0" lvl="0" indent="-228600" algn="l" defTabSz="914400"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kumimoji="0" lang="en-US" b="0" i="0" u="none" strike="noStrike" kern="12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R="0" lvl="0" algn="l" defTabSz="914400" rtl="0" eaLnBrk="1" fontAlgn="auto" latinLnBrk="0" hangingPunct="1">
              <a:lnSpc>
                <a:spcPct val="90000"/>
              </a:lnSpc>
              <a:spcBef>
                <a:spcPts val="375"/>
              </a:spcBef>
              <a:spcAft>
                <a:spcPts val="0"/>
              </a:spcAft>
              <a:buClrTx/>
              <a:buSzTx/>
              <a:tabLst/>
              <a:defRPr/>
            </a:pPr>
            <a:r>
              <a:rPr kumimoji="0" lang="en-US" b="0" i="0" u="none" strike="noStrike" kern="12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theringer.com</a:t>
            </a:r>
          </a:p>
          <a:p>
            <a:pPr marL="285750" marR="0" lvl="0" indent="-285750" algn="l" defTabSz="914400" rtl="0" eaLnBrk="1" fontAlgn="auto" latinLnBrk="0" hangingPunct="1">
              <a:lnSpc>
                <a:spcPct val="90000"/>
              </a:lnSpc>
              <a:spcBef>
                <a:spcPts val="375"/>
              </a:spcBef>
              <a:spcAft>
                <a:spcPts val="0"/>
              </a:spcAft>
              <a:buClrTx/>
              <a:buSzTx/>
              <a:buFontTx/>
              <a:buChar char="-"/>
              <a:tabLst/>
              <a:defRPr/>
            </a:pPr>
            <a:endParaRPr lang="en-US" dirty="0">
              <a:solidFill>
                <a:prstClr val="black"/>
              </a:solidFill>
              <a:latin typeface="Arial" panose="020B0604020202020204" pitchFamily="34" charset="0"/>
              <a:cs typeface="Arial" panose="020B0604020202020204" pitchFamily="34" charset="0"/>
            </a:endParaRPr>
          </a:p>
          <a:p>
            <a:pPr lvl="0">
              <a:lnSpc>
                <a:spcPct val="90000"/>
              </a:lnSpc>
              <a:spcBef>
                <a:spcPts val="375"/>
              </a:spcBef>
              <a:defRPr/>
            </a:pPr>
            <a:r>
              <a:rPr lang="en-US" spc="-10" dirty="0">
                <a:solidFill>
                  <a:prstClr val="black"/>
                </a:solidFill>
                <a:latin typeface="Arial" panose="020B0604020202020204" pitchFamily="34" charset="0"/>
                <a:cs typeface="Arial" panose="020B0604020202020204" pitchFamily="34" charset="0"/>
              </a:rPr>
              <a:t>“The point we made with our coaches is: We have all this information but so does everyone else. What advantage does it give us to get it? None. It’s what we do with it, the way we use it.”</a:t>
            </a:r>
          </a:p>
          <a:p>
            <a:pPr lvl="0">
              <a:lnSpc>
                <a:spcPct val="90000"/>
              </a:lnSpc>
              <a:spcBef>
                <a:spcPts val="375"/>
              </a:spcBef>
              <a:defRPr/>
            </a:pPr>
            <a:endParaRPr lang="en-US" spc="-10" dirty="0">
              <a:solidFill>
                <a:prstClr val="black"/>
              </a:solidFill>
              <a:latin typeface="Arial" panose="020B0604020202020204" pitchFamily="34" charset="0"/>
              <a:cs typeface="Arial" panose="020B0604020202020204" pitchFamily="34" charset="0"/>
            </a:endParaRPr>
          </a:p>
          <a:p>
            <a:pPr lvl="0">
              <a:lnSpc>
                <a:spcPct val="90000"/>
              </a:lnSpc>
              <a:spcBef>
                <a:spcPts val="375"/>
              </a:spcBef>
              <a:defRPr/>
            </a:pPr>
            <a:r>
              <a:rPr lang="en-US" spc="-10" dirty="0">
                <a:solidFill>
                  <a:prstClr val="black"/>
                </a:solidFill>
                <a:latin typeface="Arial" panose="020B0604020202020204" pitchFamily="34" charset="0"/>
                <a:cs typeface="Arial" panose="020B0604020202020204" pitchFamily="34" charset="0"/>
              </a:rPr>
              <a:t>- Kevin Colbert, Steelers general manager</a:t>
            </a:r>
          </a:p>
        </p:txBody>
      </p:sp>
      <p:sp>
        <p:nvSpPr>
          <p:cNvPr id="30" name="Rectangle 29">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7306" y="2547746"/>
            <a:ext cx="51435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F497D"/>
              </a:solidFill>
              <a:effectLst/>
              <a:uLnTx/>
              <a:uFillTx/>
              <a:latin typeface="Calibri"/>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79994"/>
            <a:ext cx="8839200" cy="1674817"/>
          </a:xfrm>
          <a:prstGeom prst="rect">
            <a:avLst/>
          </a:prstGeom>
        </p:spPr>
        <p:txBody>
          <a:bodyPr vert="horz" wrap="square" lIns="0" tIns="12700" rIns="0" bIns="0" rtlCol="0">
            <a:spAutoFit/>
          </a:bodyPr>
          <a:lstStyle/>
          <a:p>
            <a:pPr marL="12700" algn="ctr">
              <a:lnSpc>
                <a:spcPct val="100000"/>
              </a:lnSpc>
              <a:spcBef>
                <a:spcPts val="100"/>
              </a:spcBef>
            </a:pPr>
            <a:r>
              <a:rPr lang="en-US" sz="36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Thank you to all the instructors and everyone involved. The experience was truly invaluable. Next stop Vegas baby!</a:t>
            </a:r>
            <a:endParaRPr sz="36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5" name="Graphic 4" descr="Questions">
            <a:extLst>
              <a:ext uri="{FF2B5EF4-FFF2-40B4-BE49-F238E27FC236}">
                <a16:creationId xmlns:a16="http://schemas.microsoft.com/office/drawing/2014/main" id="{9882C3CA-B14A-4E95-BEEA-A1889487B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2828" y="3867150"/>
            <a:ext cx="914400" cy="914400"/>
          </a:xfrm>
          <a:prstGeom prst="rect">
            <a:avLst/>
          </a:prstGeom>
        </p:spPr>
      </p:pic>
      <p:sp>
        <p:nvSpPr>
          <p:cNvPr id="7" name="object 3">
            <a:extLst>
              <a:ext uri="{FF2B5EF4-FFF2-40B4-BE49-F238E27FC236}">
                <a16:creationId xmlns:a16="http://schemas.microsoft.com/office/drawing/2014/main" id="{D6285BBB-CCDB-49D1-8304-618EF8CEC532}"/>
              </a:ext>
            </a:extLst>
          </p:cNvPr>
          <p:cNvSpPr txBox="1">
            <a:spLocks/>
          </p:cNvSpPr>
          <p:nvPr/>
        </p:nvSpPr>
        <p:spPr>
          <a:xfrm>
            <a:off x="14228" y="2685572"/>
            <a:ext cx="8839200" cy="628377"/>
          </a:xfrm>
          <a:prstGeom prst="rect">
            <a:avLst/>
          </a:prstGeom>
        </p:spPr>
        <p:txBody>
          <a:bodyPr vert="horz" wrap="square" lIns="0" tIns="12700" rIns="0" bIns="0" rtlCol="0">
            <a:spAutoFit/>
          </a:bodyPr>
          <a:lstStyle>
            <a:lvl1pPr>
              <a:defRPr sz="2800" b="1" i="0">
                <a:solidFill>
                  <a:schemeClr val="tx1"/>
                </a:solidFill>
                <a:latin typeface="Impact"/>
                <a:ea typeface="+mj-ea"/>
                <a:cs typeface="Impact"/>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000" b="1" i="0" u="none" strike="noStrike" kern="0" cap="none" spc="-15" normalizeH="0" baseline="0" noProof="0" dirty="0">
                <a:ln>
                  <a:noFill/>
                </a:ln>
                <a:solidFill>
                  <a:prstClr val="black"/>
                </a:solidFill>
                <a:effectLst/>
                <a:uLnTx/>
                <a:uFillTx/>
                <a:latin typeface="Trebuchet MS" panose="020B0603020202020204" pitchFamily="34" charset="0"/>
                <a:ea typeface="HGPMinchoE" panose="020B0400000000000000" pitchFamily="18" charset="-128"/>
                <a:cs typeface="Simplified Arabic Fixed" panose="020B0604020202020204" pitchFamily="49" charset="-78"/>
              </a:rPr>
              <a:t> Q&amp;A</a:t>
            </a:r>
            <a:endPar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1026" name="Picture 2" descr="Image result for vegas sports book">
            <a:extLst>
              <a:ext uri="{FF2B5EF4-FFF2-40B4-BE49-F238E27FC236}">
                <a16:creationId xmlns:a16="http://schemas.microsoft.com/office/drawing/2014/main" id="{75FCEA7B-7873-4857-A429-3A33FF3CA3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040" y="2621786"/>
            <a:ext cx="2937336" cy="22030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egas sports book">
            <a:extLst>
              <a:ext uri="{FF2B5EF4-FFF2-40B4-BE49-F238E27FC236}">
                <a16:creationId xmlns:a16="http://schemas.microsoft.com/office/drawing/2014/main" id="{F35AA935-AFE3-4B81-8A81-ABCEEFF05C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8576" y="2621786"/>
            <a:ext cx="2937336" cy="2203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77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95172"/>
            <a:ext cx="8839200" cy="161326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Modeling Demonstration</a:t>
            </a:r>
            <a:b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br>
            <a:b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br>
            <a:r>
              <a:rPr lang="en-US" sz="1600" i="1"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if there is time</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spTree>
    <p:extLst>
      <p:ext uri="{BB962C8B-B14F-4D97-AF65-F5344CB8AC3E}">
        <p14:creationId xmlns:p14="http://schemas.microsoft.com/office/powerpoint/2010/main" val="332667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49"/>
            <a:ext cx="9144000" cy="1371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Hypothesis and Motivation</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graphicFrame>
        <p:nvGraphicFramePr>
          <p:cNvPr id="9" name="Content Placeholder 3">
            <a:extLst>
              <a:ext uri="{FF2B5EF4-FFF2-40B4-BE49-F238E27FC236}">
                <a16:creationId xmlns:a16="http://schemas.microsoft.com/office/drawing/2014/main" id="{580632A6-AA84-4232-9EF3-3631040F1CB5}"/>
              </a:ext>
            </a:extLst>
          </p:cNvPr>
          <p:cNvGraphicFramePr>
            <a:graphicFrameLocks/>
          </p:cNvGraphicFramePr>
          <p:nvPr>
            <p:extLst>
              <p:ext uri="{D42A27DB-BD31-4B8C-83A1-F6EECF244321}">
                <p14:modId xmlns:p14="http://schemas.microsoft.com/office/powerpoint/2010/main" val="2609043893"/>
              </p:ext>
            </p:extLst>
          </p:nvPr>
        </p:nvGraphicFramePr>
        <p:xfrm>
          <a:off x="533400" y="1428750"/>
          <a:ext cx="8077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90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1905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 Data Science Pipeline</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graphicFrame>
        <p:nvGraphicFramePr>
          <p:cNvPr id="2" name="Diagram 1">
            <a:extLst>
              <a:ext uri="{FF2B5EF4-FFF2-40B4-BE49-F238E27FC236}">
                <a16:creationId xmlns:a16="http://schemas.microsoft.com/office/drawing/2014/main" id="{EF953219-DFD4-4131-BFBB-0FE560B1BA76}"/>
              </a:ext>
            </a:extLst>
          </p:cNvPr>
          <p:cNvGraphicFramePr/>
          <p:nvPr>
            <p:extLst>
              <p:ext uri="{D42A27DB-BD31-4B8C-83A1-F6EECF244321}">
                <p14:modId xmlns:p14="http://schemas.microsoft.com/office/powerpoint/2010/main" val="248030891"/>
              </p:ext>
            </p:extLst>
          </p:nvPr>
        </p:nvGraphicFramePr>
        <p:xfrm>
          <a:off x="685800" y="1200150"/>
          <a:ext cx="7315200"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Internet">
            <a:extLst>
              <a:ext uri="{FF2B5EF4-FFF2-40B4-BE49-F238E27FC236}">
                <a16:creationId xmlns:a16="http://schemas.microsoft.com/office/drawing/2014/main" id="{01B97D85-5279-497D-B68E-0B00BE9FFF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1100" y="2076450"/>
            <a:ext cx="685800" cy="685800"/>
          </a:xfrm>
          <a:prstGeom prst="rect">
            <a:avLst/>
          </a:prstGeom>
        </p:spPr>
      </p:pic>
      <p:pic>
        <p:nvPicPr>
          <p:cNvPr id="10" name="Graphic 9" descr="Database">
            <a:extLst>
              <a:ext uri="{FF2B5EF4-FFF2-40B4-BE49-F238E27FC236}">
                <a16:creationId xmlns:a16="http://schemas.microsoft.com/office/drawing/2014/main" id="{71E9CF99-6DAA-4E01-8263-64969CB476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48000" y="2190750"/>
            <a:ext cx="853440" cy="533400"/>
          </a:xfrm>
          <a:prstGeom prst="rect">
            <a:avLst/>
          </a:prstGeom>
        </p:spPr>
      </p:pic>
      <p:pic>
        <p:nvPicPr>
          <p:cNvPr id="12" name="Graphic 11" descr="Filter">
            <a:extLst>
              <a:ext uri="{FF2B5EF4-FFF2-40B4-BE49-F238E27FC236}">
                <a16:creationId xmlns:a16="http://schemas.microsoft.com/office/drawing/2014/main" id="{72B95CE4-5066-4B3E-A724-F4246A7CAA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55920" y="2160155"/>
            <a:ext cx="457200" cy="457200"/>
          </a:xfrm>
          <a:prstGeom prst="rect">
            <a:avLst/>
          </a:prstGeom>
        </p:spPr>
      </p:pic>
      <p:pic>
        <p:nvPicPr>
          <p:cNvPr id="14" name="Graphic 13" descr="Microscope">
            <a:extLst>
              <a:ext uri="{FF2B5EF4-FFF2-40B4-BE49-F238E27FC236}">
                <a16:creationId xmlns:a16="http://schemas.microsoft.com/office/drawing/2014/main" id="{FCA72F91-4EAD-415F-81F0-E8B457C199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91400" y="2139950"/>
            <a:ext cx="457200" cy="457200"/>
          </a:xfrm>
          <a:prstGeom prst="rect">
            <a:avLst/>
          </a:prstGeom>
        </p:spPr>
      </p:pic>
      <p:pic>
        <p:nvPicPr>
          <p:cNvPr id="18" name="Graphic 17" descr="Head with gears">
            <a:extLst>
              <a:ext uri="{FF2B5EF4-FFF2-40B4-BE49-F238E27FC236}">
                <a16:creationId xmlns:a16="http://schemas.microsoft.com/office/drawing/2014/main" id="{FD4847AD-4DAF-41EB-B219-67D8A0AFEC0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02500" y="4406900"/>
            <a:ext cx="482600" cy="482600"/>
          </a:xfrm>
          <a:prstGeom prst="rect">
            <a:avLst/>
          </a:prstGeom>
        </p:spPr>
      </p:pic>
      <p:pic>
        <p:nvPicPr>
          <p:cNvPr id="20" name="Graphic 19" descr="Presentation with bar chart RTL">
            <a:extLst>
              <a:ext uri="{FF2B5EF4-FFF2-40B4-BE49-F238E27FC236}">
                <a16:creationId xmlns:a16="http://schemas.microsoft.com/office/drawing/2014/main" id="{C87DFE9F-4942-4691-933B-5EEAB3E40B3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60228" y="4337625"/>
            <a:ext cx="412751" cy="412751"/>
          </a:xfrm>
          <a:prstGeom prst="rect">
            <a:avLst/>
          </a:prstGeom>
        </p:spPr>
      </p:pic>
      <p:pic>
        <p:nvPicPr>
          <p:cNvPr id="22" name="Graphic 21" descr="Rocket">
            <a:extLst>
              <a:ext uri="{FF2B5EF4-FFF2-40B4-BE49-F238E27FC236}">
                <a16:creationId xmlns:a16="http://schemas.microsoft.com/office/drawing/2014/main" id="{D1F97E68-B58A-46B0-A353-AC9449E3045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00200" y="4324350"/>
            <a:ext cx="412750" cy="412750"/>
          </a:xfrm>
          <a:prstGeom prst="rect">
            <a:avLst/>
          </a:prstGeom>
        </p:spPr>
      </p:pic>
    </p:spTree>
    <p:extLst>
      <p:ext uri="{BB962C8B-B14F-4D97-AF65-F5344CB8AC3E}">
        <p14:creationId xmlns:p14="http://schemas.microsoft.com/office/powerpoint/2010/main" val="109884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5C3917-FA74-4CBD-B5AD-5F0E3F735556}"/>
              </a:ext>
            </a:extLst>
          </p:cNvPr>
          <p:cNvSpPr/>
          <p:nvPr/>
        </p:nvSpPr>
        <p:spPr>
          <a:xfrm>
            <a:off x="0" y="-95250"/>
            <a:ext cx="9144000" cy="2361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bject 3"/>
          <p:cNvSpPr txBox="1">
            <a:spLocks noGrp="1"/>
          </p:cNvSpPr>
          <p:nvPr>
            <p:ph type="title"/>
          </p:nvPr>
        </p:nvSpPr>
        <p:spPr>
          <a:xfrm>
            <a:off x="152400" y="285750"/>
            <a:ext cx="88392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15"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rPr>
              <a:t>Data Ingestion &amp; Wrangling</a:t>
            </a:r>
            <a:endParaRPr sz="4400" dirty="0">
              <a:solidFill>
                <a:schemeClr val="bg1"/>
              </a:solidFill>
              <a:latin typeface="Trebuchet MS" panose="020B0603020202020204" pitchFamily="34" charset="0"/>
              <a:ea typeface="HGPMinchoE" panose="020B0400000000000000" pitchFamily="18" charset="-128"/>
              <a:cs typeface="Simplified Arabic Fixed" panose="020B0604020202020204" pitchFamily="49" charset="-78"/>
            </a:endParaRPr>
          </a:p>
        </p:txBody>
      </p:sp>
      <p:pic>
        <p:nvPicPr>
          <p:cNvPr id="4" name="Graphic 3" descr="Gears">
            <a:extLst>
              <a:ext uri="{FF2B5EF4-FFF2-40B4-BE49-F238E27FC236}">
                <a16:creationId xmlns:a16="http://schemas.microsoft.com/office/drawing/2014/main" id="{FB569D49-ADD3-4435-8683-892F722C3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4400" y="1544641"/>
            <a:ext cx="533400" cy="533400"/>
          </a:xfrm>
          <a:prstGeom prst="rect">
            <a:avLst/>
          </a:prstGeom>
        </p:spPr>
      </p:pic>
      <p:pic>
        <p:nvPicPr>
          <p:cNvPr id="7" name="Graphic 6" descr="Database">
            <a:extLst>
              <a:ext uri="{FF2B5EF4-FFF2-40B4-BE49-F238E27FC236}">
                <a16:creationId xmlns:a16="http://schemas.microsoft.com/office/drawing/2014/main" id="{F9CD7AB4-37DC-4A0C-A071-1B4352D81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2400" y="1163641"/>
            <a:ext cx="914400" cy="914400"/>
          </a:xfrm>
          <a:prstGeom prst="rect">
            <a:avLst/>
          </a:prstGeom>
        </p:spPr>
      </p:pic>
    </p:spTree>
    <p:extLst>
      <p:ext uri="{BB962C8B-B14F-4D97-AF65-F5344CB8AC3E}">
        <p14:creationId xmlns:p14="http://schemas.microsoft.com/office/powerpoint/2010/main" val="347513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3918223" y="1200150"/>
            <a:ext cx="2177777" cy="90038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object 2"/>
          <p:cNvSpPr txBox="1">
            <a:spLocks noGrp="1"/>
          </p:cNvSpPr>
          <p:nvPr>
            <p:ph type="title"/>
          </p:nvPr>
        </p:nvSpPr>
        <p:spPr>
          <a:xfrm>
            <a:off x="384725" y="275225"/>
            <a:ext cx="4492075" cy="443711"/>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panose="020B0603020202020204" pitchFamily="34" charset="0"/>
                <a:cs typeface="Arial" panose="020B0604020202020204" pitchFamily="34" charset="0"/>
              </a:rPr>
              <a:t>Our </a:t>
            </a:r>
            <a:r>
              <a:rPr spc="-10" dirty="0">
                <a:latin typeface="Trebuchet MS" panose="020B0603020202020204" pitchFamily="34" charset="0"/>
                <a:cs typeface="Arial" panose="020B0604020202020204" pitchFamily="34" charset="0"/>
              </a:rPr>
              <a:t>Data Science</a:t>
            </a:r>
            <a:r>
              <a:rPr spc="-30" dirty="0">
                <a:latin typeface="Trebuchet MS" panose="020B0603020202020204" pitchFamily="34" charset="0"/>
                <a:cs typeface="Arial" panose="020B0604020202020204" pitchFamily="34" charset="0"/>
              </a:rPr>
              <a:t> </a:t>
            </a:r>
            <a:r>
              <a:rPr spc="-10" dirty="0">
                <a:latin typeface="Trebuchet MS" panose="020B0603020202020204" pitchFamily="34" charset="0"/>
                <a:cs typeface="Arial" panose="020B0604020202020204" pitchFamily="34" charset="0"/>
              </a:rPr>
              <a:t>Toolkit</a:t>
            </a:r>
            <a:r>
              <a:rPr lang="en-US" spc="-10" dirty="0">
                <a:latin typeface="Trebuchet MS" panose="020B0603020202020204" pitchFamily="34" charset="0"/>
                <a:cs typeface="Arial" panose="020B0604020202020204" pitchFamily="34" charset="0"/>
              </a:rPr>
              <a:t> </a:t>
            </a:r>
            <a:endParaRPr spc="-10" dirty="0">
              <a:latin typeface="Trebuchet MS" panose="020B0603020202020204" pitchFamily="34" charset="0"/>
              <a:cs typeface="Arial" panose="020B0604020202020204" pitchFamily="34" charset="0"/>
            </a:endParaRPr>
          </a:p>
        </p:txBody>
      </p:sp>
      <p:sp>
        <p:nvSpPr>
          <p:cNvPr id="3" name="object 3"/>
          <p:cNvSpPr/>
          <p:nvPr/>
        </p:nvSpPr>
        <p:spPr>
          <a:xfrm>
            <a:off x="533400" y="2825067"/>
            <a:ext cx="977518" cy="58488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64684" y="1263806"/>
            <a:ext cx="1111716" cy="108565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2362200" y="2647950"/>
            <a:ext cx="990600" cy="99060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object 8"/>
          <p:cNvSpPr/>
          <p:nvPr/>
        </p:nvSpPr>
        <p:spPr>
          <a:xfrm>
            <a:off x="5218719" y="3257550"/>
            <a:ext cx="3561612" cy="679799"/>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3565627" y="2800350"/>
            <a:ext cx="1311173" cy="70584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5334000" y="590550"/>
            <a:ext cx="3505200" cy="59922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2465675" y="1251245"/>
            <a:ext cx="810925" cy="939505"/>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886200" y="4095750"/>
            <a:ext cx="2743225" cy="926587"/>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4876800" y="2209197"/>
            <a:ext cx="3561613" cy="743553"/>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2133600" y="4071849"/>
            <a:ext cx="1519284" cy="850799"/>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026" name="Picture 2" descr="Image result for sqlalchemy logo">
            <a:extLst>
              <a:ext uri="{FF2B5EF4-FFF2-40B4-BE49-F238E27FC236}">
                <a16:creationId xmlns:a16="http://schemas.microsoft.com/office/drawing/2014/main" id="{9BCD542E-D14D-4BF6-9F5A-462F7674A91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400" y="3879615"/>
            <a:ext cx="1819275" cy="900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2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object 3"/>
          <p:cNvSpPr txBox="1">
            <a:spLocks noGrp="1"/>
          </p:cNvSpPr>
          <p:nvPr>
            <p:ph type="title"/>
          </p:nvPr>
        </p:nvSpPr>
        <p:spPr>
          <a:xfrm>
            <a:off x="666473" y="3570099"/>
            <a:ext cx="2960565" cy="1333371"/>
          </a:xfrm>
          <a:prstGeom prst="rect">
            <a:avLst/>
          </a:prstGeom>
        </p:spPr>
        <p:txBody>
          <a:bodyPr vert="horz" lIns="91440" tIns="45720" rIns="91440" bIns="45720" rtlCol="0" anchor="ctr">
            <a:normAutofit/>
          </a:bodyPr>
          <a:lstStyle/>
          <a:p>
            <a:pPr marL="12700" marR="5080" algn="l" rtl="0">
              <a:lnSpc>
                <a:spcPct val="90000"/>
              </a:lnSpc>
              <a:spcBef>
                <a:spcPct val="0"/>
              </a:spcBef>
            </a:pPr>
            <a:r>
              <a:rPr lang="en-US" sz="3000" kern="1200" spc="-10" dirty="0">
                <a:solidFill>
                  <a:schemeClr val="tx1"/>
                </a:solidFill>
                <a:latin typeface="Trebuchet MS" panose="020B0603020202020204" pitchFamily="34" charset="0"/>
                <a:cs typeface="+mj-cs"/>
              </a:rPr>
              <a:t>Dataset</a:t>
            </a:r>
            <a:endParaRPr lang="en-US" sz="3000" b="0" i="1" kern="1200" dirty="0">
              <a:solidFill>
                <a:schemeClr val="tx1"/>
              </a:solidFill>
              <a:latin typeface="Trebuchet MS" panose="020B0603020202020204" pitchFamily="34" charset="0"/>
              <a:cs typeface="+mj-cs"/>
            </a:endParaRPr>
          </a:p>
        </p:txBody>
      </p:sp>
      <p:sp>
        <p:nvSpPr>
          <p:cNvPr id="42" name="Freeform: Shape 4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03368"/>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56D5DD3E-87ED-451B-B121-D0DC334AAFCB}"/>
              </a:ext>
            </a:extLst>
          </p:cNvPr>
          <p:cNvPicPr>
            <a:picLocks noChangeAspect="1"/>
          </p:cNvPicPr>
          <p:nvPr/>
        </p:nvPicPr>
        <p:blipFill>
          <a:blip r:embed="rId2"/>
          <a:stretch>
            <a:fillRect/>
          </a:stretch>
        </p:blipFill>
        <p:spPr>
          <a:xfrm>
            <a:off x="482600" y="1037162"/>
            <a:ext cx="8185545" cy="1452933"/>
          </a:xfrm>
          <a:prstGeom prst="rect">
            <a:avLst/>
          </a:prstGeom>
        </p:spPr>
      </p:pic>
      <p:sp>
        <p:nvSpPr>
          <p:cNvPr id="9" name="object 9"/>
          <p:cNvSpPr txBox="1"/>
          <p:nvPr/>
        </p:nvSpPr>
        <p:spPr>
          <a:xfrm>
            <a:off x="3581400" y="3409950"/>
            <a:ext cx="5059761" cy="1677921"/>
          </a:xfrm>
          <a:prstGeom prst="rect">
            <a:avLst/>
          </a:prstGeom>
        </p:spPr>
        <p:txBody>
          <a:bodyPr vert="horz" lIns="91440" tIns="45720" rIns="91440" bIns="45720" rtlCol="0" anchor="ctr">
            <a:normAutofit/>
          </a:bodyPr>
          <a:lstStyle/>
          <a:p>
            <a:pPr marL="285750" marR="0" lvl="0" indent="-285750" algn="l" defTabSz="914400" rtl="0" eaLnBrk="1" fontAlgn="auto" latinLnBrk="0" hangingPunct="1">
              <a:lnSpc>
                <a:spcPct val="90000"/>
              </a:lnSpc>
              <a:spcBef>
                <a:spcPts val="100"/>
              </a:spcBef>
              <a:spcAft>
                <a:spcPts val="0"/>
              </a:spcAft>
              <a:buClrTx/>
              <a:buSzTx/>
              <a:buFont typeface="Courier New" panose="02070309020205020404" pitchFamily="49" charset="0"/>
              <a:buChar char="o"/>
              <a:tabLst/>
              <a:defRPr/>
            </a:pPr>
            <a:endParaRPr kumimoji="0" lang="en-US" sz="800" b="0" i="0" u="none" strike="noStrike" kern="1200" cap="none" spc="0" normalizeH="0" baseline="0" noProof="0" dirty="0">
              <a:ln>
                <a:noFill/>
              </a:ln>
              <a:solidFill>
                <a:prstClr val="white"/>
              </a:solidFill>
              <a:effectLst/>
              <a:uLnTx/>
              <a:uFillTx/>
              <a:latin typeface="Trebuchet MS" panose="020B0603020202020204" pitchFamily="34" charset="0"/>
            </a:endParaRPr>
          </a:p>
          <a:p>
            <a:pPr marL="69850" marR="0" lvl="0" indent="-285750" algn="l" defTabSz="914400" rtl="0" eaLnBrk="1" fontAlgn="auto" latinLnBrk="0" hangingPunct="1">
              <a:lnSpc>
                <a:spcPct val="110000"/>
              </a:lnSpc>
              <a:spcBef>
                <a:spcPts val="5"/>
              </a:spcBef>
              <a:spcAft>
                <a:spcPts val="0"/>
              </a:spcAft>
              <a:buClrTx/>
              <a:buSzTx/>
              <a:buFont typeface="Courier New" panose="02070309020205020404" pitchFamily="49" charset="0"/>
              <a:buChar char="o"/>
              <a:tabLst/>
              <a:defRPr/>
            </a:pPr>
            <a:r>
              <a:rPr kumimoji="0" lang="en-US" sz="1600" b="1" i="0" u="none" strike="noStrike" kern="1200" cap="none" spc="-5" normalizeH="0" baseline="0" noProof="0" dirty="0">
                <a:ln>
                  <a:noFill/>
                </a:ln>
                <a:solidFill>
                  <a:prstClr val="white"/>
                </a:solidFill>
                <a:effectLst/>
                <a:uLnTx/>
                <a:uFillTx/>
                <a:latin typeface="Trebuchet MS" panose="020B0603020202020204" pitchFamily="34" charset="0"/>
              </a:rPr>
              <a:t>Instances</a:t>
            </a:r>
            <a:r>
              <a:rPr kumimoji="0" lang="en-US" sz="1600" b="0" i="0" u="none" strike="noStrike" kern="1200" cap="none" spc="-5" normalizeH="0" baseline="0" noProof="0" dirty="0">
                <a:ln>
                  <a:noFill/>
                </a:ln>
                <a:solidFill>
                  <a:prstClr val="white"/>
                </a:solidFill>
                <a:effectLst/>
                <a:uLnTx/>
                <a:uFillTx/>
                <a:latin typeface="Trebuchet MS" panose="020B0603020202020204" pitchFamily="34" charset="0"/>
              </a:rPr>
              <a:t>:</a:t>
            </a:r>
            <a:r>
              <a:rPr kumimoji="0" lang="en-US" sz="1600" b="0" i="0" u="none" strike="noStrike" kern="1200" cap="none" spc="-15" normalizeH="0" baseline="0" noProof="0" dirty="0">
                <a:ln>
                  <a:noFill/>
                </a:ln>
                <a:solidFill>
                  <a:prstClr val="white"/>
                </a:solidFill>
                <a:effectLst/>
                <a:uLnTx/>
                <a:uFillTx/>
                <a:latin typeface="Trebuchet MS" panose="020B0603020202020204" pitchFamily="34" charset="0"/>
              </a:rPr>
              <a:t> </a:t>
            </a:r>
            <a:r>
              <a:rPr kumimoji="0" lang="en-US" sz="1600" b="0" i="0" u="none" strike="noStrike" kern="1200" cap="none" spc="0" normalizeH="0" baseline="0" noProof="0" dirty="0">
                <a:ln>
                  <a:noFill/>
                </a:ln>
                <a:solidFill>
                  <a:prstClr val="white"/>
                </a:solidFill>
                <a:effectLst/>
                <a:uLnTx/>
                <a:uFillTx/>
                <a:latin typeface="Trebuchet MS" panose="020B0603020202020204" pitchFamily="34" charset="0"/>
              </a:rPr>
              <a:t>1,062,249</a:t>
            </a:r>
            <a:endParaRPr kumimoji="0" lang="en-US" sz="1200" b="0" i="0" u="none" strike="noStrike" kern="1200" cap="none" spc="0" normalizeH="0" baseline="0" noProof="0" dirty="0">
              <a:ln>
                <a:noFill/>
              </a:ln>
              <a:solidFill>
                <a:prstClr val="white"/>
              </a:solidFill>
              <a:effectLst/>
              <a:uLnTx/>
              <a:uFillTx/>
              <a:latin typeface="Trebuchet MS" panose="020B0603020202020204" pitchFamily="34" charset="0"/>
            </a:endParaRPr>
          </a:p>
          <a:p>
            <a:pPr marL="69850" marR="0" lvl="0" indent="-285750" algn="l" defTabSz="914400" rtl="0" eaLnBrk="1" fontAlgn="auto" latinLnBrk="0" hangingPunct="1">
              <a:lnSpc>
                <a:spcPct val="110000"/>
              </a:lnSpc>
              <a:spcBef>
                <a:spcPts val="5"/>
              </a:spcBef>
              <a:spcAft>
                <a:spcPts val="0"/>
              </a:spcAft>
              <a:buClrTx/>
              <a:buSzTx/>
              <a:buFont typeface="Courier New" panose="02070309020205020404" pitchFamily="49" charset="0"/>
              <a:buChar char="o"/>
              <a:tabLst/>
              <a:defRPr/>
            </a:pPr>
            <a:r>
              <a:rPr kumimoji="0" lang="en-US" sz="1600" b="1" i="0" u="none" strike="noStrike" kern="1200" cap="none" spc="-40" normalizeH="0" baseline="0" noProof="0" dirty="0">
                <a:ln>
                  <a:noFill/>
                </a:ln>
                <a:solidFill>
                  <a:prstClr val="white"/>
                </a:solidFill>
                <a:effectLst/>
                <a:uLnTx/>
                <a:uFillTx/>
                <a:latin typeface="Trebuchet MS" panose="020B0603020202020204" pitchFamily="34" charset="0"/>
              </a:rPr>
              <a:t>Seasons: </a:t>
            </a:r>
            <a:r>
              <a:rPr kumimoji="0" lang="en-US" sz="1600" b="0" i="0" u="none" strike="noStrike" kern="1200" cap="none" spc="-40" normalizeH="0" baseline="0" noProof="0" dirty="0">
                <a:ln>
                  <a:noFill/>
                </a:ln>
                <a:solidFill>
                  <a:prstClr val="white"/>
                </a:solidFill>
                <a:effectLst/>
                <a:uLnTx/>
                <a:uFillTx/>
                <a:latin typeface="Trebuchet MS" panose="020B0603020202020204" pitchFamily="34" charset="0"/>
              </a:rPr>
              <a:t>69</a:t>
            </a:r>
            <a:endParaRPr kumimoji="0" lang="en-US" sz="1600" b="1" i="0" u="none" strike="noStrike" kern="1200" cap="none" spc="-40" normalizeH="0" baseline="0" noProof="0" dirty="0">
              <a:ln>
                <a:noFill/>
              </a:ln>
              <a:solidFill>
                <a:prstClr val="white"/>
              </a:solidFill>
              <a:effectLst/>
              <a:uLnTx/>
              <a:uFillTx/>
              <a:latin typeface="Trebuchet MS" panose="020B0603020202020204" pitchFamily="34" charset="0"/>
            </a:endParaRPr>
          </a:p>
          <a:p>
            <a:pPr marL="69850" marR="0" lvl="0" indent="-285750" algn="l" defTabSz="914400" rtl="0" eaLnBrk="1" fontAlgn="auto" latinLnBrk="0" hangingPunct="1">
              <a:lnSpc>
                <a:spcPct val="110000"/>
              </a:lnSpc>
              <a:spcBef>
                <a:spcPts val="5"/>
              </a:spcBef>
              <a:spcAft>
                <a:spcPts val="0"/>
              </a:spcAft>
              <a:buClrTx/>
              <a:buSzTx/>
              <a:buFont typeface="Courier New" panose="02070309020205020404" pitchFamily="49" charset="0"/>
              <a:buChar char="o"/>
              <a:tabLst/>
              <a:defRPr/>
            </a:pPr>
            <a:r>
              <a:rPr kumimoji="0" lang="en-US" sz="1600" b="1" i="0" u="none" strike="noStrike" kern="1200" cap="none" spc="-5" normalizeH="0" baseline="0" noProof="0" dirty="0">
                <a:ln>
                  <a:noFill/>
                </a:ln>
                <a:solidFill>
                  <a:prstClr val="white"/>
                </a:solidFill>
                <a:effectLst/>
                <a:uLnTx/>
                <a:uFillTx/>
                <a:latin typeface="Trebuchet MS" panose="020B0603020202020204" pitchFamily="34" charset="0"/>
              </a:rPr>
              <a:t>Games: </a:t>
            </a:r>
            <a:r>
              <a:rPr kumimoji="0" lang="en-US" sz="1600" b="0" i="0" u="none" strike="noStrike" kern="1200" cap="none" spc="-5" normalizeH="0" baseline="0" noProof="0" dirty="0">
                <a:ln>
                  <a:noFill/>
                </a:ln>
                <a:solidFill>
                  <a:prstClr val="white"/>
                </a:solidFill>
                <a:effectLst/>
                <a:uLnTx/>
                <a:uFillTx/>
                <a:latin typeface="Trebuchet MS" panose="020B0603020202020204" pitchFamily="34" charset="0"/>
              </a:rPr>
              <a:t>14,176</a:t>
            </a:r>
            <a:endParaRPr kumimoji="0" lang="en-US" sz="1600" b="1" i="0" u="none" strike="noStrike" kern="1200" cap="none" spc="-5" normalizeH="0" baseline="0" noProof="0" dirty="0">
              <a:ln>
                <a:noFill/>
              </a:ln>
              <a:solidFill>
                <a:prstClr val="white"/>
              </a:solidFill>
              <a:effectLst/>
              <a:uLnTx/>
              <a:uFillTx/>
              <a:latin typeface="Trebuchet MS" panose="020B0603020202020204" pitchFamily="34" charset="0"/>
            </a:endParaRPr>
          </a:p>
          <a:p>
            <a:pPr marL="69850" lvl="0" indent="-285750">
              <a:lnSpc>
                <a:spcPct val="110000"/>
              </a:lnSpc>
              <a:spcBef>
                <a:spcPts val="5"/>
              </a:spcBef>
              <a:buFont typeface="Courier New" panose="02070309020205020404" pitchFamily="49" charset="0"/>
              <a:buChar char="o"/>
              <a:defRPr/>
            </a:pPr>
            <a:r>
              <a:rPr kumimoji="0" lang="en-US" sz="1600" b="1" i="0" u="none" strike="noStrike" kern="1200" cap="none" spc="-5" normalizeH="0" baseline="0" noProof="0" dirty="0">
                <a:ln>
                  <a:noFill/>
                </a:ln>
                <a:solidFill>
                  <a:prstClr val="white"/>
                </a:solidFill>
                <a:effectLst/>
                <a:uLnTx/>
                <a:uFillTx/>
                <a:latin typeface="Trebuchet MS" panose="020B0603020202020204" pitchFamily="34" charset="0"/>
              </a:rPr>
              <a:t>Players: </a:t>
            </a:r>
            <a:r>
              <a:rPr lang="en-US" sz="1600" spc="-5" dirty="0">
                <a:solidFill>
                  <a:prstClr val="white"/>
                </a:solidFill>
                <a:latin typeface="Trebuchet MS" panose="020B0603020202020204" pitchFamily="34" charset="0"/>
              </a:rPr>
              <a:t>25,995</a:t>
            </a:r>
            <a:endParaRPr kumimoji="0" lang="en-US" sz="1600" b="0" i="0" u="none" strike="noStrike" kern="1200" cap="none" spc="-5" normalizeH="0" baseline="0" noProof="0" dirty="0">
              <a:ln>
                <a:noFill/>
              </a:ln>
              <a:solidFill>
                <a:prstClr val="white"/>
              </a:solidFill>
              <a:effectLst/>
              <a:uLnTx/>
              <a:uFillTx/>
              <a:latin typeface="Trebuchet MS" panose="020B0603020202020204" pitchFamily="34" charset="0"/>
            </a:endParaRPr>
          </a:p>
          <a:p>
            <a:pPr marL="69850" marR="0" lvl="0" indent="-285750" algn="l" defTabSz="914400" rtl="0" eaLnBrk="1" fontAlgn="auto" latinLnBrk="0" hangingPunct="1">
              <a:lnSpc>
                <a:spcPct val="110000"/>
              </a:lnSpc>
              <a:spcBef>
                <a:spcPts val="5"/>
              </a:spcBef>
              <a:spcAft>
                <a:spcPts val="0"/>
              </a:spcAft>
              <a:buClrTx/>
              <a:buSzTx/>
              <a:buFont typeface="Courier New" panose="02070309020205020404" pitchFamily="49" charset="0"/>
              <a:buChar char="o"/>
              <a:tabLst/>
              <a:defRPr/>
            </a:pPr>
            <a:r>
              <a:rPr kumimoji="0" lang="en-US" sz="1600" b="1" i="0" u="none" strike="noStrike" kern="1200" cap="none" spc="-5" normalizeH="0" baseline="0" noProof="0" dirty="0">
                <a:ln>
                  <a:noFill/>
                </a:ln>
                <a:solidFill>
                  <a:prstClr val="white"/>
                </a:solidFill>
                <a:effectLst/>
                <a:uLnTx/>
                <a:uFillTx/>
                <a:latin typeface="Trebuchet MS" panose="020B0603020202020204" pitchFamily="34" charset="0"/>
              </a:rPr>
              <a:t>Size: </a:t>
            </a:r>
            <a:r>
              <a:rPr kumimoji="0" lang="en-US" sz="1600" b="0" i="0" u="none" strike="noStrike" kern="1200" cap="none" spc="-5" normalizeH="0" baseline="0" noProof="0" dirty="0">
                <a:ln>
                  <a:noFill/>
                </a:ln>
                <a:solidFill>
                  <a:prstClr val="white"/>
                </a:solidFill>
                <a:effectLst/>
                <a:uLnTx/>
                <a:uFillTx/>
                <a:latin typeface="Trebuchet MS" panose="020B0603020202020204" pitchFamily="34" charset="0"/>
              </a:rPr>
              <a:t>1.15GB </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2161</TotalTime>
  <Words>1148</Words>
  <Application>Microsoft Office PowerPoint</Application>
  <PresentationFormat>On-screen Show (16:9)</PresentationFormat>
  <Paragraphs>197</Paragraphs>
  <Slides>41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Unicode MS</vt:lpstr>
      <vt:lpstr>Calibri</vt:lpstr>
      <vt:lpstr>Courier New</vt:lpstr>
      <vt:lpstr>Impact</vt:lpstr>
      <vt:lpstr>Trebuchet MS</vt:lpstr>
      <vt:lpstr>Wingdings</vt:lpstr>
      <vt:lpstr>Office Theme</vt:lpstr>
      <vt:lpstr>Predicting NFL Game Outcomes</vt:lpstr>
      <vt:lpstr>PowerPoint Presentation</vt:lpstr>
      <vt:lpstr>Research and Inspiration</vt:lpstr>
      <vt:lpstr>Background Research </vt:lpstr>
      <vt:lpstr> Hypothesis and Motivation</vt:lpstr>
      <vt:lpstr> Data Science Pipeline</vt:lpstr>
      <vt:lpstr>Data Ingestion &amp; Wrangling</vt:lpstr>
      <vt:lpstr>Our Data Science Toolkit </vt:lpstr>
      <vt:lpstr>Dataset</vt:lpstr>
      <vt:lpstr>PowerPoint Presentation</vt:lpstr>
      <vt:lpstr>Data Wrangling </vt:lpstr>
      <vt:lpstr>Merging the Data</vt:lpstr>
      <vt:lpstr>Organizing the Data </vt:lpstr>
      <vt:lpstr>PowerPoint Presentation</vt:lpstr>
      <vt:lpstr>PowerPoint Presentation</vt:lpstr>
      <vt:lpstr>Exploratory Data Analysis</vt:lpstr>
      <vt:lpstr> Exploratory Data Analysis Process</vt:lpstr>
      <vt:lpstr> Initial Data Analysis - Overview</vt:lpstr>
      <vt:lpstr> Feature Importance – Random Forest  </vt:lpstr>
      <vt:lpstr> Feature Importance – Gradient Boosting  </vt:lpstr>
      <vt:lpstr> Feature Analysis – Pearson’s Correlation for Random Forest  </vt:lpstr>
      <vt:lpstr> Feature Analysis – Pearson’s Correlation for Gradient Boosting  </vt:lpstr>
      <vt:lpstr> Modeling &amp; Application</vt:lpstr>
      <vt:lpstr>Classification Reports and CV – Baseline (examples)</vt:lpstr>
      <vt:lpstr>Classification Reports - Final Features</vt:lpstr>
      <vt:lpstr>Classification Reports – Final Features</vt:lpstr>
      <vt:lpstr>Cross Validation</vt:lpstr>
      <vt:lpstr>Cross Validation</vt:lpstr>
      <vt:lpstr>Decision Tree Classifier: 2002-2017 Data</vt:lpstr>
      <vt:lpstr>Decision Tree Classifier: Predicting on 2018 Data</vt:lpstr>
      <vt:lpstr>Gaussian NB: 2002-2017 Data</vt:lpstr>
      <vt:lpstr>Gaussian NB: Predicting on 2018 Data</vt:lpstr>
      <vt:lpstr>Bagging Classifier: 2002-2017 Data</vt:lpstr>
      <vt:lpstr>Bagging Classifier: Predicting on 2018 Data</vt:lpstr>
      <vt:lpstr>Stacking Classifier: 2002-2017 Data</vt:lpstr>
      <vt:lpstr>Stacking Classifier: Predicting on 2018 Data</vt:lpstr>
      <vt:lpstr> Future Direction and Limitations</vt:lpstr>
      <vt:lpstr>Future Direction and Lessons Learned</vt:lpstr>
      <vt:lpstr>Limitations</vt:lpstr>
      <vt:lpstr> Thank you to all the instructors and everyone involved. The experience was truly invaluable. Next stop Vegas baby!</vt:lpstr>
      <vt:lpstr>Modeling Demonstration  if there is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NFL Game Outcomes</dc:title>
  <dc:creator>Peter Coiley</dc:creator>
  <cp:lastModifiedBy>Peter Coiley</cp:lastModifiedBy>
  <cp:revision>104</cp:revision>
  <dcterms:created xsi:type="dcterms:W3CDTF">2020-01-10T01:57:31Z</dcterms:created>
  <dcterms:modified xsi:type="dcterms:W3CDTF">2020-01-11T17:14:24Z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