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B062"/>
    <a:srgbClr val="4FAF62"/>
    <a:srgbClr val="E685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82" autoAdjust="0"/>
    <p:restoredTop sz="94660"/>
  </p:normalViewPr>
  <p:slideViewPr>
    <p:cSldViewPr snapToGrid="0">
      <p:cViewPr varScale="1">
        <p:scale>
          <a:sx n="110" d="100"/>
          <a:sy n="110" d="100"/>
        </p:scale>
        <p:origin x="330"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84796B0-3F70-4982-8348-4F5D0329A041}"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7C7D9-900C-4823-84B6-580929CE2435}" type="slidenum">
              <a:rPr lang="en-US" smtClean="0"/>
              <a:t>‹#›</a:t>
            </a:fld>
            <a:endParaRPr lang="en-US"/>
          </a:p>
        </p:txBody>
      </p:sp>
    </p:spTree>
    <p:extLst>
      <p:ext uri="{BB962C8B-B14F-4D97-AF65-F5344CB8AC3E}">
        <p14:creationId xmlns:p14="http://schemas.microsoft.com/office/powerpoint/2010/main" val="1440090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4796B0-3F70-4982-8348-4F5D0329A041}"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7C7D9-900C-4823-84B6-580929CE2435}" type="slidenum">
              <a:rPr lang="en-US" smtClean="0"/>
              <a:t>‹#›</a:t>
            </a:fld>
            <a:endParaRPr lang="en-US"/>
          </a:p>
        </p:txBody>
      </p:sp>
    </p:spTree>
    <p:extLst>
      <p:ext uri="{BB962C8B-B14F-4D97-AF65-F5344CB8AC3E}">
        <p14:creationId xmlns:p14="http://schemas.microsoft.com/office/powerpoint/2010/main" val="1630502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4796B0-3F70-4982-8348-4F5D0329A041}"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7C7D9-900C-4823-84B6-580929CE2435}" type="slidenum">
              <a:rPr lang="en-US" smtClean="0"/>
              <a:t>‹#›</a:t>
            </a:fld>
            <a:endParaRPr lang="en-US"/>
          </a:p>
        </p:txBody>
      </p:sp>
    </p:spTree>
    <p:extLst>
      <p:ext uri="{BB962C8B-B14F-4D97-AF65-F5344CB8AC3E}">
        <p14:creationId xmlns:p14="http://schemas.microsoft.com/office/powerpoint/2010/main" val="135471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4796B0-3F70-4982-8348-4F5D0329A041}"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7C7D9-900C-4823-84B6-580929CE2435}" type="slidenum">
              <a:rPr lang="en-US" smtClean="0"/>
              <a:t>‹#›</a:t>
            </a:fld>
            <a:endParaRPr lang="en-US"/>
          </a:p>
        </p:txBody>
      </p:sp>
    </p:spTree>
    <p:extLst>
      <p:ext uri="{BB962C8B-B14F-4D97-AF65-F5344CB8AC3E}">
        <p14:creationId xmlns:p14="http://schemas.microsoft.com/office/powerpoint/2010/main" val="291917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4796B0-3F70-4982-8348-4F5D0329A041}"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7C7D9-900C-4823-84B6-580929CE2435}" type="slidenum">
              <a:rPr lang="en-US" smtClean="0"/>
              <a:t>‹#›</a:t>
            </a:fld>
            <a:endParaRPr lang="en-US"/>
          </a:p>
        </p:txBody>
      </p:sp>
    </p:spTree>
    <p:extLst>
      <p:ext uri="{BB962C8B-B14F-4D97-AF65-F5344CB8AC3E}">
        <p14:creationId xmlns:p14="http://schemas.microsoft.com/office/powerpoint/2010/main" val="1289100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4796B0-3F70-4982-8348-4F5D0329A041}" type="datetimeFigureOut">
              <a:rPr lang="en-US" smtClean="0"/>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7C7D9-900C-4823-84B6-580929CE2435}" type="slidenum">
              <a:rPr lang="en-US" smtClean="0"/>
              <a:t>‹#›</a:t>
            </a:fld>
            <a:endParaRPr lang="en-US"/>
          </a:p>
        </p:txBody>
      </p:sp>
    </p:spTree>
    <p:extLst>
      <p:ext uri="{BB962C8B-B14F-4D97-AF65-F5344CB8AC3E}">
        <p14:creationId xmlns:p14="http://schemas.microsoft.com/office/powerpoint/2010/main" val="411436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4796B0-3F70-4982-8348-4F5D0329A041}" type="datetimeFigureOut">
              <a:rPr lang="en-US" smtClean="0"/>
              <a:t>3/26/2019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B7C7D9-900C-4823-84B6-580929CE2435}" type="slidenum">
              <a:rPr lang="en-US" smtClean="0"/>
              <a:t>‹#›</a:t>
            </a:fld>
            <a:endParaRPr lang="en-US"/>
          </a:p>
        </p:txBody>
      </p:sp>
    </p:spTree>
    <p:extLst>
      <p:ext uri="{BB962C8B-B14F-4D97-AF65-F5344CB8AC3E}">
        <p14:creationId xmlns:p14="http://schemas.microsoft.com/office/powerpoint/2010/main" val="50028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4796B0-3F70-4982-8348-4F5D0329A041}" type="datetimeFigureOut">
              <a:rPr lang="en-US" smtClean="0"/>
              <a:t>3/26/2019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7C7D9-900C-4823-84B6-580929CE2435}" type="slidenum">
              <a:rPr lang="en-US" smtClean="0"/>
              <a:t>‹#›</a:t>
            </a:fld>
            <a:endParaRPr lang="en-US"/>
          </a:p>
        </p:txBody>
      </p:sp>
    </p:spTree>
    <p:extLst>
      <p:ext uri="{BB962C8B-B14F-4D97-AF65-F5344CB8AC3E}">
        <p14:creationId xmlns:p14="http://schemas.microsoft.com/office/powerpoint/2010/main" val="307959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796B0-3F70-4982-8348-4F5D0329A041}" type="datetimeFigureOut">
              <a:rPr lang="en-US" smtClean="0"/>
              <a:t>3/26/2019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B7C7D9-900C-4823-84B6-580929CE2435}" type="slidenum">
              <a:rPr lang="en-US" smtClean="0"/>
              <a:t>‹#›</a:t>
            </a:fld>
            <a:endParaRPr lang="en-US"/>
          </a:p>
        </p:txBody>
      </p:sp>
    </p:spTree>
    <p:extLst>
      <p:ext uri="{BB962C8B-B14F-4D97-AF65-F5344CB8AC3E}">
        <p14:creationId xmlns:p14="http://schemas.microsoft.com/office/powerpoint/2010/main" val="3130120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4796B0-3F70-4982-8348-4F5D0329A041}" type="datetimeFigureOut">
              <a:rPr lang="en-US" smtClean="0"/>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7C7D9-900C-4823-84B6-580929CE2435}" type="slidenum">
              <a:rPr lang="en-US" smtClean="0"/>
              <a:t>‹#›</a:t>
            </a:fld>
            <a:endParaRPr lang="en-US"/>
          </a:p>
        </p:txBody>
      </p:sp>
    </p:spTree>
    <p:extLst>
      <p:ext uri="{BB962C8B-B14F-4D97-AF65-F5344CB8AC3E}">
        <p14:creationId xmlns:p14="http://schemas.microsoft.com/office/powerpoint/2010/main" val="997193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4796B0-3F70-4982-8348-4F5D0329A041}" type="datetimeFigureOut">
              <a:rPr lang="en-US" smtClean="0"/>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7C7D9-900C-4823-84B6-580929CE2435}" type="slidenum">
              <a:rPr lang="en-US" smtClean="0"/>
              <a:t>‹#›</a:t>
            </a:fld>
            <a:endParaRPr lang="en-US"/>
          </a:p>
        </p:txBody>
      </p:sp>
    </p:spTree>
    <p:extLst>
      <p:ext uri="{BB962C8B-B14F-4D97-AF65-F5344CB8AC3E}">
        <p14:creationId xmlns:p14="http://schemas.microsoft.com/office/powerpoint/2010/main" val="2135936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796B0-3F70-4982-8348-4F5D0329A041}" type="datetimeFigureOut">
              <a:rPr lang="en-US" smtClean="0"/>
              <a:t>3/26/2019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7C7D9-900C-4823-84B6-580929CE2435}" type="slidenum">
              <a:rPr lang="en-US" smtClean="0"/>
              <a:t>‹#›</a:t>
            </a:fld>
            <a:endParaRPr lang="en-US"/>
          </a:p>
        </p:txBody>
      </p:sp>
    </p:spTree>
    <p:extLst>
      <p:ext uri="{BB962C8B-B14F-4D97-AF65-F5344CB8AC3E}">
        <p14:creationId xmlns:p14="http://schemas.microsoft.com/office/powerpoint/2010/main" val="1550357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29">
            <a:extLst>
              <a:ext uri="{FF2B5EF4-FFF2-40B4-BE49-F238E27FC236}">
                <a16:creationId xmlns:a16="http://schemas.microsoft.com/office/drawing/2014/main" id="{933EB66E-B770-B44E-A55D-674357AF92AE}"/>
              </a:ext>
            </a:extLst>
          </p:cNvPr>
          <p:cNvSpPr>
            <a:spLocks noChangeArrowheads="1"/>
          </p:cNvSpPr>
          <p:nvPr/>
        </p:nvSpPr>
        <p:spPr bwMode="auto">
          <a:xfrm>
            <a:off x="903889" y="1374278"/>
            <a:ext cx="10846677" cy="1640709"/>
          </a:xfrm>
          <a:prstGeom prst="stripedRightArrow">
            <a:avLst>
              <a:gd name="adj1" fmla="val 59499"/>
              <a:gd name="adj2" fmla="val 109369"/>
            </a:avLst>
          </a:prstGeom>
          <a:gradFill rotWithShape="1">
            <a:gsLst>
              <a:gs pos="0">
                <a:srgbClr val="C0C0C0"/>
              </a:gs>
              <a:gs pos="100000">
                <a:srgbClr val="595959"/>
              </a:gs>
            </a:gsLst>
            <a:lin ang="0" scaled="1"/>
          </a:gra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en-IN"/>
          </a:p>
        </p:txBody>
      </p:sp>
      <p:sp>
        <p:nvSpPr>
          <p:cNvPr id="4" name="Text Box 5">
            <a:extLst>
              <a:ext uri="{FF2B5EF4-FFF2-40B4-BE49-F238E27FC236}">
                <a16:creationId xmlns:a16="http://schemas.microsoft.com/office/drawing/2014/main" id="{2041ED9D-4AE9-D54C-960D-E4F9C7F5068D}"/>
              </a:ext>
            </a:extLst>
          </p:cNvPr>
          <p:cNvSpPr txBox="1">
            <a:spLocks noChangeArrowheads="1"/>
          </p:cNvSpPr>
          <p:nvPr/>
        </p:nvSpPr>
        <p:spPr bwMode="auto">
          <a:xfrm>
            <a:off x="5839746" y="1442145"/>
            <a:ext cx="1165225" cy="1537368"/>
          </a:xfrm>
          <a:prstGeom prst="rect">
            <a:avLst/>
          </a:prstGeom>
          <a:solidFill>
            <a:srgbClr val="00B259"/>
          </a:solidFill>
          <a:ln w="12700">
            <a:solidFill>
              <a:schemeClr val="bg1"/>
            </a:solidFill>
            <a:miter lim="800000"/>
            <a:headEnd/>
            <a:tailEnd/>
          </a:ln>
          <a:effectLst>
            <a:outerShdw blurRad="63500" sx="102000" sy="102000" algn="ctr" rotWithShape="0">
              <a:prstClr val="black">
                <a:alpha val="40000"/>
              </a:prstClr>
            </a:outerShdw>
          </a:effectLst>
        </p:spPr>
        <p:txBody>
          <a:bodyPr/>
          <a:lstStyle/>
          <a:p>
            <a:pPr algn="ctr">
              <a:spcBef>
                <a:spcPct val="50000"/>
              </a:spcBef>
              <a:defRPr/>
            </a:pPr>
            <a:r>
              <a:rPr lang="en-US" sz="1650" b="1" dirty="0">
                <a:solidFill>
                  <a:schemeClr val="bg1"/>
                </a:solidFill>
              </a:rPr>
              <a:t>Machine Learning</a:t>
            </a:r>
            <a:br>
              <a:rPr lang="en-US" sz="1500" dirty="0">
                <a:solidFill>
                  <a:schemeClr val="bg1"/>
                </a:solidFill>
                <a:effectLst>
                  <a:outerShdw blurRad="38100" dist="38100" dir="2700000" algn="tl">
                    <a:srgbClr val="000000"/>
                  </a:outerShdw>
                </a:effectLst>
              </a:rPr>
            </a:br>
            <a:r>
              <a:rPr lang="en-US" sz="1200" dirty="0" err="1">
                <a:solidFill>
                  <a:schemeClr val="bg1"/>
                </a:solidFill>
                <a:effectLst>
                  <a:outerShdw blurRad="38100" dist="38100" dir="2700000" algn="tl">
                    <a:srgbClr val="000000">
                      <a:alpha val="43137"/>
                    </a:srgbClr>
                  </a:outerShdw>
                </a:effectLst>
              </a:rPr>
              <a:t>Scikit</a:t>
            </a:r>
            <a:r>
              <a:rPr lang="en-US" sz="1200" dirty="0">
                <a:solidFill>
                  <a:schemeClr val="bg1"/>
                </a:solidFill>
                <a:effectLst>
                  <a:outerShdw blurRad="38100" dist="38100" dir="2700000" algn="tl">
                    <a:srgbClr val="000000">
                      <a:alpha val="43137"/>
                    </a:srgbClr>
                  </a:outerShdw>
                </a:effectLst>
              </a:rPr>
              <a:t>-learn</a:t>
            </a:r>
          </a:p>
        </p:txBody>
      </p:sp>
      <p:sp>
        <p:nvSpPr>
          <p:cNvPr id="5" name="Text Box 6">
            <a:extLst>
              <a:ext uri="{FF2B5EF4-FFF2-40B4-BE49-F238E27FC236}">
                <a16:creationId xmlns:a16="http://schemas.microsoft.com/office/drawing/2014/main" id="{9A40A1BD-3491-404C-AC4E-49014E0ADCCB}"/>
              </a:ext>
            </a:extLst>
          </p:cNvPr>
          <p:cNvSpPr txBox="1">
            <a:spLocks noChangeArrowheads="1"/>
          </p:cNvSpPr>
          <p:nvPr/>
        </p:nvSpPr>
        <p:spPr bwMode="auto">
          <a:xfrm>
            <a:off x="7232456" y="1442145"/>
            <a:ext cx="1165225" cy="1537368"/>
          </a:xfrm>
          <a:prstGeom prst="rect">
            <a:avLst/>
          </a:prstGeom>
          <a:solidFill>
            <a:srgbClr val="008DA0"/>
          </a:solidFill>
          <a:ln w="12700">
            <a:solidFill>
              <a:schemeClr val="bg1"/>
            </a:solidFill>
            <a:miter lim="800000"/>
            <a:headEnd/>
            <a:tailEnd/>
          </a:ln>
          <a:effectLst>
            <a:outerShdw blurRad="63500" sx="102000" sy="102000" algn="ctr" rotWithShape="0">
              <a:prstClr val="black">
                <a:alpha val="40000"/>
              </a:prstClr>
            </a:outerShdw>
          </a:effectLst>
        </p:spPr>
        <p:txBody>
          <a:bodyPr/>
          <a:lstStyle/>
          <a:p>
            <a:pPr algn="ctr">
              <a:spcBef>
                <a:spcPct val="50000"/>
              </a:spcBef>
              <a:defRPr/>
            </a:pPr>
            <a:r>
              <a:rPr lang="en-US" sz="1650" b="1" dirty="0">
                <a:solidFill>
                  <a:schemeClr val="bg1"/>
                </a:solidFill>
              </a:rPr>
              <a:t>Final Model Spec</a:t>
            </a:r>
          </a:p>
          <a:p>
            <a:pPr algn="ctr">
              <a:spcBef>
                <a:spcPct val="50000"/>
              </a:spcBef>
              <a:defRPr/>
            </a:pPr>
            <a:r>
              <a:rPr lang="en-US" sz="1200" dirty="0" err="1">
                <a:solidFill>
                  <a:schemeClr val="bg1"/>
                </a:solidFill>
                <a:effectLst>
                  <a:outerShdw blurRad="38100" dist="38100" dir="2700000" algn="tl">
                    <a:srgbClr val="000000">
                      <a:alpha val="43137"/>
                    </a:srgbClr>
                  </a:outerShdw>
                </a:effectLst>
              </a:rPr>
              <a:t>Scikit</a:t>
            </a:r>
            <a:r>
              <a:rPr lang="en-US" sz="1200" dirty="0">
                <a:solidFill>
                  <a:schemeClr val="bg1"/>
                </a:solidFill>
                <a:effectLst>
                  <a:outerShdw blurRad="38100" dist="38100" dir="2700000" algn="tl">
                    <a:srgbClr val="000000">
                      <a:alpha val="43137"/>
                    </a:srgbClr>
                  </a:outerShdw>
                </a:effectLst>
              </a:rPr>
              <a:t>-learn</a:t>
            </a:r>
            <a:br>
              <a:rPr lang="en-US" sz="1500" dirty="0">
                <a:solidFill>
                  <a:schemeClr val="bg1"/>
                </a:solidFill>
                <a:effectLst>
                  <a:outerShdw blurRad="38100" dist="38100" dir="2700000" algn="tl">
                    <a:srgbClr val="000000"/>
                  </a:outerShdw>
                </a:effectLst>
              </a:rPr>
            </a:br>
            <a:endParaRPr lang="en-US" sz="1200" dirty="0">
              <a:solidFill>
                <a:schemeClr val="bg1"/>
              </a:solidFill>
              <a:effectLst>
                <a:outerShdw blurRad="38100" dist="38100" dir="2700000" algn="tl">
                  <a:srgbClr val="000000">
                    <a:alpha val="43137"/>
                  </a:srgbClr>
                </a:outerShdw>
              </a:effectLst>
            </a:endParaRPr>
          </a:p>
        </p:txBody>
      </p:sp>
      <p:sp>
        <p:nvSpPr>
          <p:cNvPr id="6" name="Text Box 7">
            <a:extLst>
              <a:ext uri="{FF2B5EF4-FFF2-40B4-BE49-F238E27FC236}">
                <a16:creationId xmlns:a16="http://schemas.microsoft.com/office/drawing/2014/main" id="{E25B8FBD-A41F-EF49-B0EA-B33CFAC3A9A9}"/>
              </a:ext>
            </a:extLst>
          </p:cNvPr>
          <p:cNvSpPr txBox="1">
            <a:spLocks noChangeArrowheads="1"/>
          </p:cNvSpPr>
          <p:nvPr/>
        </p:nvSpPr>
        <p:spPr bwMode="auto">
          <a:xfrm>
            <a:off x="1585416" y="1442145"/>
            <a:ext cx="1165225" cy="1537368"/>
          </a:xfrm>
          <a:prstGeom prst="rect">
            <a:avLst/>
          </a:prstGeom>
          <a:solidFill>
            <a:srgbClr val="FF0000"/>
          </a:solidFill>
          <a:ln w="12700">
            <a:solidFill>
              <a:schemeClr val="bg1"/>
            </a:solidFill>
            <a:miter lim="800000"/>
            <a:headEnd/>
            <a:tailEnd/>
          </a:ln>
          <a:effectLst>
            <a:outerShdw blurRad="63500" sx="102000" sy="102000" algn="ctr" rotWithShape="0">
              <a:prstClr val="black">
                <a:alpha val="40000"/>
              </a:prstClr>
            </a:outerShdw>
          </a:effectLst>
        </p:spPr>
        <p:txBody>
          <a:bodyPr/>
          <a:lstStyle/>
          <a:p>
            <a:pPr algn="ctr">
              <a:spcBef>
                <a:spcPct val="50000"/>
              </a:spcBef>
              <a:defRPr/>
            </a:pPr>
            <a:r>
              <a:rPr lang="en-US" sz="1650" b="1" dirty="0">
                <a:solidFill>
                  <a:schemeClr val="bg1"/>
                </a:solidFill>
              </a:rPr>
              <a:t>Raw Data</a:t>
            </a:r>
            <a:br>
              <a:rPr lang="en-US" sz="1500" dirty="0">
                <a:solidFill>
                  <a:schemeClr val="bg1"/>
                </a:solidFill>
                <a:effectLst>
                  <a:outerShdw blurRad="38100" dist="38100" dir="2700000" algn="tl">
                    <a:srgbClr val="000000"/>
                  </a:outerShdw>
                </a:effectLst>
              </a:rPr>
            </a:br>
            <a:r>
              <a:rPr lang="en-US" sz="1500" dirty="0">
                <a:solidFill>
                  <a:schemeClr val="bg1"/>
                </a:solidFill>
                <a:effectLst>
                  <a:outerShdw blurRad="38100" dist="38100" dir="2700000" algn="tl">
                    <a:srgbClr val="000000"/>
                  </a:outerShdw>
                </a:effectLst>
              </a:rPr>
              <a:t>csv</a:t>
            </a:r>
            <a:endParaRPr lang="en-US" sz="1200" dirty="0">
              <a:solidFill>
                <a:schemeClr val="bg1"/>
              </a:solidFill>
              <a:effectLst>
                <a:outerShdw blurRad="38100" dist="38100" dir="2700000" algn="tl">
                  <a:srgbClr val="000000">
                    <a:alpha val="43137"/>
                  </a:srgbClr>
                </a:outerShdw>
              </a:effectLst>
            </a:endParaRPr>
          </a:p>
        </p:txBody>
      </p:sp>
      <p:sp>
        <p:nvSpPr>
          <p:cNvPr id="7" name="Text Box 8">
            <a:extLst>
              <a:ext uri="{FF2B5EF4-FFF2-40B4-BE49-F238E27FC236}">
                <a16:creationId xmlns:a16="http://schemas.microsoft.com/office/drawing/2014/main" id="{FE910FEE-25B4-3549-A170-C139DFE902A2}"/>
              </a:ext>
            </a:extLst>
          </p:cNvPr>
          <p:cNvSpPr txBox="1">
            <a:spLocks noChangeArrowheads="1"/>
          </p:cNvSpPr>
          <p:nvPr/>
        </p:nvSpPr>
        <p:spPr bwMode="auto">
          <a:xfrm>
            <a:off x="2978126" y="1442145"/>
            <a:ext cx="1165225" cy="1537368"/>
          </a:xfrm>
          <a:prstGeom prst="rect">
            <a:avLst/>
          </a:prstGeom>
          <a:solidFill>
            <a:srgbClr val="FF771B"/>
          </a:solidFill>
          <a:ln w="12700">
            <a:solidFill>
              <a:schemeClr val="bg1"/>
            </a:solidFill>
            <a:miter lim="800000"/>
            <a:headEnd/>
            <a:tailEnd/>
          </a:ln>
          <a:effectLst>
            <a:outerShdw blurRad="63500" sx="102000" sy="102000" algn="ctr" rotWithShape="0">
              <a:prstClr val="black">
                <a:alpha val="40000"/>
              </a:prstClr>
            </a:outerShdw>
          </a:effectLst>
        </p:spPr>
        <p:txBody>
          <a:bodyPr/>
          <a:lstStyle/>
          <a:p>
            <a:pPr algn="ctr">
              <a:spcBef>
                <a:spcPct val="50000"/>
              </a:spcBef>
              <a:defRPr/>
            </a:pPr>
            <a:r>
              <a:rPr lang="en-US" sz="1650" b="1" dirty="0">
                <a:solidFill>
                  <a:schemeClr val="bg1"/>
                </a:solidFill>
              </a:rPr>
              <a:t>Wrangling Module </a:t>
            </a:r>
            <a:br>
              <a:rPr lang="en-US" sz="1500" dirty="0">
                <a:solidFill>
                  <a:schemeClr val="bg1"/>
                </a:solidFill>
                <a:effectLst>
                  <a:outerShdw blurRad="38100" dist="38100" dir="2700000" algn="tl">
                    <a:srgbClr val="000000"/>
                  </a:outerShdw>
                </a:effectLst>
              </a:rPr>
            </a:br>
            <a:r>
              <a:rPr lang="en-US" sz="1200" dirty="0">
                <a:solidFill>
                  <a:schemeClr val="bg1"/>
                </a:solidFill>
                <a:effectLst>
                  <a:outerShdw blurRad="38100" dist="38100" dir="2700000" algn="tl">
                    <a:srgbClr val="000000">
                      <a:alpha val="43137"/>
                    </a:srgbClr>
                  </a:outerShdw>
                </a:effectLst>
              </a:rPr>
              <a:t>Pandas Python</a:t>
            </a:r>
          </a:p>
          <a:p>
            <a:pPr algn="ctr" defTabSz="914400">
              <a:spcBef>
                <a:spcPct val="50000"/>
              </a:spcBef>
              <a:defRPr/>
            </a:pPr>
            <a:endParaRPr lang="en-US" sz="1200" dirty="0">
              <a:solidFill>
                <a:schemeClr val="bg1"/>
              </a:solidFill>
              <a:effectLst>
                <a:outerShdw blurRad="38100" dist="38100" dir="2700000" algn="tl">
                  <a:srgbClr val="000000">
                    <a:alpha val="43137"/>
                  </a:srgbClr>
                </a:outerShdw>
              </a:effectLst>
            </a:endParaRPr>
          </a:p>
        </p:txBody>
      </p:sp>
      <p:sp>
        <p:nvSpPr>
          <p:cNvPr id="8" name="Text Box 9">
            <a:extLst>
              <a:ext uri="{FF2B5EF4-FFF2-40B4-BE49-F238E27FC236}">
                <a16:creationId xmlns:a16="http://schemas.microsoft.com/office/drawing/2014/main" id="{9A96ABEE-183C-B848-8415-695E432E177B}"/>
              </a:ext>
            </a:extLst>
          </p:cNvPr>
          <p:cNvSpPr txBox="1">
            <a:spLocks noChangeArrowheads="1"/>
          </p:cNvSpPr>
          <p:nvPr/>
        </p:nvSpPr>
        <p:spPr bwMode="auto">
          <a:xfrm>
            <a:off x="4370836" y="1442145"/>
            <a:ext cx="1241425" cy="1537368"/>
          </a:xfrm>
          <a:prstGeom prst="rect">
            <a:avLst/>
          </a:prstGeom>
          <a:solidFill>
            <a:srgbClr val="E0B500"/>
          </a:solidFill>
          <a:ln w="12700">
            <a:solidFill>
              <a:schemeClr val="bg1"/>
            </a:solidFill>
            <a:miter lim="800000"/>
            <a:headEnd/>
            <a:tailEnd/>
          </a:ln>
          <a:effectLst>
            <a:outerShdw blurRad="63500" sx="102000" sy="102000" algn="ctr" rotWithShape="0">
              <a:prstClr val="black">
                <a:alpha val="40000"/>
              </a:prstClr>
            </a:outerShdw>
          </a:effectLst>
        </p:spPr>
        <p:txBody>
          <a:bodyPr/>
          <a:lstStyle/>
          <a:p>
            <a:pPr lvl="0"/>
            <a:r>
              <a:rPr lang="en-US" sz="1650" b="1" dirty="0">
                <a:solidFill>
                  <a:schemeClr val="bg1"/>
                </a:solidFill>
              </a:rPr>
              <a:t>Exploratory Data Analysis </a:t>
            </a:r>
            <a:br>
              <a:rPr lang="en-US" sz="1200" dirty="0">
                <a:solidFill>
                  <a:schemeClr val="bg1"/>
                </a:solidFill>
                <a:effectLst>
                  <a:outerShdw blurRad="38100" dist="38100" dir="2700000" algn="tl">
                    <a:srgbClr val="000000"/>
                  </a:outerShdw>
                </a:effectLst>
                <a:ea typeface="+mn-ea"/>
              </a:rPr>
            </a:br>
            <a:r>
              <a:rPr lang="en-US" sz="1200" dirty="0" err="1">
                <a:solidFill>
                  <a:schemeClr val="bg1"/>
                </a:solidFill>
                <a:effectLst>
                  <a:outerShdw blurRad="38100" dist="38100" dir="2700000" algn="tl">
                    <a:srgbClr val="000000">
                      <a:alpha val="43137"/>
                    </a:srgbClr>
                  </a:outerShdw>
                </a:effectLst>
              </a:rPr>
              <a:t>Numpy</a:t>
            </a:r>
            <a:r>
              <a:rPr lang="en-US" sz="1200" dirty="0">
                <a:solidFill>
                  <a:schemeClr val="bg1"/>
                </a:solidFill>
                <a:effectLst>
                  <a:outerShdw blurRad="38100" dist="38100" dir="2700000" algn="tl">
                    <a:srgbClr val="000000">
                      <a:alpha val="43137"/>
                    </a:srgbClr>
                  </a:outerShdw>
                </a:effectLst>
              </a:rPr>
              <a:t> &amp; matplotlib</a:t>
            </a:r>
          </a:p>
          <a:p>
            <a:pPr algn="ctr">
              <a:spcBef>
                <a:spcPct val="50000"/>
              </a:spcBef>
              <a:defRPr/>
            </a:pPr>
            <a:endParaRPr lang="en-US" sz="1200" dirty="0">
              <a:solidFill>
                <a:schemeClr val="bg1"/>
              </a:solidFill>
              <a:effectLst>
                <a:outerShdw blurRad="38100" dist="38100" dir="2700000" algn="tl">
                  <a:srgbClr val="000000">
                    <a:alpha val="43137"/>
                  </a:srgbClr>
                </a:outerShdw>
              </a:effectLst>
            </a:endParaRPr>
          </a:p>
          <a:p>
            <a:pPr algn="ctr">
              <a:spcBef>
                <a:spcPct val="50000"/>
              </a:spcBef>
              <a:defRPr/>
            </a:pPr>
            <a:endParaRPr lang="en-US" sz="1200" dirty="0">
              <a:solidFill>
                <a:schemeClr val="bg1"/>
              </a:solidFill>
              <a:effectLst>
                <a:outerShdw blurRad="38100" dist="38100" dir="2700000" algn="tl">
                  <a:srgbClr val="000000">
                    <a:alpha val="43137"/>
                  </a:srgbClr>
                </a:outerShdw>
              </a:effectLst>
            </a:endParaRPr>
          </a:p>
        </p:txBody>
      </p:sp>
      <p:sp>
        <p:nvSpPr>
          <p:cNvPr id="10" name="Text Box 11">
            <a:extLst>
              <a:ext uri="{FF2B5EF4-FFF2-40B4-BE49-F238E27FC236}">
                <a16:creationId xmlns:a16="http://schemas.microsoft.com/office/drawing/2014/main" id="{5C327572-C697-EC40-83F8-D0538134BCDE}"/>
              </a:ext>
            </a:extLst>
          </p:cNvPr>
          <p:cNvSpPr txBox="1">
            <a:spLocks noChangeArrowheads="1"/>
          </p:cNvSpPr>
          <p:nvPr/>
        </p:nvSpPr>
        <p:spPr bwMode="auto">
          <a:xfrm>
            <a:off x="8625164" y="1442145"/>
            <a:ext cx="1165225" cy="1537368"/>
          </a:xfrm>
          <a:prstGeom prst="rect">
            <a:avLst/>
          </a:prstGeom>
          <a:solidFill>
            <a:srgbClr val="005EE8"/>
          </a:solidFill>
          <a:ln w="12700">
            <a:solidFill>
              <a:schemeClr val="bg1"/>
            </a:solidFill>
            <a:miter lim="800000"/>
            <a:headEnd/>
            <a:tailEnd/>
          </a:ln>
          <a:effectLst>
            <a:outerShdw blurRad="63500" sx="102000" sy="102000" algn="ctr" rotWithShape="0">
              <a:prstClr val="black">
                <a:alpha val="40000"/>
              </a:prstClr>
            </a:outerShdw>
          </a:effectLst>
        </p:spPr>
        <p:txBody>
          <a:bodyPr/>
          <a:lstStyle/>
          <a:p>
            <a:pPr algn="ctr">
              <a:spcBef>
                <a:spcPct val="50000"/>
              </a:spcBef>
              <a:defRPr/>
            </a:pPr>
            <a:endParaRPr lang="en-US" sz="1200" dirty="0">
              <a:solidFill>
                <a:schemeClr val="bg1"/>
              </a:solidFill>
              <a:effectLst>
                <a:outerShdw blurRad="38100" dist="38100" dir="2700000" algn="tl">
                  <a:srgbClr val="000000">
                    <a:alpha val="43137"/>
                  </a:srgbClr>
                </a:outerShdw>
              </a:effectLst>
            </a:endParaRPr>
          </a:p>
          <a:p>
            <a:pPr algn="ctr">
              <a:spcBef>
                <a:spcPct val="50000"/>
              </a:spcBef>
              <a:defRPr/>
            </a:pPr>
            <a:endParaRPr lang="en-US" sz="1200" dirty="0">
              <a:solidFill>
                <a:schemeClr val="bg1"/>
              </a:solidFill>
              <a:effectLst>
                <a:outerShdw blurRad="38100" dist="38100" dir="2700000" algn="tl">
                  <a:srgbClr val="000000">
                    <a:alpha val="43137"/>
                  </a:srgbClr>
                </a:outerShdw>
              </a:effectLst>
            </a:endParaRPr>
          </a:p>
          <a:p>
            <a:pPr algn="ctr">
              <a:spcBef>
                <a:spcPct val="50000"/>
              </a:spcBef>
              <a:defRPr/>
            </a:pPr>
            <a:endParaRPr lang="en-US" sz="1200" dirty="0">
              <a:solidFill>
                <a:schemeClr val="bg1"/>
              </a:solidFill>
              <a:effectLst>
                <a:outerShdw blurRad="38100" dist="38100" dir="2700000" algn="tl">
                  <a:srgbClr val="000000">
                    <a:alpha val="43137"/>
                  </a:srgbClr>
                </a:outerShdw>
              </a:effectLst>
            </a:endParaRPr>
          </a:p>
          <a:p>
            <a:pPr algn="ctr">
              <a:spcBef>
                <a:spcPct val="50000"/>
              </a:spcBef>
              <a:defRPr/>
            </a:pPr>
            <a:r>
              <a:rPr lang="en-US" sz="1200" dirty="0" err="1">
                <a:solidFill>
                  <a:schemeClr val="bg1"/>
                </a:solidFill>
                <a:effectLst>
                  <a:outerShdw blurRad="38100" dist="38100" dir="2700000" algn="tl">
                    <a:srgbClr val="000000">
                      <a:alpha val="43137"/>
                    </a:srgbClr>
                  </a:outerShdw>
                </a:effectLst>
              </a:rPr>
              <a:t>Qlik</a:t>
            </a:r>
            <a:r>
              <a:rPr lang="en-US" sz="1200" dirty="0">
                <a:solidFill>
                  <a:schemeClr val="bg1"/>
                </a:solidFill>
                <a:effectLst>
                  <a:outerShdw blurRad="38100" dist="38100" dir="2700000" algn="tl">
                    <a:srgbClr val="000000">
                      <a:alpha val="43137"/>
                    </a:srgbClr>
                  </a:outerShdw>
                </a:effectLst>
              </a:rPr>
              <a:t> Sense</a:t>
            </a:r>
          </a:p>
        </p:txBody>
      </p:sp>
      <p:sp>
        <p:nvSpPr>
          <p:cNvPr id="11" name="Text Box 28">
            <a:extLst>
              <a:ext uri="{FF2B5EF4-FFF2-40B4-BE49-F238E27FC236}">
                <a16:creationId xmlns:a16="http://schemas.microsoft.com/office/drawing/2014/main" id="{D5C22556-9143-6344-9305-D0E7D624C61B}"/>
              </a:ext>
            </a:extLst>
          </p:cNvPr>
          <p:cNvSpPr txBox="1">
            <a:spLocks noChangeArrowheads="1"/>
          </p:cNvSpPr>
          <p:nvPr/>
        </p:nvSpPr>
        <p:spPr bwMode="auto">
          <a:xfrm>
            <a:off x="1333114" y="527485"/>
            <a:ext cx="39145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eaLnBrk="1" hangingPunct="1"/>
            <a:r>
              <a:rPr lang="en-US" sz="2400" dirty="0">
                <a:latin typeface="+mj-lt"/>
              </a:rPr>
              <a:t>Project Diagram and Structure</a:t>
            </a:r>
          </a:p>
        </p:txBody>
      </p:sp>
      <p:sp>
        <p:nvSpPr>
          <p:cNvPr id="13" name="Text Box 30">
            <a:extLst>
              <a:ext uri="{FF2B5EF4-FFF2-40B4-BE49-F238E27FC236}">
                <a16:creationId xmlns:a16="http://schemas.microsoft.com/office/drawing/2014/main" id="{93E93C68-1E3A-5F42-A2AB-373F9E93AAD8}"/>
              </a:ext>
            </a:extLst>
          </p:cNvPr>
          <p:cNvSpPr txBox="1">
            <a:spLocks noChangeArrowheads="1"/>
          </p:cNvSpPr>
          <p:nvPr/>
        </p:nvSpPr>
        <p:spPr bwMode="auto">
          <a:xfrm>
            <a:off x="762946" y="953672"/>
            <a:ext cx="2811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defTabSz="914400" eaLnBrk="1" hangingPunct="1"/>
            <a:r>
              <a:rPr lang="en-US" sz="2400" b="0" i="1" dirty="0">
                <a:solidFill>
                  <a:schemeClr val="bg2">
                    <a:lumMod val="75000"/>
                  </a:schemeClr>
                </a:solidFill>
                <a:latin typeface="+mn-lt"/>
              </a:rPr>
              <a:t>Order of operations</a:t>
            </a:r>
          </a:p>
        </p:txBody>
      </p:sp>
      <p:sp>
        <p:nvSpPr>
          <p:cNvPr id="29" name="Text Box 15">
            <a:extLst>
              <a:ext uri="{FF2B5EF4-FFF2-40B4-BE49-F238E27FC236}">
                <a16:creationId xmlns:a16="http://schemas.microsoft.com/office/drawing/2014/main" id="{E18A664C-A942-0042-9B29-732338975190}"/>
              </a:ext>
            </a:extLst>
          </p:cNvPr>
          <p:cNvSpPr txBox="1">
            <a:spLocks noChangeArrowheads="1"/>
          </p:cNvSpPr>
          <p:nvPr/>
        </p:nvSpPr>
        <p:spPr bwMode="auto">
          <a:xfrm>
            <a:off x="1457180" y="4105638"/>
            <a:ext cx="13867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eaLnBrk="1" hangingPunct="1"/>
            <a:r>
              <a:rPr lang="en-US" sz="1600" dirty="0">
                <a:solidFill>
                  <a:schemeClr val="accent1">
                    <a:lumMod val="75000"/>
                  </a:schemeClr>
                </a:solidFill>
                <a:latin typeface="+mn-lt"/>
              </a:rPr>
              <a:t>Read the raw data into Python</a:t>
            </a:r>
          </a:p>
        </p:txBody>
      </p:sp>
      <p:sp>
        <p:nvSpPr>
          <p:cNvPr id="30" name="Text Box 15">
            <a:extLst>
              <a:ext uri="{FF2B5EF4-FFF2-40B4-BE49-F238E27FC236}">
                <a16:creationId xmlns:a16="http://schemas.microsoft.com/office/drawing/2014/main" id="{BA6A5EB6-2633-0547-9F58-60E2B21B3BA3}"/>
              </a:ext>
            </a:extLst>
          </p:cNvPr>
          <p:cNvSpPr txBox="1">
            <a:spLocks noChangeArrowheads="1"/>
          </p:cNvSpPr>
          <p:nvPr/>
        </p:nvSpPr>
        <p:spPr bwMode="auto">
          <a:xfrm>
            <a:off x="2823847" y="4105638"/>
            <a:ext cx="157590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eaLnBrk="1" hangingPunct="1"/>
            <a:r>
              <a:rPr lang="en-US" sz="1600" dirty="0">
                <a:solidFill>
                  <a:schemeClr val="accent1">
                    <a:lumMod val="75000"/>
                  </a:schemeClr>
                </a:solidFill>
                <a:latin typeface="+mn-lt"/>
              </a:rPr>
              <a:t>Check the variable format, min/mean/medium/max/</a:t>
            </a:r>
            <a:r>
              <a:rPr lang="en-US" sz="1600" dirty="0" err="1">
                <a:solidFill>
                  <a:schemeClr val="accent1">
                    <a:lumMod val="75000"/>
                  </a:schemeClr>
                </a:solidFill>
                <a:latin typeface="+mn-lt"/>
              </a:rPr>
              <a:t>std</a:t>
            </a:r>
            <a:r>
              <a:rPr lang="en-US" sz="1600" dirty="0">
                <a:solidFill>
                  <a:schemeClr val="accent1">
                    <a:lumMod val="75000"/>
                  </a:schemeClr>
                </a:solidFill>
                <a:latin typeface="+mn-lt"/>
              </a:rPr>
              <a:t> dev, and missing values. </a:t>
            </a:r>
          </a:p>
        </p:txBody>
      </p:sp>
      <p:sp>
        <p:nvSpPr>
          <p:cNvPr id="31" name="Text Box 15">
            <a:extLst>
              <a:ext uri="{FF2B5EF4-FFF2-40B4-BE49-F238E27FC236}">
                <a16:creationId xmlns:a16="http://schemas.microsoft.com/office/drawing/2014/main" id="{2F5195C7-C0C5-BC4D-A607-E6D2C5848F5E}"/>
              </a:ext>
            </a:extLst>
          </p:cNvPr>
          <p:cNvSpPr txBox="1">
            <a:spLocks noChangeArrowheads="1"/>
          </p:cNvSpPr>
          <p:nvPr/>
        </p:nvSpPr>
        <p:spPr bwMode="auto">
          <a:xfrm>
            <a:off x="5962890" y="4105638"/>
            <a:ext cx="134324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defTabSz="914400" eaLnBrk="1" hangingPunct="1"/>
            <a:r>
              <a:rPr lang="en-US" sz="1600" dirty="0">
                <a:solidFill>
                  <a:schemeClr val="accent1">
                    <a:lumMod val="75000"/>
                  </a:schemeClr>
                </a:solidFill>
                <a:latin typeface="+mn-lt"/>
              </a:rPr>
              <a:t>Explore machine learning techniques</a:t>
            </a:r>
          </a:p>
        </p:txBody>
      </p:sp>
      <p:sp>
        <p:nvSpPr>
          <p:cNvPr id="32" name="Text Box 15">
            <a:extLst>
              <a:ext uri="{FF2B5EF4-FFF2-40B4-BE49-F238E27FC236}">
                <a16:creationId xmlns:a16="http://schemas.microsoft.com/office/drawing/2014/main" id="{6ED39973-A28F-574F-B6C9-5B2B58ECED9E}"/>
              </a:ext>
            </a:extLst>
          </p:cNvPr>
          <p:cNvSpPr txBox="1">
            <a:spLocks noChangeArrowheads="1"/>
          </p:cNvSpPr>
          <p:nvPr/>
        </p:nvSpPr>
        <p:spPr bwMode="auto">
          <a:xfrm>
            <a:off x="7286037" y="4105638"/>
            <a:ext cx="138928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ctr" defTabSz="914400" eaLnBrk="1" hangingPunct="1"/>
            <a:r>
              <a:rPr lang="en-US" sz="1600" dirty="0">
                <a:solidFill>
                  <a:schemeClr val="accent1">
                    <a:lumMod val="75000"/>
                  </a:schemeClr>
                </a:solidFill>
                <a:latin typeface="+mn-lt"/>
              </a:rPr>
              <a:t>Final model will be run on previous model specifications</a:t>
            </a:r>
          </a:p>
        </p:txBody>
      </p:sp>
      <p:sp>
        <p:nvSpPr>
          <p:cNvPr id="33" name="Oval 32">
            <a:extLst>
              <a:ext uri="{FF2B5EF4-FFF2-40B4-BE49-F238E27FC236}">
                <a16:creationId xmlns:a16="http://schemas.microsoft.com/office/drawing/2014/main" id="{3F97F979-95B5-E347-BCDC-EA628D026F7C}"/>
              </a:ext>
            </a:extLst>
          </p:cNvPr>
          <p:cNvSpPr/>
          <p:nvPr/>
        </p:nvSpPr>
        <p:spPr>
          <a:xfrm>
            <a:off x="1977528" y="3729908"/>
            <a:ext cx="381000" cy="376009"/>
          </a:xfrm>
          <a:prstGeom prst="ellipse">
            <a:avLst/>
          </a:prstGeom>
          <a:solidFill>
            <a:schemeClr val="accent1">
              <a:lumMod val="75000"/>
            </a:schemeClr>
          </a:solidFill>
          <a:ln>
            <a:solidFill>
              <a:schemeClr val="bg1"/>
            </a:solid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18000" rtlCol="0" anchor="ctr"/>
          <a:lstStyle/>
          <a:p>
            <a:pPr algn="ctr"/>
            <a:r>
              <a:rPr lang="en-US" sz="2200" b="1" dirty="0"/>
              <a:t>1</a:t>
            </a:r>
            <a:endParaRPr lang="en-IN" sz="2200" b="1" dirty="0"/>
          </a:p>
        </p:txBody>
      </p:sp>
      <p:sp>
        <p:nvSpPr>
          <p:cNvPr id="34" name="Oval 33">
            <a:extLst>
              <a:ext uri="{FF2B5EF4-FFF2-40B4-BE49-F238E27FC236}">
                <a16:creationId xmlns:a16="http://schemas.microsoft.com/office/drawing/2014/main" id="{3EC42F20-AC24-3D4D-ACC6-D5EDC08CC796}"/>
              </a:ext>
            </a:extLst>
          </p:cNvPr>
          <p:cNvSpPr/>
          <p:nvPr/>
        </p:nvSpPr>
        <p:spPr>
          <a:xfrm>
            <a:off x="3370238" y="3729908"/>
            <a:ext cx="381000" cy="376009"/>
          </a:xfrm>
          <a:prstGeom prst="ellipse">
            <a:avLst/>
          </a:prstGeom>
          <a:solidFill>
            <a:schemeClr val="accent1">
              <a:lumMod val="75000"/>
            </a:schemeClr>
          </a:solidFill>
          <a:ln>
            <a:solidFill>
              <a:schemeClr val="bg1"/>
            </a:solid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rtlCol="0" anchor="ctr"/>
          <a:lstStyle/>
          <a:p>
            <a:pPr algn="ctr"/>
            <a:r>
              <a:rPr lang="en-US" sz="2200" b="1" dirty="0"/>
              <a:t>2</a:t>
            </a:r>
            <a:endParaRPr lang="en-IN" sz="2200" b="1" dirty="0"/>
          </a:p>
        </p:txBody>
      </p:sp>
      <p:sp>
        <p:nvSpPr>
          <p:cNvPr id="35" name="Oval 34">
            <a:extLst>
              <a:ext uri="{FF2B5EF4-FFF2-40B4-BE49-F238E27FC236}">
                <a16:creationId xmlns:a16="http://schemas.microsoft.com/office/drawing/2014/main" id="{5FC60523-0820-3C4A-A94A-9E6D64039E73}"/>
              </a:ext>
            </a:extLst>
          </p:cNvPr>
          <p:cNvSpPr/>
          <p:nvPr/>
        </p:nvSpPr>
        <p:spPr>
          <a:xfrm>
            <a:off x="4801048" y="3729908"/>
            <a:ext cx="381000" cy="376009"/>
          </a:xfrm>
          <a:prstGeom prst="ellipse">
            <a:avLst/>
          </a:prstGeom>
          <a:solidFill>
            <a:schemeClr val="accent1">
              <a:lumMod val="75000"/>
            </a:schemeClr>
          </a:solidFill>
          <a:ln>
            <a:solidFill>
              <a:schemeClr val="bg1"/>
            </a:solid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rtlCol="0" anchor="ctr"/>
          <a:lstStyle/>
          <a:p>
            <a:pPr algn="ctr"/>
            <a:r>
              <a:rPr lang="en-US" sz="2200" b="1" dirty="0"/>
              <a:t>3</a:t>
            </a:r>
            <a:endParaRPr lang="en-IN" sz="2200" b="1" dirty="0"/>
          </a:p>
        </p:txBody>
      </p:sp>
      <p:sp>
        <p:nvSpPr>
          <p:cNvPr id="36" name="Oval 35">
            <a:extLst>
              <a:ext uri="{FF2B5EF4-FFF2-40B4-BE49-F238E27FC236}">
                <a16:creationId xmlns:a16="http://schemas.microsoft.com/office/drawing/2014/main" id="{C471F383-D7C0-D041-A999-FB9A80481382}"/>
              </a:ext>
            </a:extLst>
          </p:cNvPr>
          <p:cNvSpPr/>
          <p:nvPr/>
        </p:nvSpPr>
        <p:spPr>
          <a:xfrm>
            <a:off x="6231858" y="3729908"/>
            <a:ext cx="381000" cy="376009"/>
          </a:xfrm>
          <a:prstGeom prst="ellipse">
            <a:avLst/>
          </a:prstGeom>
          <a:solidFill>
            <a:schemeClr val="accent1">
              <a:lumMod val="75000"/>
            </a:schemeClr>
          </a:solidFill>
          <a:ln>
            <a:solidFill>
              <a:schemeClr val="bg1"/>
            </a:solid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rtlCol="0" anchor="ctr"/>
          <a:lstStyle/>
          <a:p>
            <a:pPr algn="ctr"/>
            <a:r>
              <a:rPr lang="en-US" sz="2200" b="1" dirty="0"/>
              <a:t>4</a:t>
            </a:r>
            <a:endParaRPr lang="en-IN" sz="2200" b="1" dirty="0"/>
          </a:p>
        </p:txBody>
      </p:sp>
      <p:pic>
        <p:nvPicPr>
          <p:cNvPr id="38" name="Picture 37">
            <a:extLst>
              <a:ext uri="{FF2B5EF4-FFF2-40B4-BE49-F238E27FC236}">
                <a16:creationId xmlns:a16="http://schemas.microsoft.com/office/drawing/2014/main" id="{C1649990-278B-594A-A072-397C929B77C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8555" r="60966" b="15453"/>
          <a:stretch/>
        </p:blipFill>
        <p:spPr>
          <a:xfrm>
            <a:off x="2908935" y="2969988"/>
            <a:ext cx="1330949" cy="371631"/>
          </a:xfrm>
          <a:prstGeom prst="rect">
            <a:avLst/>
          </a:prstGeom>
        </p:spPr>
      </p:pic>
      <p:pic>
        <p:nvPicPr>
          <p:cNvPr id="45" name="Picture 44">
            <a:extLst>
              <a:ext uri="{FF2B5EF4-FFF2-40B4-BE49-F238E27FC236}">
                <a16:creationId xmlns:a16="http://schemas.microsoft.com/office/drawing/2014/main" id="{0A88BD3F-7A9B-B848-8620-95C402EFAC6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7600" r="72207" b="70144"/>
          <a:stretch/>
        </p:blipFill>
        <p:spPr>
          <a:xfrm>
            <a:off x="4413053" y="3014987"/>
            <a:ext cx="1289749" cy="433104"/>
          </a:xfrm>
          <a:prstGeom prst="rect">
            <a:avLst/>
          </a:prstGeom>
        </p:spPr>
      </p:pic>
      <p:pic>
        <p:nvPicPr>
          <p:cNvPr id="46" name="Picture 45">
            <a:extLst>
              <a:ext uri="{FF2B5EF4-FFF2-40B4-BE49-F238E27FC236}">
                <a16:creationId xmlns:a16="http://schemas.microsoft.com/office/drawing/2014/main" id="{873351BE-E81E-B443-BB21-C73596EAE05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4127" t="8626" r="-1249" b="65924"/>
          <a:stretch/>
        </p:blipFill>
        <p:spPr>
          <a:xfrm>
            <a:off x="4438858" y="3274860"/>
            <a:ext cx="1588743" cy="456755"/>
          </a:xfrm>
          <a:prstGeom prst="rect">
            <a:avLst/>
          </a:prstGeom>
        </p:spPr>
      </p:pic>
      <p:pic>
        <p:nvPicPr>
          <p:cNvPr id="47" name="Picture 46">
            <a:extLst>
              <a:ext uri="{FF2B5EF4-FFF2-40B4-BE49-F238E27FC236}">
                <a16:creationId xmlns:a16="http://schemas.microsoft.com/office/drawing/2014/main" id="{14C9627E-2FDD-FA47-9B54-4B1F34D04B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0545" t="53710" r="9846" b="12388"/>
          <a:stretch/>
        </p:blipFill>
        <p:spPr>
          <a:xfrm>
            <a:off x="5853125" y="3112060"/>
            <a:ext cx="1267226" cy="608450"/>
          </a:xfrm>
          <a:prstGeom prst="rect">
            <a:avLst/>
          </a:prstGeom>
        </p:spPr>
      </p:pic>
      <p:pic>
        <p:nvPicPr>
          <p:cNvPr id="49" name="Picture 48">
            <a:extLst>
              <a:ext uri="{FF2B5EF4-FFF2-40B4-BE49-F238E27FC236}">
                <a16:creationId xmlns:a16="http://schemas.microsoft.com/office/drawing/2014/main" id="{601F6EE2-F98F-594D-B899-01A88CBDB8E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51660" y="3078047"/>
            <a:ext cx="910803" cy="618659"/>
          </a:xfrm>
          <a:prstGeom prst="rect">
            <a:avLst/>
          </a:prstGeom>
        </p:spPr>
      </p:pic>
      <p:sp>
        <p:nvSpPr>
          <p:cNvPr id="60" name="Rectangle 59">
            <a:extLst>
              <a:ext uri="{FF2B5EF4-FFF2-40B4-BE49-F238E27FC236}">
                <a16:creationId xmlns:a16="http://schemas.microsoft.com/office/drawing/2014/main" id="{FDFD4093-FA89-6E4E-A090-084EEE692073}"/>
              </a:ext>
            </a:extLst>
          </p:cNvPr>
          <p:cNvSpPr/>
          <p:nvPr/>
        </p:nvSpPr>
        <p:spPr>
          <a:xfrm>
            <a:off x="4379660" y="4105638"/>
            <a:ext cx="1603324" cy="1569660"/>
          </a:xfrm>
          <a:prstGeom prst="rect">
            <a:avLst/>
          </a:prstGeom>
        </p:spPr>
        <p:txBody>
          <a:bodyPr wrap="square">
            <a:spAutoFit/>
          </a:bodyPr>
          <a:lstStyle/>
          <a:p>
            <a:r>
              <a:rPr lang="en-US" sz="1600" b="1" dirty="0">
                <a:solidFill>
                  <a:schemeClr val="accent1">
                    <a:lumMod val="75000"/>
                  </a:schemeClr>
                </a:solidFill>
                <a:ea typeface="ＭＳ Ｐゴシック" pitchFamily="34" charset="-128"/>
              </a:rPr>
              <a:t>Understand the relationship among dependent and explanatory variables</a:t>
            </a:r>
          </a:p>
        </p:txBody>
      </p:sp>
      <p:sp>
        <p:nvSpPr>
          <p:cNvPr id="61" name="Oval 60">
            <a:extLst>
              <a:ext uri="{FF2B5EF4-FFF2-40B4-BE49-F238E27FC236}">
                <a16:creationId xmlns:a16="http://schemas.microsoft.com/office/drawing/2014/main" id="{CB316C5B-AFBD-6D44-ACC0-19FDC6B1C603}"/>
              </a:ext>
            </a:extLst>
          </p:cNvPr>
          <p:cNvSpPr/>
          <p:nvPr/>
        </p:nvSpPr>
        <p:spPr>
          <a:xfrm>
            <a:off x="7624568" y="3729908"/>
            <a:ext cx="381000" cy="376009"/>
          </a:xfrm>
          <a:prstGeom prst="ellipse">
            <a:avLst/>
          </a:prstGeom>
          <a:solidFill>
            <a:schemeClr val="accent1">
              <a:lumMod val="75000"/>
            </a:schemeClr>
          </a:solidFill>
          <a:ln>
            <a:solidFill>
              <a:schemeClr val="bg1"/>
            </a:solid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rtlCol="0" anchor="ctr"/>
          <a:lstStyle/>
          <a:p>
            <a:pPr algn="ctr"/>
            <a:r>
              <a:rPr lang="en-US" sz="2200" b="1" dirty="0"/>
              <a:t>5</a:t>
            </a:r>
            <a:endParaRPr lang="en-IN" sz="2200" b="1" dirty="0"/>
          </a:p>
        </p:txBody>
      </p:sp>
      <p:sp>
        <p:nvSpPr>
          <p:cNvPr id="62" name="Text Box 15">
            <a:extLst>
              <a:ext uri="{FF2B5EF4-FFF2-40B4-BE49-F238E27FC236}">
                <a16:creationId xmlns:a16="http://schemas.microsoft.com/office/drawing/2014/main" id="{20E96048-06F4-9D4A-A55D-920620F9DEC8}"/>
              </a:ext>
            </a:extLst>
          </p:cNvPr>
          <p:cNvSpPr txBox="1">
            <a:spLocks noChangeArrowheads="1"/>
          </p:cNvSpPr>
          <p:nvPr/>
        </p:nvSpPr>
        <p:spPr bwMode="auto">
          <a:xfrm>
            <a:off x="8655232" y="4105638"/>
            <a:ext cx="13892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ctr" defTabSz="914400" eaLnBrk="1" hangingPunct="1"/>
            <a:r>
              <a:rPr lang="en-US" sz="1600" dirty="0">
                <a:solidFill>
                  <a:schemeClr val="accent1">
                    <a:lumMod val="75000"/>
                  </a:schemeClr>
                </a:solidFill>
                <a:latin typeface="+mn-lt"/>
              </a:rPr>
              <a:t>Present final result </a:t>
            </a:r>
          </a:p>
        </p:txBody>
      </p:sp>
      <p:sp>
        <p:nvSpPr>
          <p:cNvPr id="63" name="Oval 62">
            <a:extLst>
              <a:ext uri="{FF2B5EF4-FFF2-40B4-BE49-F238E27FC236}">
                <a16:creationId xmlns:a16="http://schemas.microsoft.com/office/drawing/2014/main" id="{5BE6772F-739B-3044-9A05-A03D2FDE4BC3}"/>
              </a:ext>
            </a:extLst>
          </p:cNvPr>
          <p:cNvSpPr/>
          <p:nvPr/>
        </p:nvSpPr>
        <p:spPr>
          <a:xfrm>
            <a:off x="9017276" y="3729629"/>
            <a:ext cx="381000" cy="376009"/>
          </a:xfrm>
          <a:prstGeom prst="ellipse">
            <a:avLst/>
          </a:prstGeom>
          <a:solidFill>
            <a:schemeClr val="accent1">
              <a:lumMod val="75000"/>
            </a:schemeClr>
          </a:solidFill>
          <a:ln>
            <a:solidFill>
              <a:schemeClr val="bg1"/>
            </a:solid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rtlCol="0" anchor="ctr"/>
          <a:lstStyle/>
          <a:p>
            <a:pPr algn="ctr"/>
            <a:r>
              <a:rPr lang="en-US" sz="2200" b="1" dirty="0"/>
              <a:t>6</a:t>
            </a:r>
            <a:endParaRPr lang="en-IN" sz="2200" b="1" dirty="0"/>
          </a:p>
        </p:txBody>
      </p:sp>
      <p:sp>
        <p:nvSpPr>
          <p:cNvPr id="65" name="Curved Up Arrow 64">
            <a:extLst>
              <a:ext uri="{FF2B5EF4-FFF2-40B4-BE49-F238E27FC236}">
                <a16:creationId xmlns:a16="http://schemas.microsoft.com/office/drawing/2014/main" id="{B304E836-0825-4349-B5AA-FEE0B4BD0B4C}"/>
              </a:ext>
            </a:extLst>
          </p:cNvPr>
          <p:cNvSpPr/>
          <p:nvPr/>
        </p:nvSpPr>
        <p:spPr>
          <a:xfrm rot="10645094">
            <a:off x="6057608" y="692097"/>
            <a:ext cx="539237" cy="307084"/>
          </a:xfrm>
          <a:prstGeom prst="curvedUpArrow">
            <a:avLst/>
          </a:prstGeom>
          <a:solidFill>
            <a:srgbClr val="4FAF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Curved Up Arrow 65">
            <a:extLst>
              <a:ext uri="{FF2B5EF4-FFF2-40B4-BE49-F238E27FC236}">
                <a16:creationId xmlns:a16="http://schemas.microsoft.com/office/drawing/2014/main" id="{D8B9AEE7-F581-9245-A989-EBBE624BA8BB}"/>
              </a:ext>
            </a:extLst>
          </p:cNvPr>
          <p:cNvSpPr/>
          <p:nvPr/>
        </p:nvSpPr>
        <p:spPr>
          <a:xfrm rot="21156193">
            <a:off x="6249381" y="1132198"/>
            <a:ext cx="539237" cy="307084"/>
          </a:xfrm>
          <a:prstGeom prst="curvedUpArrow">
            <a:avLst/>
          </a:prstGeom>
          <a:solidFill>
            <a:srgbClr val="4FAF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TextBox 66">
            <a:extLst>
              <a:ext uri="{FF2B5EF4-FFF2-40B4-BE49-F238E27FC236}">
                <a16:creationId xmlns:a16="http://schemas.microsoft.com/office/drawing/2014/main" id="{AFBD0F0C-2827-BF4E-BDC1-075ECDC996AC}"/>
              </a:ext>
            </a:extLst>
          </p:cNvPr>
          <p:cNvSpPr txBox="1"/>
          <p:nvPr/>
        </p:nvSpPr>
        <p:spPr>
          <a:xfrm>
            <a:off x="5738899" y="890398"/>
            <a:ext cx="1843626" cy="353943"/>
          </a:xfrm>
          <a:prstGeom prst="rect">
            <a:avLst/>
          </a:prstGeom>
          <a:noFill/>
        </p:spPr>
        <p:txBody>
          <a:bodyPr wrap="square" rtlCol="0">
            <a:spAutoFit/>
          </a:bodyPr>
          <a:lstStyle/>
          <a:p>
            <a:r>
              <a:rPr lang="en-US" sz="1700" b="1" i="1" dirty="0">
                <a:solidFill>
                  <a:srgbClr val="50B062"/>
                </a:solidFill>
              </a:rPr>
              <a:t>ML Iterations</a:t>
            </a:r>
          </a:p>
        </p:txBody>
      </p:sp>
      <p:sp>
        <p:nvSpPr>
          <p:cNvPr id="68" name="TextBox 67">
            <a:extLst>
              <a:ext uri="{FF2B5EF4-FFF2-40B4-BE49-F238E27FC236}">
                <a16:creationId xmlns:a16="http://schemas.microsoft.com/office/drawing/2014/main" id="{1F42C5F9-1AF9-684B-94B8-F015FDE70545}"/>
              </a:ext>
            </a:extLst>
          </p:cNvPr>
          <p:cNvSpPr txBox="1"/>
          <p:nvPr/>
        </p:nvSpPr>
        <p:spPr>
          <a:xfrm>
            <a:off x="59852" y="6439317"/>
            <a:ext cx="5187795" cy="261610"/>
          </a:xfrm>
          <a:prstGeom prst="rect">
            <a:avLst/>
          </a:prstGeom>
          <a:noFill/>
        </p:spPr>
        <p:txBody>
          <a:bodyPr wrap="square" rtlCol="0">
            <a:spAutoFit/>
          </a:bodyPr>
          <a:lstStyle/>
          <a:p>
            <a:r>
              <a:rPr lang="en-US" sz="1050" dirty="0"/>
              <a:t>For details in each step, please refer to the next slide.</a:t>
            </a:r>
          </a:p>
        </p:txBody>
      </p:sp>
      <p:pic>
        <p:nvPicPr>
          <p:cNvPr id="37" name="Picture 36">
            <a:extLst>
              <a:ext uri="{FF2B5EF4-FFF2-40B4-BE49-F238E27FC236}">
                <a16:creationId xmlns:a16="http://schemas.microsoft.com/office/drawing/2014/main" id="{48671762-DCB2-CA42-9A3F-D5B6492B8C6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0545" t="53710" r="9846" b="12388"/>
          <a:stretch/>
        </p:blipFill>
        <p:spPr>
          <a:xfrm>
            <a:off x="7123911" y="3117840"/>
            <a:ext cx="1267226" cy="608450"/>
          </a:xfrm>
          <a:prstGeom prst="rect">
            <a:avLst/>
          </a:prstGeom>
        </p:spPr>
      </p:pic>
      <p:sp>
        <p:nvSpPr>
          <p:cNvPr id="2" name="TextBox 1"/>
          <p:cNvSpPr txBox="1"/>
          <p:nvPr/>
        </p:nvSpPr>
        <p:spPr>
          <a:xfrm>
            <a:off x="8576724" y="1453665"/>
            <a:ext cx="1304781" cy="600164"/>
          </a:xfrm>
          <a:prstGeom prst="rect">
            <a:avLst/>
          </a:prstGeom>
          <a:noFill/>
        </p:spPr>
        <p:txBody>
          <a:bodyPr wrap="none" rtlCol="0">
            <a:spAutoFit/>
          </a:bodyPr>
          <a:lstStyle/>
          <a:p>
            <a:r>
              <a:rPr lang="en-US" sz="1650" b="1" dirty="0">
                <a:solidFill>
                  <a:schemeClr val="bg1"/>
                </a:solidFill>
              </a:rPr>
              <a:t>Presentation</a:t>
            </a:r>
          </a:p>
          <a:p>
            <a:endParaRPr lang="en-US" sz="1650" dirty="0"/>
          </a:p>
        </p:txBody>
      </p:sp>
    </p:spTree>
    <p:extLst>
      <p:ext uri="{BB962C8B-B14F-4D97-AF65-F5344CB8AC3E}">
        <p14:creationId xmlns:p14="http://schemas.microsoft.com/office/powerpoint/2010/main" val="304607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63251-C7C8-2047-88DB-6EEDD9BCF0B3}"/>
              </a:ext>
            </a:extLst>
          </p:cNvPr>
          <p:cNvSpPr>
            <a:spLocks noGrp="1"/>
          </p:cNvSpPr>
          <p:nvPr>
            <p:ph type="title"/>
          </p:nvPr>
        </p:nvSpPr>
        <p:spPr>
          <a:xfrm>
            <a:off x="745434" y="-138458"/>
            <a:ext cx="10515600" cy="1325563"/>
          </a:xfrm>
        </p:spPr>
        <p:txBody>
          <a:bodyPr/>
          <a:lstStyle/>
          <a:p>
            <a:r>
              <a:rPr lang="en-US" dirty="0"/>
              <a:t>Pet Adoption Project Processing Flow</a:t>
            </a:r>
          </a:p>
        </p:txBody>
      </p:sp>
      <p:sp>
        <p:nvSpPr>
          <p:cNvPr id="3" name="Content Placeholder 2">
            <a:extLst>
              <a:ext uri="{FF2B5EF4-FFF2-40B4-BE49-F238E27FC236}">
                <a16:creationId xmlns:a16="http://schemas.microsoft.com/office/drawing/2014/main" id="{D18560A1-5EF0-8340-94A2-532FA12281CB}"/>
              </a:ext>
            </a:extLst>
          </p:cNvPr>
          <p:cNvSpPr>
            <a:spLocks noGrp="1"/>
          </p:cNvSpPr>
          <p:nvPr>
            <p:ph idx="1"/>
          </p:nvPr>
        </p:nvSpPr>
        <p:spPr>
          <a:xfrm>
            <a:off x="838200" y="1020417"/>
            <a:ext cx="10515600" cy="5592418"/>
          </a:xfrm>
        </p:spPr>
        <p:txBody>
          <a:bodyPr>
            <a:normAutofit fontScale="70000" lnSpcReduction="20000"/>
          </a:bodyPr>
          <a:lstStyle/>
          <a:p>
            <a:r>
              <a:rPr lang="en-US" dirty="0"/>
              <a:t>The data set used in our project is a model ready data, and doesn’t need to merge with additional data sets. Therefore, our project starts with reading in the data into Python (step 1) and conduct data wrangling (step 2).</a:t>
            </a:r>
          </a:p>
          <a:p>
            <a:r>
              <a:rPr lang="en-US" dirty="0"/>
              <a:t>Step 1: Read the raw data into Python</a:t>
            </a:r>
          </a:p>
          <a:p>
            <a:r>
              <a:rPr lang="en-US" dirty="0"/>
              <a:t>Step 2 – Data wrangling: includes check the variable format, min/mean/medium/max/</a:t>
            </a:r>
            <a:r>
              <a:rPr lang="en-US" dirty="0" err="1"/>
              <a:t>std</a:t>
            </a:r>
            <a:r>
              <a:rPr lang="en-US" dirty="0"/>
              <a:t> dev, and missing values. If the variable format is incorrect, the format will be corrected. If there are abnormal min or max observed, flooring/capping would be considered. If missing values are observed, missing replacement will be considered based on the missing pattern, e.g. replacing by mean, medium, or imputation.</a:t>
            </a:r>
          </a:p>
          <a:p>
            <a:r>
              <a:rPr lang="en-US" dirty="0"/>
              <a:t>Step 3 – Exploratory Data Analysis: to understand the relationship among dependent and explanatory variables, including correlation matrix, 2x2 tables, scatter plots, principal component analysis, etc. The key analysis results will be presented in data visualization. </a:t>
            </a:r>
          </a:p>
          <a:p>
            <a:r>
              <a:rPr lang="en-US" dirty="0"/>
              <a:t>Step 4 – Machine Learning Modeling: based on the information learnt from step 3, appropriate machine learning model techniques will be explored, e.g. random forest, GMB, etc. This step will be re-iterated based on the model specification and performance from each step to fine tune the model specifications. </a:t>
            </a:r>
          </a:p>
          <a:p>
            <a:r>
              <a:rPr lang="en-US" dirty="0"/>
              <a:t>Step 5 – After using the machine learning models to search the final model specifications, the model specification will be run through logistic regression to gain the coefficients on all the significant explanatory variables for better interpretation and business justification</a:t>
            </a:r>
          </a:p>
          <a:p>
            <a:r>
              <a:rPr lang="en-US" dirty="0"/>
              <a:t>Step 6 – Presentation: present the final results </a:t>
            </a:r>
          </a:p>
        </p:txBody>
      </p:sp>
    </p:spTree>
    <p:extLst>
      <p:ext uri="{BB962C8B-B14F-4D97-AF65-F5344CB8AC3E}">
        <p14:creationId xmlns:p14="http://schemas.microsoft.com/office/powerpoint/2010/main" val="61877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393</Words>
  <Application>Microsoft Office PowerPoint</Application>
  <PresentationFormat>Widescreen</PresentationFormat>
  <Paragraphs>35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ＭＳ Ｐゴシック</vt:lpstr>
      <vt:lpstr>Arial</vt:lpstr>
      <vt:lpstr>Calibri</vt:lpstr>
      <vt:lpstr>Calibri Light</vt:lpstr>
      <vt:lpstr>Office Theme</vt:lpstr>
      <vt:lpstr>PowerPoint Presentation</vt:lpstr>
      <vt:lpstr>Pet Adoption Project Processing Flow</vt:lpstr>
    </vt:vector>
  </TitlesOfParts>
  <Company>Certified Financial Planner Board of Standards,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 Watts</dc:creator>
  <cp:lastModifiedBy>Fred</cp:lastModifiedBy>
  <cp:revision>22</cp:revision>
  <dcterms:created xsi:type="dcterms:W3CDTF">2019-03-10T16:16:37Z</dcterms:created>
  <dcterms:modified xsi:type="dcterms:W3CDTF">2019-03-27T02:25:42Z</dcterms:modified>
</cp:coreProperties>
</file>