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8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E6EC-F167-4226-AAA1-41AC875908AF}" type="datetimeFigureOut">
              <a:rPr lang="en-US" smtClean="0"/>
              <a:t>2013/12/01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493F-C8A1-4EF6-91DA-DE8C67FDE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44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E6EC-F167-4226-AAA1-41AC875908AF}" type="datetimeFigureOut">
              <a:rPr lang="en-US" smtClean="0"/>
              <a:t>2013/12/01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493F-C8A1-4EF6-91DA-DE8C67FDE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3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E6EC-F167-4226-AAA1-41AC875908AF}" type="datetimeFigureOut">
              <a:rPr lang="en-US" smtClean="0"/>
              <a:t>2013/12/01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493F-C8A1-4EF6-91DA-DE8C67FDE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83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E6EC-F167-4226-AAA1-41AC875908AF}" type="datetimeFigureOut">
              <a:rPr lang="en-US" smtClean="0"/>
              <a:t>2013/12/01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493F-C8A1-4EF6-91DA-DE8C67FDE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73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E6EC-F167-4226-AAA1-41AC875908AF}" type="datetimeFigureOut">
              <a:rPr lang="en-US" smtClean="0"/>
              <a:t>2013/12/01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493F-C8A1-4EF6-91DA-DE8C67FDE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59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E6EC-F167-4226-AAA1-41AC875908AF}" type="datetimeFigureOut">
              <a:rPr lang="en-US" smtClean="0"/>
              <a:t>2013/12/01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493F-C8A1-4EF6-91DA-DE8C67FDE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5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E6EC-F167-4226-AAA1-41AC875908AF}" type="datetimeFigureOut">
              <a:rPr lang="en-US" smtClean="0"/>
              <a:t>2013/12/01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493F-C8A1-4EF6-91DA-DE8C67FDE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74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E6EC-F167-4226-AAA1-41AC875908AF}" type="datetimeFigureOut">
              <a:rPr lang="en-US" smtClean="0"/>
              <a:t>2013/12/01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493F-C8A1-4EF6-91DA-DE8C67FDE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47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E6EC-F167-4226-AAA1-41AC875908AF}" type="datetimeFigureOut">
              <a:rPr lang="en-US" smtClean="0"/>
              <a:t>2013/12/01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493F-C8A1-4EF6-91DA-DE8C67FDE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2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E6EC-F167-4226-AAA1-41AC875908AF}" type="datetimeFigureOut">
              <a:rPr lang="en-US" smtClean="0"/>
              <a:t>2013/12/01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493F-C8A1-4EF6-91DA-DE8C67FDE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4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E6EC-F167-4226-AAA1-41AC875908AF}" type="datetimeFigureOut">
              <a:rPr lang="en-US" smtClean="0"/>
              <a:t>2013/12/01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493F-C8A1-4EF6-91DA-DE8C67FDE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89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8E6EC-F167-4226-AAA1-41AC875908AF}" type="datetimeFigureOut">
              <a:rPr lang="en-US" smtClean="0"/>
              <a:t>2013/12/01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B493F-C8A1-4EF6-91DA-DE8C67FDE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0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thought.com/" TargetMode="External"/><Relationship Id="rId2" Type="http://schemas.openxmlformats.org/officeDocument/2006/relationships/hyperlink" Target="http://continuum.io/download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" TargetMode="External"/><Relationship Id="rId2" Type="http://schemas.openxmlformats.org/officeDocument/2006/relationships/hyperlink" Target="http://stackoverflow.com/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scipy.org/NumPy_for_Matlab_User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appy_birthday.py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hyperlink" Target="happy_birthday.m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7.png"/><Relationship Id="rId7" Type="http://schemas.openxmlformats.org/officeDocument/2006/relationships/hyperlink" Target="file:///C:\Users\Luke\Anaconda\python.exe%20%22C:\Users\Luke\Anaconda\Scripts\ipython-script.py%22%20notebook" TargetMode="External"/><Relationship Id="rId2" Type="http://schemas.openxmlformats.org/officeDocument/2006/relationships/hyperlink" Target="file:///C:\Users\Luke\Anaconda\pythonw.exe%20%22C:\Users\Luke\Anaconda\Scripts\spyder-script.py%22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file:///C:\Users\Luke\Anaconda\python.exe%20%22C:\Users\Luke\Anaconda\Scripts\ipython-script.py%22" TargetMode="External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ukegre/SciPy4MAT/blob/master/0_Introduction.ipynb" TargetMode="External"/><Relationship Id="rId2" Type="http://schemas.openxmlformats.org/officeDocument/2006/relationships/hyperlink" Target="https://github.com/lukegre/SciPy4MA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lukegre/SciPy4MAT/archive/master.zip" TargetMode="External"/><Relationship Id="rId4" Type="http://schemas.openxmlformats.org/officeDocument/2006/relationships/hyperlink" Target="https://github.com/lukegre/SciPy4MAT/blob/master/1_Numpy.ipyn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800" y="4668838"/>
            <a:ext cx="9144000" cy="1655762"/>
          </a:xfrm>
        </p:spPr>
        <p:txBody>
          <a:bodyPr/>
          <a:lstStyle/>
          <a:p>
            <a:r>
              <a:rPr lang="en-US" dirty="0" smtClean="0"/>
              <a:t>An introduction to Python using MATLAB as a foundation</a:t>
            </a:r>
          </a:p>
          <a:p>
            <a:endParaRPr lang="en-US" dirty="0"/>
          </a:p>
          <a:p>
            <a:r>
              <a:rPr lang="en-US" dirty="0" smtClean="0"/>
              <a:t>Luke Gregor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45516"/>
          <a:stretch/>
        </p:blipFill>
        <p:spPr>
          <a:xfrm>
            <a:off x="7308869" y="1248368"/>
            <a:ext cx="2932113" cy="25812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696289" y="1366915"/>
            <a:ext cx="2134762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0" cap="none" spc="0" dirty="0" smtClean="0">
                <a:ln w="38100">
                  <a:solidFill>
                    <a:schemeClr val="tx1"/>
                  </a:solidFill>
                </a:ln>
                <a:latin typeface="Arial Black" panose="020B0A04020102020204" pitchFamily="34" charset="0"/>
              </a:rPr>
              <a:t>4</a:t>
            </a:r>
            <a:endParaRPr lang="en-US" sz="13800" b="0" cap="none" spc="0" dirty="0" smtClean="0">
              <a:ln w="38100">
                <a:solidFill>
                  <a:schemeClr val="tx1"/>
                </a:solidFill>
              </a:ln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971" y="1326751"/>
            <a:ext cx="2603500" cy="242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83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7028" y="365125"/>
            <a:ext cx="9676771" cy="1325563"/>
          </a:xfrm>
        </p:spPr>
        <p:txBody>
          <a:bodyPr/>
          <a:lstStyle/>
          <a:p>
            <a:r>
              <a:rPr lang="en-US" dirty="0" smtClean="0"/>
              <a:t>You should have Python installed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29000" y="1690688"/>
            <a:ext cx="8470900" cy="3978275"/>
          </a:xfrm>
        </p:spPr>
        <p:txBody>
          <a:bodyPr/>
          <a:lstStyle/>
          <a:p>
            <a:r>
              <a:rPr lang="en-US" dirty="0" smtClean="0"/>
              <a:t>If not then get </a:t>
            </a:r>
            <a:r>
              <a:rPr lang="en-US" dirty="0" smtClean="0">
                <a:hlinkClick r:id="rId2"/>
              </a:rPr>
              <a:t>Anaconda</a:t>
            </a:r>
            <a:endParaRPr lang="en-US" dirty="0" smtClean="0"/>
          </a:p>
          <a:p>
            <a:pPr lvl="1"/>
            <a:r>
              <a:rPr lang="en-US" dirty="0" smtClean="0"/>
              <a:t>Cross platform (Win, Mac, Linux)</a:t>
            </a:r>
          </a:p>
          <a:p>
            <a:pPr lvl="1"/>
            <a:r>
              <a:rPr lang="en-US" i="1" dirty="0" err="1" smtClean="0"/>
              <a:t>Spyder</a:t>
            </a:r>
            <a:r>
              <a:rPr lang="en-US" i="1" dirty="0" smtClean="0"/>
              <a:t> </a:t>
            </a:r>
            <a:r>
              <a:rPr lang="en-US" dirty="0" smtClean="0"/>
              <a:t>IDE (the best one I’ve found so far)</a:t>
            </a:r>
          </a:p>
          <a:p>
            <a:pPr lvl="1"/>
            <a:r>
              <a:rPr lang="en-US" dirty="0" smtClean="0"/>
              <a:t>Includes the entire </a:t>
            </a:r>
            <a:r>
              <a:rPr lang="en-US" i="1" dirty="0" err="1" smtClean="0"/>
              <a:t>Scipy</a:t>
            </a:r>
            <a:r>
              <a:rPr lang="en-US" i="1" dirty="0" smtClean="0"/>
              <a:t> stack</a:t>
            </a:r>
            <a:r>
              <a:rPr lang="en-US" dirty="0" smtClean="0"/>
              <a:t> and some more!</a:t>
            </a:r>
          </a:p>
          <a:p>
            <a:endParaRPr lang="en-US" i="1" dirty="0"/>
          </a:p>
          <a:p>
            <a:r>
              <a:rPr lang="en-US" dirty="0" smtClean="0"/>
              <a:t>Or </a:t>
            </a:r>
            <a:r>
              <a:rPr lang="en-US" dirty="0" smtClean="0">
                <a:hlinkClick r:id="rId3"/>
              </a:rPr>
              <a:t>Enthought Python / Canopy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Cross platform (Win, Mac, Linux)</a:t>
            </a:r>
          </a:p>
          <a:p>
            <a:pPr lvl="1"/>
            <a:endParaRPr lang="en-US" dirty="0"/>
          </a:p>
        </p:txBody>
      </p:sp>
      <p:pic>
        <p:nvPicPr>
          <p:cNvPr id="3074" name="Picture 2" descr="https://store.continuum.io/static/img/anaconda_logo_we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029" y="1906589"/>
            <a:ext cx="1866900" cy="130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blog.enthought.com/wp-content/uploads/Final-version-canopy-logo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772" y="3881886"/>
            <a:ext cx="1741157" cy="131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561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7907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In this course thingy we will…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7907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See why I prefer Python and sometimes not…</a:t>
            </a:r>
          </a:p>
          <a:p>
            <a:r>
              <a:rPr lang="en-US" dirty="0" smtClean="0"/>
              <a:t>Spot the differences</a:t>
            </a:r>
          </a:p>
          <a:p>
            <a:r>
              <a:rPr lang="en-US" dirty="0" smtClean="0"/>
              <a:t>Use MATLAB to demonstrate how to do things in Python</a:t>
            </a:r>
          </a:p>
          <a:p>
            <a:r>
              <a:rPr lang="en-US" b="1" dirty="0" smtClean="0"/>
              <a:t>Import</a:t>
            </a:r>
            <a:r>
              <a:rPr lang="en-US" dirty="0" smtClean="0"/>
              <a:t> data: tab txt, csv, </a:t>
            </a:r>
            <a:r>
              <a:rPr lang="en-US" dirty="0" err="1" smtClean="0"/>
              <a:t>netcdf</a:t>
            </a:r>
            <a:endParaRPr lang="en-US" dirty="0" smtClean="0"/>
          </a:p>
          <a:p>
            <a:r>
              <a:rPr lang="en-US" b="1" dirty="0" smtClean="0"/>
              <a:t>Manipulate </a:t>
            </a:r>
            <a:r>
              <a:rPr lang="en-US" dirty="0" smtClean="0"/>
              <a:t>data using </a:t>
            </a:r>
            <a:r>
              <a:rPr lang="en-US" i="1" dirty="0" err="1" smtClean="0"/>
              <a:t>Numpy</a:t>
            </a:r>
            <a:r>
              <a:rPr lang="en-US" i="1" dirty="0" smtClean="0"/>
              <a:t>/</a:t>
            </a:r>
            <a:r>
              <a:rPr lang="en-US" i="1" dirty="0" err="1" smtClean="0"/>
              <a:t>Scipy</a:t>
            </a:r>
            <a:endParaRPr lang="en-US" i="1" dirty="0" smtClean="0"/>
          </a:p>
          <a:p>
            <a:r>
              <a:rPr lang="en-US" b="1" dirty="0" smtClean="0"/>
              <a:t>Plot </a:t>
            </a:r>
            <a:r>
              <a:rPr lang="en-US" dirty="0" smtClean="0"/>
              <a:t>some data using </a:t>
            </a:r>
            <a:r>
              <a:rPr lang="en-US" i="1" dirty="0" err="1" smtClean="0"/>
              <a:t>Matplotlib</a:t>
            </a:r>
            <a:endParaRPr lang="en-US" i="1" dirty="0" smtClean="0"/>
          </a:p>
          <a:p>
            <a:r>
              <a:rPr lang="en-US" dirty="0" smtClean="0"/>
              <a:t>Create </a:t>
            </a:r>
            <a:r>
              <a:rPr lang="en-US" b="1" dirty="0" smtClean="0"/>
              <a:t>maps </a:t>
            </a:r>
            <a:r>
              <a:rPr lang="en-US" dirty="0" smtClean="0"/>
              <a:t>using </a:t>
            </a:r>
            <a:r>
              <a:rPr lang="en-US" i="1" dirty="0" err="1" smtClean="0"/>
              <a:t>Basemap</a:t>
            </a:r>
            <a:endParaRPr lang="en-US" i="1" dirty="0" smtClean="0"/>
          </a:p>
          <a:p>
            <a:r>
              <a:rPr lang="en-US" dirty="0" smtClean="0"/>
              <a:t>Look at some other things I’ve found useful</a:t>
            </a:r>
          </a:p>
        </p:txBody>
      </p:sp>
    </p:spTree>
    <p:extLst>
      <p:ext uri="{BB962C8B-B14F-4D97-AF65-F5344CB8AC3E}">
        <p14:creationId xmlns:p14="http://schemas.microsoft.com/office/powerpoint/2010/main" val="253429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345778"/>
            <a:ext cx="5157787" cy="823912"/>
          </a:xfrm>
        </p:spPr>
        <p:txBody>
          <a:bodyPr/>
          <a:lstStyle/>
          <a:p>
            <a:r>
              <a:rPr lang="en-US" sz="2800" dirty="0" smtClean="0"/>
              <a:t>The Good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39788" y="1730375"/>
            <a:ext cx="5157787" cy="368458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It has huge online support:</a:t>
            </a:r>
          </a:p>
          <a:p>
            <a:pPr lvl="1"/>
            <a:r>
              <a:rPr lang="en-US" sz="2000" dirty="0" smtClean="0">
                <a:hlinkClick r:id="rId2"/>
              </a:rPr>
              <a:t>http://stackoverflow.com/</a:t>
            </a:r>
            <a:endParaRPr lang="en-US" sz="2000" dirty="0" smtClean="0"/>
          </a:p>
          <a:p>
            <a:pPr lvl="1"/>
            <a:r>
              <a:rPr lang="en-US" sz="2000" dirty="0" smtClean="0">
                <a:hlinkClick r:id="rId3"/>
              </a:rPr>
              <a:t>http://docs.python.org/2/</a:t>
            </a:r>
            <a:endParaRPr lang="en-US" sz="2000" dirty="0" smtClean="0"/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help(?)</a:t>
            </a:r>
          </a:p>
          <a:p>
            <a:r>
              <a:rPr lang="en-US" sz="2400" dirty="0" smtClean="0">
                <a:cs typeface="Courier New" panose="02070309020205020404" pitchFamily="49" charset="0"/>
              </a:rPr>
              <a:t>It’s versatile and powerful</a:t>
            </a:r>
          </a:p>
          <a:p>
            <a:r>
              <a:rPr lang="en-US" sz="2400" dirty="0" smtClean="0">
                <a:cs typeface="Courier New" panose="02070309020205020404" pitchFamily="49" charset="0"/>
              </a:rPr>
              <a:t>Speed is comparable to MATLAB</a:t>
            </a:r>
          </a:p>
          <a:p>
            <a:r>
              <a:rPr lang="en-US" sz="2400" dirty="0" smtClean="0">
                <a:cs typeface="Courier New" panose="02070309020205020404" pitchFamily="49" charset="0"/>
              </a:rPr>
              <a:t>A tick on the CV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172200" y="345778"/>
            <a:ext cx="5183188" cy="82391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Bad</a:t>
            </a:r>
            <a:endParaRPr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1730375"/>
            <a:ext cx="5183188" cy="368458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It’s a bit more difficult to learn than MATLAB</a:t>
            </a:r>
          </a:p>
          <a:p>
            <a:r>
              <a:rPr lang="en-US" sz="2400" dirty="0" smtClean="0"/>
              <a:t>Working with matrices is slightly more bulky</a:t>
            </a:r>
          </a:p>
          <a:p>
            <a:r>
              <a:rPr lang="en-US" sz="2400" dirty="0" smtClean="0"/>
              <a:t>No built in IDE</a:t>
            </a:r>
          </a:p>
          <a:p>
            <a:r>
              <a:rPr lang="en-US" sz="2400" dirty="0" smtClean="0"/>
              <a:t>Bad programming is slower than MATLAB (e.g. bad loops)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597900" y="523359"/>
            <a:ext cx="288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SIDE NOTE: We’ll be using Python 2.7.6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64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25500" y="0"/>
            <a:ext cx="10515600" cy="1325563"/>
          </a:xfrm>
        </p:spPr>
        <p:txBody>
          <a:bodyPr/>
          <a:lstStyle/>
          <a:p>
            <a:r>
              <a:rPr lang="en-US" dirty="0" smtClean="0"/>
              <a:t>Syntactical Differences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6804938"/>
              </p:ext>
            </p:extLst>
          </p:nvPr>
        </p:nvGraphicFramePr>
        <p:xfrm>
          <a:off x="825500" y="1122363"/>
          <a:ext cx="10515600" cy="52911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/>
                <a:gridCol w="4064000"/>
                <a:gridCol w="4419600"/>
              </a:tblGrid>
              <a:tr h="3847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MATLAB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en-US" dirty="0"/>
                    </a:p>
                  </a:txBody>
                  <a:tcPr/>
                </a:tc>
              </a:tr>
              <a:tr h="258145">
                <a:tc>
                  <a:txBody>
                    <a:bodyPr/>
                    <a:lstStyle/>
                    <a:p>
                      <a:r>
                        <a:rPr lang="en-US" dirty="0" smtClean="0"/>
                        <a:t>Commenting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</a:t>
                      </a:r>
                      <a:endParaRPr lang="en-US" sz="160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endParaRPr lang="en-US" sz="16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58145">
                <a:tc>
                  <a:txBody>
                    <a:bodyPr/>
                    <a:lstStyle/>
                    <a:p>
                      <a:r>
                        <a:rPr lang="en-US" dirty="0" smtClean="0"/>
                        <a:t>Indentation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Whatever you want</a:t>
                      </a:r>
                      <a:endParaRPr lang="en-US" sz="160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Structure</a:t>
                      </a:r>
                      <a:r>
                        <a:rPr lang="en-US" sz="16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is important</a:t>
                      </a:r>
                      <a:endParaRPr lang="en-US" sz="16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401542"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 array/matrix</a:t>
                      </a:r>
                    </a:p>
                    <a:p>
                      <a:r>
                        <a:rPr lang="en-US" sz="1600" baseline="0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Character</a:t>
                      </a:r>
                    </a:p>
                    <a:p>
                      <a:r>
                        <a:rPr lang="en-US" sz="1600" baseline="0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Structured arrays</a:t>
                      </a:r>
                    </a:p>
                    <a:p>
                      <a:r>
                        <a:rPr lang="en-US" sz="1600" baseline="0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Cell Arrays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 </a:t>
                      </a:r>
                      <a:br>
                        <a:rPr lang="en-US" sz="16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</a:p>
                    <a:p>
                      <a:r>
                        <a:rPr lang="en-US" sz="16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Dictionaries</a:t>
                      </a:r>
                    </a:p>
                    <a:p>
                      <a:r>
                        <a:rPr lang="en-US" sz="1600" i="1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 Arrays (more on this later)</a:t>
                      </a:r>
                      <a:endParaRPr lang="en-US" sz="1600" i="1" dirty="0" smtClean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1233444">
                <a:tc>
                  <a:txBody>
                    <a:bodyPr/>
                    <a:lstStyle/>
                    <a:p>
                      <a:r>
                        <a:rPr lang="en-US" dirty="0" smtClean="0"/>
                        <a:t>Indexing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Starts</a:t>
                      </a:r>
                      <a:r>
                        <a:rPr lang="en-US" sz="1600" baseline="0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at 1</a:t>
                      </a:r>
                      <a:endParaRPr lang="en-US" sz="1600" dirty="0" smtClean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X(5:end);</a:t>
                      </a:r>
                    </a:p>
                    <a:p>
                      <a:r>
                        <a:rPr lang="en-US" sz="1600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X(1:end</a:t>
                      </a:r>
                      <a:r>
                        <a:rPr lang="en-US" sz="1600" baseline="0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-4);</a:t>
                      </a:r>
                    </a:p>
                    <a:p>
                      <a:r>
                        <a:rPr lang="en-US" sz="1600" baseline="0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X(:, 2:5);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Starts at 0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X[4:]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X[:-4]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X[:, 1:5]</a:t>
                      </a:r>
                    </a:p>
                  </a:txBody>
                  <a:tcPr/>
                </a:tc>
              </a:tr>
              <a:tr h="653998">
                <a:tc>
                  <a:txBody>
                    <a:bodyPr/>
                    <a:lstStyle/>
                    <a:p>
                      <a:r>
                        <a:rPr lang="en-US" dirty="0" smtClean="0"/>
                        <a:t>Print</a:t>
                      </a:r>
                      <a:r>
                        <a:rPr lang="en-US" baseline="0" dirty="0" smtClean="0"/>
                        <a:t>ing 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  <a:p>
                      <a:r>
                        <a:rPr lang="en-US" sz="1600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‘string’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 X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 ‘string’</a:t>
                      </a:r>
                      <a:endParaRPr lang="en-US" sz="16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653998">
                <a:tc>
                  <a:txBody>
                    <a:bodyPr/>
                    <a:lstStyle/>
                    <a:p>
                      <a:r>
                        <a:rPr lang="en-US" dirty="0" smtClean="0"/>
                        <a:t>Importing Packages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addpath</a:t>
                      </a:r>
                      <a:r>
                        <a:rPr lang="en-US" sz="1600" baseline="0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aseline="0" dirty="0" err="1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folderName</a:t>
                      </a:r>
                      <a:r>
                        <a:rPr lang="en-US" sz="1600" baseline="0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sys</a:t>
                      </a:r>
                    </a:p>
                    <a:p>
                      <a:r>
                        <a:rPr lang="en-US" sz="16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sys.append</a:t>
                      </a:r>
                      <a:r>
                        <a:rPr lang="en-US" sz="16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folderName</a:t>
                      </a:r>
                      <a:r>
                        <a:rPr lang="en-US" sz="16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en-US" sz="16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packageName</a:t>
                      </a:r>
                      <a:endParaRPr lang="en-US" sz="1600" dirty="0" smtClean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97623">
                <a:tc gridSpan="3">
                  <a:txBody>
                    <a:bodyPr/>
                    <a:lstStyle/>
                    <a:p>
                      <a:r>
                        <a:rPr lang="en-US" baseline="0" dirty="0" smtClean="0"/>
                        <a:t>For more of these comparisons visit </a:t>
                      </a:r>
                      <a:r>
                        <a:rPr lang="en-US" dirty="0" smtClean="0">
                          <a:hlinkClick r:id="rId2"/>
                        </a:rPr>
                        <a:t>http://wiki.scipy.org/NumPy_for_Matlab_Users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baseline="0" dirty="0" smtClean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 smtClean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201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9788" y="-63500"/>
            <a:ext cx="10515600" cy="1325563"/>
          </a:xfrm>
        </p:spPr>
        <p:txBody>
          <a:bodyPr/>
          <a:lstStyle/>
          <a:p>
            <a:r>
              <a:rPr lang="en-US" dirty="0" smtClean="0"/>
              <a:t>Happy Birthday to you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28700" y="1185863"/>
            <a:ext cx="4968875" cy="823912"/>
          </a:xfrm>
        </p:spPr>
        <p:txBody>
          <a:bodyPr anchor="t"/>
          <a:lstStyle/>
          <a:p>
            <a:r>
              <a:rPr lang="en-US" dirty="0" smtClean="0"/>
              <a:t>MATLAB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6899665" y="1185863"/>
            <a:ext cx="5183188" cy="823912"/>
          </a:xfrm>
        </p:spPr>
        <p:txBody>
          <a:bodyPr anchor="t"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pic>
        <p:nvPicPr>
          <p:cNvPr id="14" name="Content Placeholder 13">
            <a:hlinkClick r:id="rId2" action="ppaction://hlinkfile"/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57009" y="1597819"/>
            <a:ext cx="5675000" cy="3175000"/>
          </a:xfrm>
          <a:prstGeom prst="rect">
            <a:avLst/>
          </a:prstGeom>
        </p:spPr>
      </p:pic>
      <p:pic>
        <p:nvPicPr>
          <p:cNvPr id="12" name="Picture 11">
            <a:hlinkClick r:id="rId4" action="ppaction://hlinkfil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352" y="1597819"/>
            <a:ext cx="6130657" cy="398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41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are the options for IDEs?</a:t>
            </a:r>
            <a:endParaRPr lang="en-US" dirty="0"/>
          </a:p>
        </p:txBody>
      </p:sp>
      <p:pic>
        <p:nvPicPr>
          <p:cNvPr id="1026" name="Picture 2" descr="http://pythonhosted.org/spyder/_static/spyder_bbg.png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946" y="2232708"/>
            <a:ext cx="1809696" cy="1809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778000" y="1951873"/>
            <a:ext cx="3337329" cy="1512968"/>
            <a:chOff x="2200275" y="3919458"/>
            <a:chExt cx="3337329" cy="1512968"/>
          </a:xfrm>
        </p:grpSpPr>
        <p:pic>
          <p:nvPicPr>
            <p:cNvPr id="1028" name="Picture 4" descr="https://github.com/Carreau/scipy.org-new/diff_blob/20fcb6af5200a6b6ce56a823ef0ab5ae72cd2aa8/www/_static/images/ipython.png?raw=true">
              <a:hlinkClick r:id="rId4" action="ppaction://hlinkfile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4104" y="4098925"/>
              <a:ext cx="1333500" cy="1333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" name="Group 3"/>
            <p:cNvGrpSpPr/>
            <p:nvPr/>
          </p:nvGrpSpPr>
          <p:grpSpPr>
            <a:xfrm>
              <a:off x="2200275" y="4165342"/>
              <a:ext cx="939800" cy="1200666"/>
              <a:chOff x="1336675" y="4098925"/>
              <a:chExt cx="939800" cy="1200666"/>
            </a:xfrm>
          </p:grpSpPr>
          <p:pic>
            <p:nvPicPr>
              <p:cNvPr id="1030" name="Picture 6" descr="http://cdn.appstorm.net/windows.appstorm.net/files/2012/11/SciTE-logo1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6675" y="4098925"/>
                <a:ext cx="939800" cy="939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TextBox 2"/>
              <p:cNvSpPr txBox="1"/>
              <p:nvPr/>
            </p:nvSpPr>
            <p:spPr>
              <a:xfrm>
                <a:off x="1336675" y="4930259"/>
                <a:ext cx="6655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SciTE</a:t>
                </a:r>
                <a:endParaRPr lang="en-US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298429" y="3919458"/>
              <a:ext cx="747320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dirty="0" smtClean="0"/>
                <a:t>+</a:t>
              </a:r>
              <a:endParaRPr lang="en-US" sz="88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443567" y="4223796"/>
            <a:ext cx="3482306" cy="1446550"/>
            <a:chOff x="7599888" y="4419601"/>
            <a:chExt cx="3482306" cy="1446550"/>
          </a:xfrm>
        </p:grpSpPr>
        <p:pic>
          <p:nvPicPr>
            <p:cNvPr id="14" name="Picture 4" descr="https://github.com/Carreau/scipy.org-new/diff_blob/20fcb6af5200a6b6ce56a823ef0ab5ae72cd2aa8/www/_static/images/ipython.png?raw=true">
              <a:hlinkClick r:id="rId7" action="ppaction://hlinkfile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48694" y="4498975"/>
              <a:ext cx="1333500" cy="1333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://i.i.cbsi.com/cnwk.1d/i/tim/2011/03/16/Chrome-logo-2011-03-16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9888" y="4592679"/>
              <a:ext cx="1149076" cy="1146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8875169" y="4419601"/>
              <a:ext cx="747320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dirty="0" smtClean="0"/>
                <a:t>+</a:t>
              </a:r>
              <a:endParaRPr lang="en-US" sz="88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829386" y="5527597"/>
              <a:ext cx="11721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notebook</a:t>
              </a:r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68142" y="4223796"/>
            <a:ext cx="1709333" cy="173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33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</a:t>
            </a:r>
            <a:r>
              <a:rPr lang="en-US" b="1" dirty="0" smtClean="0"/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IPython Notebook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Get the Notebook files from </a:t>
            </a:r>
            <a:r>
              <a:rPr lang="en-US" dirty="0" smtClean="0">
                <a:hlinkClick r:id="rId2"/>
              </a:rPr>
              <a:t>this </a:t>
            </a:r>
            <a:r>
              <a:rPr lang="en-US" dirty="0" err="1" smtClean="0">
                <a:hlinkClick r:id="rId2"/>
              </a:rPr>
              <a:t>github</a:t>
            </a:r>
            <a:r>
              <a:rPr lang="en-US" dirty="0" smtClean="0">
                <a:hlinkClick r:id="rId2"/>
              </a:rPr>
              <a:t> repository</a:t>
            </a:r>
            <a:r>
              <a:rPr lang="en-US" dirty="0" smtClean="0"/>
              <a:t>:</a:t>
            </a:r>
          </a:p>
          <a:p>
            <a:pPr marL="509588" indent="-509588">
              <a:buNone/>
            </a:pPr>
            <a:r>
              <a:rPr lang="en-US" dirty="0"/>
              <a:t>0. </a:t>
            </a:r>
            <a:r>
              <a:rPr lang="en-US" dirty="0" smtClean="0"/>
              <a:t>	</a:t>
            </a:r>
            <a:r>
              <a:rPr lang="en-US" dirty="0" smtClean="0">
                <a:hlinkClick r:id="rId3"/>
              </a:rPr>
              <a:t>Introduction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4"/>
              </a:rPr>
              <a:t>Numpy and Arrays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smtClean="0">
                <a:hlinkClick r:id="rId5"/>
              </a:rPr>
              <a:t>Download </a:t>
            </a:r>
            <a:r>
              <a:rPr lang="en-US" dirty="0" smtClean="0">
                <a:hlinkClick r:id="rId5"/>
              </a:rPr>
              <a:t>all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29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4036</TotalTime>
  <Words>309</Words>
  <Application>Microsoft Office PowerPoint</Application>
  <PresentationFormat>Widescreen</PresentationFormat>
  <Paragraphs>85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Courier New</vt:lpstr>
      <vt:lpstr>Office Theme</vt:lpstr>
      <vt:lpstr>PowerPoint Presentation</vt:lpstr>
      <vt:lpstr>You should have Python installed</vt:lpstr>
      <vt:lpstr>In this course thingy we will…</vt:lpstr>
      <vt:lpstr>PowerPoint Presentation</vt:lpstr>
      <vt:lpstr>Syntactical Differences</vt:lpstr>
      <vt:lpstr>Happy Birthday to you</vt:lpstr>
      <vt:lpstr>What are the options for IDEs?</vt:lpstr>
      <vt:lpstr>Open IPython Notebook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 Gregor</dc:creator>
  <cp:lastModifiedBy>Luke Gregor</cp:lastModifiedBy>
  <cp:revision>61</cp:revision>
  <dcterms:created xsi:type="dcterms:W3CDTF">2013-11-23T10:18:47Z</dcterms:created>
  <dcterms:modified xsi:type="dcterms:W3CDTF">2013-12-02T15:50:53Z</dcterms:modified>
</cp:coreProperties>
</file>