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notesMasterIdLst>
    <p:notesMasterId r:id="rId16"/>
  </p:notesMasterIdLst>
  <p:sldIdLst>
    <p:sldId id="256" r:id="rId2"/>
    <p:sldId id="321" r:id="rId3"/>
    <p:sldId id="323" r:id="rId4"/>
    <p:sldId id="324" r:id="rId5"/>
    <p:sldId id="325" r:id="rId6"/>
    <p:sldId id="326" r:id="rId7"/>
    <p:sldId id="333" r:id="rId8"/>
    <p:sldId id="336" r:id="rId9"/>
    <p:sldId id="328" r:id="rId10"/>
    <p:sldId id="327" r:id="rId11"/>
    <p:sldId id="335" r:id="rId12"/>
    <p:sldId id="330" r:id="rId13"/>
    <p:sldId id="334" r:id="rId14"/>
    <p:sldId id="33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2A261-1D32-41E1-A5F0-F0D2F2AD5A4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36F50-C482-4955-ADF2-6132C2085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9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2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474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744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0317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062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592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3537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64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5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01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9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6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9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7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9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95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ilchek/Stock-Modeling/blob/master/Stock_Data_Modeling.py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wilchek/Stock-Modelin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github.com/NSchrading/redditDataExtractor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pypi.python.org/pypi/fix-yahoo-finance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github.com/mwilchek/Stock-Modeling/blob/master/process_reddit.py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75" y="2142308"/>
            <a:ext cx="10279400" cy="2173518"/>
          </a:xfrm>
        </p:spPr>
        <p:txBody>
          <a:bodyPr/>
          <a:lstStyle/>
          <a:p>
            <a:r>
              <a:rPr lang="en-US" sz="6600" dirty="0"/>
              <a:t>Machine Learning I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4400" i="1" dirty="0"/>
              <a:t>Predicting the Stock Market</a:t>
            </a:r>
            <a:endParaRPr lang="en-US" sz="28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75" y="4699002"/>
            <a:ext cx="8825658" cy="861420"/>
          </a:xfrm>
        </p:spPr>
        <p:txBody>
          <a:bodyPr/>
          <a:lstStyle/>
          <a:p>
            <a:r>
              <a:rPr lang="en-US" sz="2000" dirty="0"/>
              <a:t>By Eric </a:t>
            </a:r>
            <a:r>
              <a:rPr lang="en-US" sz="2000" dirty="0" err="1"/>
              <a:t>goldman</a:t>
            </a:r>
            <a:r>
              <a:rPr lang="en-US" sz="2000" dirty="0"/>
              <a:t> and matt </a:t>
            </a:r>
            <a:r>
              <a:rPr lang="en-US" sz="2000" dirty="0" err="1"/>
              <a:t>wilchek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523" y="-18388"/>
            <a:ext cx="2523027" cy="12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7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88" y="93621"/>
            <a:ext cx="10058400" cy="1609344"/>
          </a:xfrm>
        </p:spPr>
        <p:txBody>
          <a:bodyPr/>
          <a:lstStyle/>
          <a:p>
            <a:r>
              <a:rPr lang="en-US" dirty="0"/>
              <a:t>OLS Hyper-parameter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93" y="1257300"/>
            <a:ext cx="10951576" cy="5155035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</a:pPr>
            <a:r>
              <a:rPr lang="en-AU" sz="2000" dirty="0"/>
              <a:t>Tune the most significant sentiment vs. stock data to include with modelling</a:t>
            </a:r>
          </a:p>
          <a:p>
            <a:pPr lvl="1">
              <a:spcBef>
                <a:spcPts val="600"/>
              </a:spcBef>
            </a:pPr>
            <a:r>
              <a:rPr lang="en-AU" sz="2000" dirty="0"/>
              <a:t>Decision Tree </a:t>
            </a:r>
            <a:r>
              <a:rPr lang="en-AU" sz="2000" dirty="0" err="1"/>
              <a:t>Regressor</a:t>
            </a:r>
            <a:r>
              <a:rPr lang="en-AU" sz="2000" dirty="0"/>
              <a:t> vs. Random Forest </a:t>
            </a:r>
            <a:r>
              <a:rPr lang="en-AU" sz="2000" dirty="0" err="1"/>
              <a:t>Regressor</a:t>
            </a:r>
            <a:r>
              <a:rPr lang="en-AU" sz="2000" dirty="0"/>
              <a:t> from </a:t>
            </a:r>
            <a:r>
              <a:rPr lang="en-AU" sz="2000" dirty="0" err="1"/>
              <a:t>sklearn</a:t>
            </a:r>
            <a:endParaRPr lang="en-AU" sz="2000" dirty="0"/>
          </a:p>
          <a:p>
            <a:pPr lvl="1">
              <a:spcBef>
                <a:spcPts val="600"/>
              </a:spcBef>
            </a:pPr>
            <a:r>
              <a:rPr lang="en-AU" sz="2000" dirty="0"/>
              <a:t>Just focusing on ‘Close,’ ‘High,’ ‘Low’ stock values and sentiment</a:t>
            </a:r>
          </a:p>
          <a:p>
            <a:pPr lvl="1">
              <a:spcBef>
                <a:spcPts val="600"/>
              </a:spcBef>
            </a:pPr>
            <a:r>
              <a:rPr lang="en-AU" sz="2000" dirty="0"/>
              <a:t>Must include newest record in master dataset (from previous steps)</a:t>
            </a:r>
          </a:p>
          <a:p>
            <a:pPr lvl="1">
              <a:spcBef>
                <a:spcPts val="600"/>
              </a:spcBef>
            </a:pPr>
            <a:endParaRPr lang="en-A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523" y="-18388"/>
            <a:ext cx="2523027" cy="1275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" y="2888217"/>
            <a:ext cx="3570136" cy="31776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147" y="2875678"/>
            <a:ext cx="4002165" cy="32027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315" y="2875678"/>
            <a:ext cx="4265112" cy="32165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6821" y="5398937"/>
            <a:ext cx="262393" cy="596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93813" y="5402915"/>
            <a:ext cx="262393" cy="596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93317" y="5421216"/>
            <a:ext cx="262393" cy="596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0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211"/>
            <a:ext cx="10058400" cy="1609344"/>
          </a:xfrm>
        </p:spPr>
        <p:txBody>
          <a:bodyPr/>
          <a:lstStyle/>
          <a:p>
            <a:r>
              <a:rPr lang="en-US" dirty="0"/>
              <a:t>Revised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899" y="1064790"/>
            <a:ext cx="9684001" cy="5155035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</a:pPr>
            <a:r>
              <a:rPr lang="en-AU" sz="2400" dirty="0"/>
              <a:t>To avoid over fitting we needed to regularize</a:t>
            </a:r>
          </a:p>
          <a:p>
            <a:pPr lvl="1">
              <a:spcBef>
                <a:spcPts val="600"/>
              </a:spcBef>
            </a:pPr>
            <a:r>
              <a:rPr lang="en-AU" sz="2400" dirty="0"/>
              <a:t>Requirements for : </a:t>
            </a:r>
            <a:r>
              <a:rPr lang="en-AU" sz="2400" dirty="0" err="1"/>
              <a:t>statsmodels.regression.linear_model.OLS.fit_regularized</a:t>
            </a:r>
            <a:endParaRPr lang="en-AU" sz="2400" dirty="0"/>
          </a:p>
          <a:p>
            <a:pPr lvl="2">
              <a:spcBef>
                <a:spcPts val="600"/>
              </a:spcBef>
            </a:pPr>
            <a:r>
              <a:rPr lang="en-AU" sz="2200" dirty="0"/>
              <a:t>alpha : scalar or array-like</a:t>
            </a:r>
          </a:p>
          <a:p>
            <a:pPr lvl="2">
              <a:spcBef>
                <a:spcPts val="600"/>
              </a:spcBef>
            </a:pPr>
            <a:r>
              <a:rPr lang="en-AU" sz="2200" dirty="0"/>
              <a:t>L1_wt: scalar</a:t>
            </a:r>
          </a:p>
          <a:p>
            <a:pPr lvl="1">
              <a:spcBef>
                <a:spcPts val="600"/>
              </a:spcBef>
            </a:pPr>
            <a:r>
              <a:rPr lang="en-AU" sz="2400" dirty="0"/>
              <a:t>Perform </a:t>
            </a:r>
            <a:r>
              <a:rPr lang="en-AU" sz="2400" i="1" dirty="0"/>
              <a:t>Ridge Regression</a:t>
            </a:r>
            <a:r>
              <a:rPr lang="en-AU" sz="2400" dirty="0"/>
              <a:t> using </a:t>
            </a:r>
            <a:r>
              <a:rPr lang="en-AU" sz="2400" dirty="0" err="1"/>
              <a:t>sklearn</a:t>
            </a:r>
            <a:r>
              <a:rPr lang="en-AU" sz="2400" dirty="0"/>
              <a:t> to get best alpha and L1_wt parameters for each regularized model</a:t>
            </a:r>
          </a:p>
          <a:p>
            <a:pPr lvl="1">
              <a:spcBef>
                <a:spcPts val="600"/>
              </a:spcBef>
            </a:pPr>
            <a:r>
              <a:rPr lang="en-AU" sz="2400" dirty="0"/>
              <a:t>Revise model</a:t>
            </a:r>
          </a:p>
          <a:p>
            <a:pPr lvl="1">
              <a:spcBef>
                <a:spcPts val="600"/>
              </a:spcBef>
            </a:pPr>
            <a:r>
              <a:rPr lang="en-AU" sz="2400" dirty="0"/>
              <a:t>Predict stock data</a:t>
            </a:r>
          </a:p>
          <a:p>
            <a:pPr lvl="1">
              <a:spcBef>
                <a:spcPts val="600"/>
              </a:spcBef>
            </a:pPr>
            <a:r>
              <a:rPr lang="en-AU" sz="2400" dirty="0"/>
              <a:t>Review Results</a:t>
            </a:r>
          </a:p>
          <a:p>
            <a:pPr lvl="1">
              <a:spcBef>
                <a:spcPts val="600"/>
              </a:spcBef>
            </a:pP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523" y="-18388"/>
            <a:ext cx="2523027" cy="1275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668" y="0"/>
            <a:ext cx="6842407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616" y="1704975"/>
            <a:ext cx="3548743" cy="3105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7668" y="-18388"/>
            <a:ext cx="6842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7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95" y="158830"/>
            <a:ext cx="10058400" cy="1609344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31608" y="1528449"/>
            <a:ext cx="8772089" cy="5155035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</a:pPr>
            <a:r>
              <a:rPr lang="en-AU" sz="2400" dirty="0"/>
              <a:t>To give more credibility to our model and more accurate predictions, we automated our entire project</a:t>
            </a:r>
          </a:p>
          <a:p>
            <a:pPr lvl="2">
              <a:spcBef>
                <a:spcPts val="600"/>
              </a:spcBef>
            </a:pPr>
            <a:r>
              <a:rPr lang="en-AU" sz="2200" dirty="0"/>
              <a:t>3 unique separate scripts in Python and R</a:t>
            </a:r>
          </a:p>
          <a:p>
            <a:pPr lvl="2">
              <a:spcBef>
                <a:spcPts val="600"/>
              </a:spcBef>
            </a:pPr>
            <a:r>
              <a:rPr lang="en-AU" sz="2200" dirty="0"/>
              <a:t>5 data files and 6 graphs made automatically</a:t>
            </a:r>
          </a:p>
          <a:p>
            <a:pPr lvl="1">
              <a:spcBef>
                <a:spcPts val="600"/>
              </a:spcBef>
            </a:pPr>
            <a:r>
              <a:rPr lang="en-AU" sz="2400" dirty="0"/>
              <a:t>Directions: Just need to download today’s news data, and click ‘Run’ on  1 script (Stock_Data_Modeling.py - 695 lines of code)</a:t>
            </a:r>
          </a:p>
          <a:p>
            <a:pPr lvl="1">
              <a:spcBef>
                <a:spcPts val="600"/>
              </a:spcBef>
            </a:pPr>
            <a:r>
              <a:rPr lang="en-AU" sz="2400" dirty="0"/>
              <a:t>Review: Easily re-run models with a </a:t>
            </a:r>
            <a:r>
              <a:rPr lang="en-AU" sz="2400" dirty="0" err="1"/>
              <a:t>Jupyter</a:t>
            </a:r>
            <a:endParaRPr lang="en-AU" sz="240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AU" sz="2400" dirty="0"/>
              <a:t>   Notebook to see quick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523" y="-18388"/>
            <a:ext cx="2523027" cy="1275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43795" y="1958372"/>
            <a:ext cx="236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Required Libraries: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2895" y="6271054"/>
            <a:ext cx="1128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https://github.com/mwilchek/Stock-Modeling/blob/master/Stock_Data_Modeling.py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880" y="2327704"/>
            <a:ext cx="4289788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0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498" y="93621"/>
            <a:ext cx="10058400" cy="1609344"/>
          </a:xfrm>
        </p:spPr>
        <p:txBody>
          <a:bodyPr/>
          <a:lstStyle/>
          <a:p>
            <a:r>
              <a:rPr lang="en-US" dirty="0"/>
              <a:t>Take it to the next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148" y="1369309"/>
            <a:ext cx="10951576" cy="5155035"/>
          </a:xfrm>
        </p:spPr>
        <p:txBody>
          <a:bodyPr>
            <a:normAutofit lnSpcReduction="10000"/>
          </a:bodyPr>
          <a:lstStyle/>
          <a:p>
            <a:pPr lvl="1">
              <a:spcBef>
                <a:spcPts val="600"/>
              </a:spcBef>
            </a:pPr>
            <a:r>
              <a:rPr lang="en-AU" sz="2400" dirty="0"/>
              <a:t>Create a Dashboard to visualize modelling results (perhaps near-real time prediction results of today as stocks change) </a:t>
            </a:r>
          </a:p>
          <a:p>
            <a:pPr lvl="1">
              <a:spcBef>
                <a:spcPts val="600"/>
              </a:spcBef>
            </a:pPr>
            <a:r>
              <a:rPr lang="en-AU" sz="2400" dirty="0"/>
              <a:t>Capability to execute python scripts from it to download, model, and update new predictions</a:t>
            </a:r>
          </a:p>
          <a:p>
            <a:pPr lvl="1">
              <a:spcBef>
                <a:spcPts val="600"/>
              </a:spcBef>
            </a:pPr>
            <a:r>
              <a:rPr lang="en-AU" sz="2400" dirty="0"/>
              <a:t>Upgrade flat files to a database (eventually those files will get too huge)</a:t>
            </a:r>
          </a:p>
          <a:p>
            <a:pPr lvl="1">
              <a:spcBef>
                <a:spcPts val="600"/>
              </a:spcBef>
            </a:pPr>
            <a:r>
              <a:rPr lang="en-AU" sz="2400" dirty="0"/>
              <a:t>Add accuracy visualizations</a:t>
            </a:r>
          </a:p>
          <a:p>
            <a:pPr lvl="1">
              <a:spcBef>
                <a:spcPts val="600"/>
              </a:spcBef>
            </a:pPr>
            <a:r>
              <a:rPr lang="en-AU" sz="2400" dirty="0"/>
              <a:t>Collect news data from additional sources than just </a:t>
            </a:r>
            <a:r>
              <a:rPr lang="en-AU" sz="2400" dirty="0" err="1"/>
              <a:t>reddit</a:t>
            </a:r>
            <a:r>
              <a:rPr lang="en-AU" sz="2400" dirty="0"/>
              <a:t>; might be a bit bias</a:t>
            </a:r>
          </a:p>
          <a:p>
            <a:pPr lvl="1">
              <a:spcBef>
                <a:spcPts val="600"/>
              </a:spcBef>
            </a:pPr>
            <a:endParaRPr lang="en-AU" sz="2400" dirty="0"/>
          </a:p>
          <a:p>
            <a:pPr lvl="1">
              <a:spcBef>
                <a:spcPts val="600"/>
              </a:spcBef>
            </a:pPr>
            <a:endParaRPr lang="en-AU" sz="2400" dirty="0"/>
          </a:p>
          <a:p>
            <a:pPr lvl="1">
              <a:spcBef>
                <a:spcPts val="600"/>
              </a:spcBef>
            </a:pPr>
            <a:endParaRPr lang="en-AU" sz="2400" dirty="0"/>
          </a:p>
          <a:p>
            <a:pPr lvl="1">
              <a:spcBef>
                <a:spcPts val="600"/>
              </a:spcBef>
            </a:pPr>
            <a:r>
              <a:rPr lang="en-AU" sz="2400" dirty="0"/>
              <a:t>Maybe actually test small investments based on results?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523" y="-18388"/>
            <a:ext cx="2523027" cy="1275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176" y="4335438"/>
            <a:ext cx="2483457" cy="237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1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7027" y="2141838"/>
            <a:ext cx="50497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Questions?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244" y="3564590"/>
            <a:ext cx="7088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https://github.com/mwilchek/Stock-Modeling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466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48" y="1472305"/>
            <a:ext cx="10951576" cy="515503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AU" sz="2600" dirty="0"/>
              <a:t>Financial Modelling – a classic in predictive analytics</a:t>
            </a:r>
          </a:p>
          <a:p>
            <a:pPr lvl="1">
              <a:spcBef>
                <a:spcPts val="600"/>
              </a:spcBef>
            </a:pPr>
            <a:r>
              <a:rPr lang="en-AU" sz="2400" dirty="0"/>
              <a:t>Kaggle competitions</a:t>
            </a:r>
          </a:p>
          <a:p>
            <a:pPr lvl="1">
              <a:spcBef>
                <a:spcPts val="600"/>
              </a:spcBef>
            </a:pPr>
            <a:r>
              <a:rPr lang="en-AU" sz="2400" dirty="0"/>
              <a:t>Common agreement that sentiment of news data can impact stock variance</a:t>
            </a:r>
            <a:endParaRPr lang="en-AU" sz="2600" dirty="0"/>
          </a:p>
          <a:p>
            <a:pPr marL="0" indent="0">
              <a:spcBef>
                <a:spcPts val="600"/>
              </a:spcBef>
              <a:buNone/>
            </a:pPr>
            <a:endParaRPr lang="en-AU" sz="2600" dirty="0"/>
          </a:p>
          <a:p>
            <a:pPr>
              <a:spcBef>
                <a:spcPts val="600"/>
              </a:spcBef>
            </a:pPr>
            <a:r>
              <a:rPr lang="en-AU" sz="2600" dirty="0"/>
              <a:t>About the Original </a:t>
            </a:r>
            <a:r>
              <a:rPr lang="en-AU" sz="2600" dirty="0" err="1"/>
              <a:t>Kaggle</a:t>
            </a:r>
            <a:r>
              <a:rPr lang="en-AU" sz="2600" dirty="0"/>
              <a:t> Dataset:</a:t>
            </a:r>
          </a:p>
          <a:p>
            <a:pPr lvl="1">
              <a:spcBef>
                <a:spcPts val="600"/>
              </a:spcBef>
            </a:pPr>
            <a:r>
              <a:rPr lang="en-AU" sz="2400" dirty="0"/>
              <a:t>News Data: 9,950 records of news headlines from 8/8/2008 to 7/1/2016</a:t>
            </a:r>
            <a:endParaRPr lang="en-AU" sz="2200" dirty="0"/>
          </a:p>
          <a:p>
            <a:pPr lvl="1">
              <a:spcBef>
                <a:spcPts val="600"/>
              </a:spcBef>
            </a:pPr>
            <a:r>
              <a:rPr lang="en-AU" sz="2400" dirty="0"/>
              <a:t>Stock Data: 1,990 records of DJI stock data from 8/8/2008 to 7/1/2016 that includes the Open, High, Low, Close, Volume of trade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AU" sz="2200" dirty="0"/>
              <a:t>~5 news headlines per stock data record</a:t>
            </a:r>
          </a:p>
          <a:p>
            <a:pPr lvl="1">
              <a:spcBef>
                <a:spcPts val="600"/>
              </a:spcBef>
            </a:pP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523" y="-18388"/>
            <a:ext cx="2523027" cy="12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6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92D050"/>
                </a:solidFill>
              </a:rPr>
              <a:t>s.m.a.r.t.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48" y="1455830"/>
            <a:ext cx="10951576" cy="515503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AU" sz="2600" dirty="0"/>
              <a:t>Objective: Proof of concept to predict any stock performance for current day and following day, based on history and the assumption news sentiment has a significant relationship.</a:t>
            </a:r>
          </a:p>
          <a:p>
            <a:pPr marL="0" indent="0">
              <a:spcBef>
                <a:spcPts val="600"/>
              </a:spcBef>
              <a:buNone/>
            </a:pPr>
            <a:endParaRPr lang="en-AU" sz="2600" dirty="0"/>
          </a:p>
          <a:p>
            <a:pPr lvl="1">
              <a:spcBef>
                <a:spcPts val="600"/>
              </a:spcBef>
            </a:pPr>
            <a:r>
              <a:rPr lang="en-AU" sz="2400" b="1" dirty="0">
                <a:solidFill>
                  <a:srgbClr val="92D050"/>
                </a:solidFill>
              </a:rPr>
              <a:t>S</a:t>
            </a:r>
            <a:r>
              <a:rPr lang="en-AU" sz="2400" dirty="0"/>
              <a:t>pecific: How accurate can the prediction for a stock be?</a:t>
            </a:r>
          </a:p>
          <a:p>
            <a:pPr lvl="1">
              <a:spcBef>
                <a:spcPts val="600"/>
              </a:spcBef>
            </a:pPr>
            <a:r>
              <a:rPr lang="en-AU" sz="2200" b="1" dirty="0">
                <a:solidFill>
                  <a:srgbClr val="92D050"/>
                </a:solidFill>
              </a:rPr>
              <a:t>M</a:t>
            </a:r>
            <a:r>
              <a:rPr lang="en-AU" sz="2200" dirty="0"/>
              <a:t>easurable: How to effectively rate best variables for a prediction model?</a:t>
            </a:r>
          </a:p>
          <a:p>
            <a:pPr lvl="1">
              <a:spcBef>
                <a:spcPts val="600"/>
              </a:spcBef>
            </a:pPr>
            <a:r>
              <a:rPr lang="en-AU" sz="2200" b="1" dirty="0">
                <a:solidFill>
                  <a:srgbClr val="92D050"/>
                </a:solidFill>
              </a:rPr>
              <a:t>A</a:t>
            </a:r>
            <a:r>
              <a:rPr lang="en-AU" sz="2200" dirty="0"/>
              <a:t>chievable: Historical data available to make a train/test model.</a:t>
            </a:r>
          </a:p>
          <a:p>
            <a:pPr lvl="1">
              <a:spcBef>
                <a:spcPts val="600"/>
              </a:spcBef>
            </a:pPr>
            <a:r>
              <a:rPr lang="en-AU" sz="2200" b="1" dirty="0">
                <a:solidFill>
                  <a:srgbClr val="92D050"/>
                </a:solidFill>
              </a:rPr>
              <a:t>R</a:t>
            </a:r>
            <a:r>
              <a:rPr lang="en-AU" sz="2200" dirty="0"/>
              <a:t>elevant: Form a baseline for stock market prediction / disrupt formal investment business processes with modern statistical algorithms</a:t>
            </a:r>
          </a:p>
          <a:p>
            <a:pPr lvl="1">
              <a:spcBef>
                <a:spcPts val="600"/>
              </a:spcBef>
            </a:pPr>
            <a:r>
              <a:rPr lang="en-AU" sz="2200" b="1" dirty="0">
                <a:solidFill>
                  <a:srgbClr val="92D050"/>
                </a:solidFill>
              </a:rPr>
              <a:t>T</a:t>
            </a:r>
            <a:r>
              <a:rPr lang="en-AU" sz="2200" dirty="0"/>
              <a:t>ime-Scaled: Data sets are fairly extensive, but will require to have functionality for collection of present day data</a:t>
            </a:r>
          </a:p>
          <a:p>
            <a:pPr lvl="1">
              <a:spcBef>
                <a:spcPts val="600"/>
              </a:spcBef>
            </a:pP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523" y="-18388"/>
            <a:ext cx="2523027" cy="12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0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637" y="1415582"/>
            <a:ext cx="10951576" cy="515503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AU" sz="2600" i="1" dirty="0">
                <a:solidFill>
                  <a:srgbClr val="92D050"/>
                </a:solidFill>
              </a:rPr>
              <a:t>Collect news headlines</a:t>
            </a:r>
            <a:r>
              <a:rPr lang="en-AU" sz="2600" dirty="0"/>
              <a:t> on from present day and run a sentiment algorithm on it</a:t>
            </a:r>
          </a:p>
          <a:p>
            <a:pPr>
              <a:spcBef>
                <a:spcPts val="600"/>
              </a:spcBef>
            </a:pPr>
            <a:r>
              <a:rPr lang="en-AU" sz="2600" i="1" dirty="0">
                <a:solidFill>
                  <a:srgbClr val="92D050"/>
                </a:solidFill>
              </a:rPr>
              <a:t>Collect present day stock data</a:t>
            </a:r>
            <a:r>
              <a:rPr lang="en-AU" sz="2600" dirty="0"/>
              <a:t> for any ticker</a:t>
            </a:r>
          </a:p>
          <a:p>
            <a:pPr>
              <a:spcBef>
                <a:spcPts val="600"/>
              </a:spcBef>
            </a:pPr>
            <a:r>
              <a:rPr lang="en-AU" sz="2600" i="1" dirty="0">
                <a:solidFill>
                  <a:srgbClr val="92D050"/>
                </a:solidFill>
              </a:rPr>
              <a:t>Create a predictive model using machine learning</a:t>
            </a:r>
            <a:r>
              <a:rPr lang="en-AU" sz="2600" dirty="0"/>
              <a:t> that is not over-fit using train/test</a:t>
            </a:r>
          </a:p>
          <a:p>
            <a:pPr>
              <a:spcBef>
                <a:spcPts val="600"/>
              </a:spcBef>
            </a:pPr>
            <a:r>
              <a:rPr lang="en-AU" sz="2600" i="1" dirty="0">
                <a:solidFill>
                  <a:srgbClr val="92D050"/>
                </a:solidFill>
              </a:rPr>
              <a:t>Hyper-parameter tune</a:t>
            </a:r>
            <a:r>
              <a:rPr lang="en-AU" sz="2600" dirty="0">
                <a:solidFill>
                  <a:srgbClr val="92D050"/>
                </a:solidFill>
              </a:rPr>
              <a:t> </a:t>
            </a:r>
            <a:r>
              <a:rPr lang="en-AU" sz="2600" dirty="0"/>
              <a:t>the most significant sentiment tied to present stock data; classify most significant sentiment</a:t>
            </a:r>
          </a:p>
          <a:p>
            <a:pPr>
              <a:spcBef>
                <a:spcPts val="600"/>
              </a:spcBef>
            </a:pPr>
            <a:r>
              <a:rPr lang="en-AU" sz="2600" dirty="0"/>
              <a:t> Effectively </a:t>
            </a:r>
            <a:r>
              <a:rPr lang="en-AU" sz="2600" i="1" dirty="0">
                <a:solidFill>
                  <a:srgbClr val="92D050"/>
                </a:solidFill>
              </a:rPr>
              <a:t>visualize results</a:t>
            </a:r>
            <a:r>
              <a:rPr lang="en-AU" sz="2600" dirty="0"/>
              <a:t> to review accuracy of the model</a:t>
            </a:r>
          </a:p>
          <a:p>
            <a:pPr>
              <a:spcBef>
                <a:spcPts val="600"/>
              </a:spcBef>
            </a:pPr>
            <a:r>
              <a:rPr lang="en-AU" sz="2600" i="1" dirty="0">
                <a:solidFill>
                  <a:srgbClr val="92D050"/>
                </a:solidFill>
              </a:rPr>
              <a:t>Automate everything</a:t>
            </a:r>
            <a:r>
              <a:rPr lang="en-AU" sz="2600" dirty="0"/>
              <a:t> to run on a daily basis, effectively improving the predictive model more and more over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523" y="-18388"/>
            <a:ext cx="2523027" cy="12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6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69" y="114841"/>
            <a:ext cx="10058400" cy="1609344"/>
          </a:xfrm>
        </p:spPr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9603" y="1026021"/>
            <a:ext cx="6195925" cy="5155035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</a:pPr>
            <a:r>
              <a:rPr lang="en-AU" sz="2400" dirty="0"/>
              <a:t>Reddit Web Scraper that can extract 1000 news headlines from specified sub-</a:t>
            </a:r>
            <a:r>
              <a:rPr lang="en-AU" sz="2400" dirty="0" err="1"/>
              <a:t>reddit</a:t>
            </a:r>
            <a:r>
              <a:rPr lang="en-AU" sz="2400" dirty="0"/>
              <a:t> forum</a:t>
            </a:r>
          </a:p>
          <a:p>
            <a:pPr lvl="2">
              <a:spcBef>
                <a:spcPts val="600"/>
              </a:spcBef>
            </a:pPr>
            <a:r>
              <a:rPr lang="en-AU" sz="2200" dirty="0"/>
              <a:t>Leverages Reddit API called ‘PRAW’</a:t>
            </a:r>
          </a:p>
          <a:p>
            <a:pPr lvl="2">
              <a:spcBef>
                <a:spcPts val="600"/>
              </a:spcBef>
            </a:pPr>
            <a:r>
              <a:rPr lang="en-AU" sz="2200" dirty="0"/>
              <a:t>Packaged with </a:t>
            </a:r>
            <a:r>
              <a:rPr lang="en-AU" sz="2200" dirty="0" err="1"/>
              <a:t>PyQT</a:t>
            </a:r>
            <a:r>
              <a:rPr lang="en-AU" sz="2200" dirty="0"/>
              <a:t> to have a simple GUI to run with</a:t>
            </a:r>
          </a:p>
          <a:p>
            <a:pPr marL="548640" lvl="2" indent="0">
              <a:spcBef>
                <a:spcPts val="600"/>
              </a:spcBef>
              <a:buNone/>
            </a:pPr>
            <a:endParaRPr lang="en-AU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523" y="-18388"/>
            <a:ext cx="2523027" cy="1275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569" y="2149181"/>
            <a:ext cx="5975431" cy="4708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528" y="3667495"/>
            <a:ext cx="2096541" cy="3104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16569" y="1390529"/>
            <a:ext cx="604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https://github.com/NSchrading/redditDataExtractor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0262" y="239530"/>
            <a:ext cx="8863115" cy="646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1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6" y="93621"/>
            <a:ext cx="10058400" cy="1609344"/>
          </a:xfrm>
        </p:spPr>
        <p:txBody>
          <a:bodyPr/>
          <a:lstStyle/>
          <a:p>
            <a:r>
              <a:rPr lang="en-US" dirty="0"/>
              <a:t>Yahoo Finance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743" y="1257300"/>
            <a:ext cx="6925890" cy="5155035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</a:pPr>
            <a:r>
              <a:rPr lang="en-AU" sz="2400" dirty="0"/>
              <a:t>Yahoo offers a Python library to access stock data</a:t>
            </a:r>
          </a:p>
          <a:p>
            <a:pPr lvl="1">
              <a:spcBef>
                <a:spcPts val="600"/>
              </a:spcBef>
            </a:pPr>
            <a:r>
              <a:rPr lang="en-AU" sz="2400" dirty="0"/>
              <a:t>Can be used to retrieve any stock ticker data in a given timeframe</a:t>
            </a:r>
          </a:p>
          <a:p>
            <a:pPr lvl="1">
              <a:spcBef>
                <a:spcPts val="600"/>
              </a:spcBef>
            </a:pPr>
            <a:r>
              <a:rPr lang="en-AU" sz="2400" dirty="0"/>
              <a:t>Used to continue update our data for train/test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523" y="-18388"/>
            <a:ext cx="2523027" cy="1275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602" y="2651808"/>
            <a:ext cx="5166232" cy="3859381"/>
          </a:xfrm>
          <a:prstGeom prst="rect">
            <a:avLst/>
          </a:prstGeom>
        </p:spPr>
      </p:pic>
      <p:sp>
        <p:nvSpPr>
          <p:cNvPr id="6" name="TextBox 5">
            <a:hlinkClick r:id="rId4"/>
          </p:cNvPr>
          <p:cNvSpPr txBox="1"/>
          <p:nvPr/>
        </p:nvSpPr>
        <p:spPr>
          <a:xfrm>
            <a:off x="163686" y="3831965"/>
            <a:ext cx="528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https://pypi.python.org/pypi/fix-yahoo-finance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3" y="4201297"/>
            <a:ext cx="6224341" cy="2211038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 rot="5400000">
            <a:off x="2424563" y="5664999"/>
            <a:ext cx="381903" cy="2553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892588" y="5065944"/>
            <a:ext cx="310154" cy="1436925"/>
          </a:xfrm>
          <a:prstGeom prst="righ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80734" y="5296933"/>
            <a:ext cx="930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Ticker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70102" y="5323903"/>
            <a:ext cx="2340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Time-frame for Collection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21831" y="5379639"/>
            <a:ext cx="5175003" cy="11315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5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24" y="0"/>
            <a:ext cx="10058400" cy="1609344"/>
          </a:xfrm>
        </p:spPr>
        <p:txBody>
          <a:bodyPr/>
          <a:lstStyle/>
          <a:p>
            <a:r>
              <a:rPr lang="en-US" dirty="0"/>
              <a:t>Joining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0132"/>
            <a:ext cx="10951576" cy="4707477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</a:pPr>
            <a:r>
              <a:rPr lang="en-AU" sz="2400" dirty="0"/>
              <a:t>Requirements:</a:t>
            </a:r>
          </a:p>
          <a:p>
            <a:pPr lvl="2">
              <a:spcBef>
                <a:spcPts val="600"/>
              </a:spcBef>
            </a:pPr>
            <a:r>
              <a:rPr lang="en-AU" sz="2200" dirty="0"/>
              <a:t>Needed to combine new news data with new stock data, then add to master dataset</a:t>
            </a:r>
          </a:p>
          <a:p>
            <a:pPr lvl="2">
              <a:spcBef>
                <a:spcPts val="600"/>
              </a:spcBef>
            </a:pPr>
            <a:r>
              <a:rPr lang="en-AU" sz="2200" dirty="0"/>
              <a:t>Needed to be executed independently from modelling script to easily collect new data</a:t>
            </a:r>
          </a:p>
          <a:p>
            <a:pPr lvl="2">
              <a:spcBef>
                <a:spcPts val="600"/>
              </a:spcBef>
            </a:pPr>
            <a:r>
              <a:rPr lang="en-AU" sz="2200" dirty="0"/>
              <a:t>Needed to use sentiment algorithm from previous </a:t>
            </a:r>
            <a:r>
              <a:rPr lang="en-AU" sz="2200" dirty="0" err="1"/>
              <a:t>Kaggle</a:t>
            </a:r>
            <a:r>
              <a:rPr lang="en-AU" sz="2200" dirty="0"/>
              <a:t> analysis</a:t>
            </a:r>
          </a:p>
          <a:p>
            <a:pPr lvl="1">
              <a:spcBef>
                <a:spcPts val="600"/>
              </a:spcBef>
            </a:pP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523" y="-18388"/>
            <a:ext cx="2523027" cy="1275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5124" y="4541324"/>
            <a:ext cx="11529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3"/>
              </a:rPr>
              <a:t>https://github.com/mwilchek/Stock-Modeling/blob/master/process_reddit.py</a:t>
            </a:r>
            <a:endParaRPr lang="en-US" sz="2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85" y="137653"/>
            <a:ext cx="8707065" cy="65826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85" y="137653"/>
            <a:ext cx="8659433" cy="65636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7732"/>
            <a:ext cx="5868063" cy="361219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389" y="1081939"/>
            <a:ext cx="6200611" cy="4345388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5103363" y="2951823"/>
            <a:ext cx="1384912" cy="546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31" y="137653"/>
            <a:ext cx="8926171" cy="658269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13" y="0"/>
            <a:ext cx="7266495" cy="6858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34" y="2995442"/>
            <a:ext cx="10058400" cy="58309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370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88" y="93621"/>
            <a:ext cx="10058400" cy="1609344"/>
          </a:xfrm>
        </p:spPr>
        <p:txBody>
          <a:bodyPr/>
          <a:lstStyle/>
          <a:p>
            <a:r>
              <a:rPr lang="en-US" dirty="0"/>
              <a:t>Pipeline Modelling and Results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008548"/>
              </p:ext>
            </p:extLst>
          </p:nvPr>
        </p:nvGraphicFramePr>
        <p:xfrm>
          <a:off x="6367850" y="5011861"/>
          <a:ext cx="5673077" cy="1645920"/>
        </p:xfrm>
        <a:graphic>
          <a:graphicData uri="http://schemas.openxmlformats.org/drawingml/2006/table">
            <a:tbl>
              <a:tblPr firstRow="1" firstCol="1" bandRow="1">
                <a:tableStyleId>{EB9631B5-78F2-41C9-869B-9F39066F8104}</a:tableStyleId>
              </a:tblPr>
              <a:tblGrid>
                <a:gridCol w="8446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57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326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839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Rank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Negated Mean Square Error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39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Linear Regression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-2,954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39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SVR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-8,390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39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Decision Tree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-2,360,217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39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Random Forest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-2,401,253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39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MLP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-138,227,235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523" y="-18388"/>
            <a:ext cx="2523027" cy="1275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470" y="1329722"/>
            <a:ext cx="5934075" cy="34861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-72009" y="1254211"/>
            <a:ext cx="5624312" cy="51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>
              <a:spcBef>
                <a:spcPts val="600"/>
              </a:spcBef>
            </a:pPr>
            <a:r>
              <a:rPr lang="en-AU" sz="2400" dirty="0" smtClean="0"/>
              <a:t>First explored modelling using 5 different </a:t>
            </a:r>
            <a:r>
              <a:rPr lang="en-AU" sz="2400" dirty="0" err="1" smtClean="0"/>
              <a:t>regressors</a:t>
            </a:r>
            <a:r>
              <a:rPr lang="en-AU" sz="2400" dirty="0" smtClean="0"/>
              <a:t> against ‘Close’ and its features</a:t>
            </a:r>
          </a:p>
          <a:p>
            <a:pPr lvl="1">
              <a:spcBef>
                <a:spcPts val="600"/>
              </a:spcBef>
            </a:pPr>
            <a:r>
              <a:rPr lang="en-AU" sz="2400" dirty="0" smtClean="0"/>
              <a:t>Compared using </a:t>
            </a:r>
            <a:r>
              <a:rPr lang="en-AU" sz="2400" dirty="0" err="1" smtClean="0"/>
              <a:t>GridSearchCV</a:t>
            </a:r>
            <a:r>
              <a:rPr lang="en-AU" sz="2400" dirty="0" smtClean="0"/>
              <a:t> with ‘negative mean squared error’ for accuracy</a:t>
            </a:r>
          </a:p>
          <a:p>
            <a:pPr lvl="1">
              <a:spcBef>
                <a:spcPts val="600"/>
              </a:spcBef>
            </a:pPr>
            <a:r>
              <a:rPr lang="en-AU" sz="2400" dirty="0" err="1" smtClean="0"/>
              <a:t>Sklearn’s</a:t>
            </a:r>
            <a:r>
              <a:rPr lang="en-AU" sz="2400" dirty="0" smtClean="0"/>
              <a:t> Linear Regression model scored the best</a:t>
            </a:r>
            <a:endParaRPr lang="en-AU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44" y="4388389"/>
            <a:ext cx="6051193" cy="242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2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99" y="159501"/>
            <a:ext cx="10058400" cy="1609344"/>
          </a:xfrm>
        </p:spPr>
        <p:txBody>
          <a:bodyPr/>
          <a:lstStyle/>
          <a:p>
            <a:r>
              <a:rPr lang="en-US" dirty="0"/>
              <a:t>OLS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899" y="1064790"/>
            <a:ext cx="9684001" cy="5155035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</a:pPr>
            <a:r>
              <a:rPr lang="en-AU" sz="2400" dirty="0"/>
              <a:t>Make 6 separate models to predict ‘Close,’ ‘High,’ ‘Low’ stock values</a:t>
            </a:r>
          </a:p>
          <a:p>
            <a:pPr lvl="2">
              <a:spcBef>
                <a:spcPts val="600"/>
              </a:spcBef>
            </a:pPr>
            <a:r>
              <a:rPr lang="en-AU" sz="2200" dirty="0"/>
              <a:t>3 to predict for current day</a:t>
            </a:r>
          </a:p>
          <a:p>
            <a:pPr lvl="2">
              <a:spcBef>
                <a:spcPts val="600"/>
              </a:spcBef>
            </a:pPr>
            <a:r>
              <a:rPr lang="en-AU" sz="2200" dirty="0"/>
              <a:t>3 to predict for following day</a:t>
            </a:r>
          </a:p>
          <a:p>
            <a:pPr lvl="1">
              <a:spcBef>
                <a:spcPts val="600"/>
              </a:spcBef>
            </a:pPr>
            <a:r>
              <a:rPr lang="en-AU" sz="2400" dirty="0"/>
              <a:t>Include most significant sentiment value for each based on Random Forest </a:t>
            </a:r>
            <a:r>
              <a:rPr lang="en-AU" sz="2400" dirty="0" err="1"/>
              <a:t>Regressor</a:t>
            </a:r>
            <a:r>
              <a:rPr lang="en-AU" sz="2400" dirty="0"/>
              <a:t> results</a:t>
            </a:r>
          </a:p>
          <a:p>
            <a:pPr lvl="1">
              <a:spcBef>
                <a:spcPts val="600"/>
              </a:spcBef>
            </a:pPr>
            <a:r>
              <a:rPr lang="en-AU" sz="2400" dirty="0"/>
              <a:t>Perform Ordinary Least Squares Regression and fit it with model</a:t>
            </a:r>
          </a:p>
          <a:p>
            <a:pPr lvl="1">
              <a:spcBef>
                <a:spcPts val="600"/>
              </a:spcBef>
            </a:pPr>
            <a:r>
              <a:rPr lang="en-AU" sz="2400" dirty="0"/>
              <a:t>Test model with present and estimated following day record</a:t>
            </a:r>
          </a:p>
          <a:p>
            <a:pPr lvl="1">
              <a:spcBef>
                <a:spcPts val="600"/>
              </a:spcBef>
            </a:pPr>
            <a:r>
              <a:rPr lang="en-AU" sz="2400" dirty="0"/>
              <a:t>Review Results</a:t>
            </a:r>
          </a:p>
          <a:p>
            <a:pPr lvl="1">
              <a:spcBef>
                <a:spcPts val="600"/>
              </a:spcBef>
            </a:pP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523" y="-18388"/>
            <a:ext cx="2523027" cy="1275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352425"/>
            <a:ext cx="7181850" cy="6505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83" y="2929699"/>
            <a:ext cx="1938528" cy="16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9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15499</TotalTime>
  <Words>795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Machine Learning I Predicting the Stock Market</vt:lpstr>
      <vt:lpstr>Initial Planning</vt:lpstr>
      <vt:lpstr>The s.m.a.r.t. question</vt:lpstr>
      <vt:lpstr>Requirement Process</vt:lpstr>
      <vt:lpstr>Web scraping</vt:lpstr>
      <vt:lpstr>Yahoo Finance API</vt:lpstr>
      <vt:lpstr>Joining Datasets</vt:lpstr>
      <vt:lpstr>Pipeline Modelling and Results</vt:lpstr>
      <vt:lpstr>OLS Regression</vt:lpstr>
      <vt:lpstr>OLS Hyper-parameter Tuning</vt:lpstr>
      <vt:lpstr>Revised modeling</vt:lpstr>
      <vt:lpstr>Automation</vt:lpstr>
      <vt:lpstr>Take it to the next level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Faith Bradley</dc:creator>
  <cp:lastModifiedBy>Matt Wilchek</cp:lastModifiedBy>
  <cp:revision>466</cp:revision>
  <dcterms:created xsi:type="dcterms:W3CDTF">2017-01-17T02:17:16Z</dcterms:created>
  <dcterms:modified xsi:type="dcterms:W3CDTF">2018-11-27T03:49:29Z</dcterms:modified>
</cp:coreProperties>
</file>