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>
        <p:scale>
          <a:sx n="100" d="100"/>
          <a:sy n="100" d="100"/>
        </p:scale>
        <p:origin x="46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5820-E22C-DD41-A208-711B4F4BA57F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EECC-F520-1544-B073-7F934C618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6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5820-E22C-DD41-A208-711B4F4BA57F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EECC-F520-1544-B073-7F934C618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49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5820-E22C-DD41-A208-711B4F4BA57F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EECC-F520-1544-B073-7F934C618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4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5820-E22C-DD41-A208-711B4F4BA57F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EECC-F520-1544-B073-7F934C618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05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5820-E22C-DD41-A208-711B4F4BA57F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EECC-F520-1544-B073-7F934C618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5820-E22C-DD41-A208-711B4F4BA57F}" type="datetimeFigureOut">
              <a:rPr lang="en-US" smtClean="0"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EECC-F520-1544-B073-7F934C618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7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5820-E22C-DD41-A208-711B4F4BA57F}" type="datetimeFigureOut">
              <a:rPr lang="en-US" smtClean="0"/>
              <a:t>9/13/17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EECC-F520-1544-B073-7F934C618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5820-E22C-DD41-A208-711B4F4BA57F}" type="datetimeFigureOut">
              <a:rPr lang="en-US" smtClean="0"/>
              <a:t>9/13/17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EECC-F520-1544-B073-7F934C618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3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5820-E22C-DD41-A208-711B4F4BA57F}" type="datetimeFigureOut">
              <a:rPr lang="en-US" smtClean="0"/>
              <a:t>9/13/17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EECC-F520-1544-B073-7F934C618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4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5820-E22C-DD41-A208-711B4F4BA57F}" type="datetimeFigureOut">
              <a:rPr lang="en-US" smtClean="0"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EECC-F520-1544-B073-7F934C618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0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5820-E22C-DD41-A208-711B4F4BA57F}" type="datetimeFigureOut">
              <a:rPr lang="en-US" smtClean="0"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EECC-F520-1544-B073-7F934C618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2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45820-E22C-DD41-A208-711B4F4BA57F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FEECC-F520-1544-B073-7F934C618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5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2280508" y="829616"/>
            <a:ext cx="9359556" cy="5082750"/>
            <a:chOff x="934308" y="793233"/>
            <a:chExt cx="9359556" cy="5082750"/>
          </a:xfrm>
        </p:grpSpPr>
        <p:sp>
          <p:nvSpPr>
            <p:cNvPr id="4" name="Rectangle 3"/>
            <p:cNvSpPr/>
            <p:nvPr/>
          </p:nvSpPr>
          <p:spPr>
            <a:xfrm>
              <a:off x="934308" y="793233"/>
              <a:ext cx="1542192" cy="22475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CN" sz="1400" dirty="0" smtClean="0">
                  <a:latin typeface="Monaco" charset="0"/>
                  <a:ea typeface="Monaco" charset="0"/>
                  <a:cs typeface="Monaco" charset="0"/>
                </a:rPr>
                <a:t>M</a:t>
              </a:r>
              <a:r>
                <a:rPr lang="en-US" altLang="zh-CN" sz="1400" dirty="0" smtClean="0">
                  <a:latin typeface="Monaco" charset="0"/>
                  <a:ea typeface="Monaco" charset="0"/>
                  <a:cs typeface="Monaco" charset="0"/>
                </a:rPr>
                <a:t>od</a:t>
              </a:r>
              <a:r>
                <a:rPr lang="en-US" altLang="zh-CN" sz="1400" dirty="0" smtClean="0">
                  <a:latin typeface="Monaco" charset="0"/>
                  <a:ea typeface="Monaco" charset="0"/>
                  <a:cs typeface="Monaco" charset="0"/>
                </a:rPr>
                <a:t>el</a:t>
              </a:r>
              <a:endParaRPr lang="zh-CN" altLang="en-US" sz="1400" dirty="0" smtClean="0">
                <a:latin typeface="Monaco" charset="0"/>
                <a:ea typeface="Monaco" charset="0"/>
                <a:cs typeface="Monaco" charset="0"/>
              </a:endParaRPr>
            </a:p>
            <a:p>
              <a:pPr marL="285750" indent="-285750">
                <a:buFontTx/>
                <a:buChar char="-"/>
              </a:pPr>
              <a:r>
                <a:rPr lang="en-US" altLang="zh-CN" sz="1400" dirty="0" err="1" smtClean="0">
                  <a:latin typeface="Monaco" charset="0"/>
                  <a:ea typeface="Monaco" charset="0"/>
                  <a:cs typeface="Monaco" charset="0"/>
                </a:rPr>
                <a:t>vehs</a:t>
              </a:r>
              <a:endParaRPr lang="zh-CN" altLang="en-US" sz="1400" dirty="0" smtClean="0">
                <a:latin typeface="Monaco" charset="0"/>
                <a:ea typeface="Monaco" charset="0"/>
                <a:cs typeface="Monaco" charset="0"/>
              </a:endParaRPr>
            </a:p>
            <a:p>
              <a:pPr marL="285750" indent="-285750">
                <a:buFontTx/>
                <a:buChar char="-"/>
              </a:pPr>
              <a:r>
                <a:rPr lang="en-US" altLang="zh-CN" sz="1400" dirty="0" err="1" smtClean="0">
                  <a:latin typeface="Monaco" charset="0"/>
                  <a:ea typeface="Monaco" charset="0"/>
                  <a:cs typeface="Monaco" charset="0"/>
                </a:rPr>
                <a:t>reqs</a:t>
              </a:r>
              <a:endParaRPr lang="zh-CN" altLang="en-US" sz="1400" dirty="0" smtClean="0">
                <a:latin typeface="Monaco" charset="0"/>
                <a:ea typeface="Monaco" charset="0"/>
                <a:cs typeface="Monaco" charset="0"/>
              </a:endParaRPr>
            </a:p>
            <a:p>
              <a:pPr marL="285750" indent="-285750">
                <a:buFontTx/>
                <a:buChar char="-"/>
              </a:pPr>
              <a:r>
                <a:rPr lang="en-US" altLang="zh-CN" sz="1400" dirty="0" err="1" smtClean="0">
                  <a:latin typeface="Monaco" charset="0"/>
                  <a:ea typeface="Monaco" charset="0"/>
                  <a:cs typeface="Monaco" charset="0"/>
                </a:rPr>
                <a:t>dqn</a:t>
              </a:r>
              <a:endParaRPr lang="zh-CN" altLang="en-US" sz="1400" dirty="0" smtClean="0">
                <a:latin typeface="Monaco" charset="0"/>
                <a:ea typeface="Monaco" charset="0"/>
                <a:cs typeface="Monaco" charset="0"/>
              </a:endParaRPr>
            </a:p>
            <a:p>
              <a:pPr marL="285750" indent="-285750">
                <a:buFontTx/>
                <a:buChar char="-"/>
              </a:pPr>
              <a:r>
                <a:rPr lang="en-US" altLang="zh-CN" sz="1400" dirty="0" smtClean="0">
                  <a:latin typeface="Monaco" charset="0"/>
                  <a:ea typeface="Monaco" charset="0"/>
                  <a:cs typeface="Monaco" charset="0"/>
                </a:rPr>
                <a:t>demand</a:t>
              </a:r>
              <a:endParaRPr lang="zh-CN" altLang="en-US" sz="1400" dirty="0" smtClean="0">
                <a:latin typeface="Monaco" charset="0"/>
                <a:ea typeface="Monaco" charset="0"/>
                <a:cs typeface="Monaco" charset="0"/>
              </a:endParaRPr>
            </a:p>
            <a:p>
              <a:pPr marL="285750" indent="-285750">
                <a:buFontTx/>
                <a:buChar char="-"/>
              </a:pPr>
              <a:r>
                <a:rPr lang="en-US" altLang="zh-CN" sz="1400" dirty="0" err="1" smtClean="0">
                  <a:latin typeface="Monaco" charset="0"/>
                  <a:ea typeface="Monaco" charset="0"/>
                  <a:cs typeface="Monaco" charset="0"/>
                </a:rPr>
                <a:t>gen_req</a:t>
              </a:r>
              <a:r>
                <a:rPr lang="en-US" altLang="zh-CN" sz="1400" dirty="0" smtClean="0">
                  <a:latin typeface="Monaco" charset="0"/>
                  <a:ea typeface="Monaco" charset="0"/>
                  <a:cs typeface="Monaco" charset="0"/>
                </a:rPr>
                <a:t>()</a:t>
              </a:r>
              <a:endParaRPr lang="zh-CN" altLang="en-US" sz="1400" dirty="0" smtClean="0">
                <a:latin typeface="Monaco" charset="0"/>
                <a:ea typeface="Monaco" charset="0"/>
                <a:cs typeface="Monaco" charset="0"/>
              </a:endParaRPr>
            </a:p>
            <a:p>
              <a:pPr marL="285750" indent="-285750">
                <a:buFontTx/>
                <a:buChar char="-"/>
              </a:pPr>
              <a:r>
                <a:rPr lang="en-US" altLang="zh-CN" sz="1400" dirty="0" smtClean="0">
                  <a:latin typeface="Monaco" charset="0"/>
                  <a:ea typeface="Monaco" charset="0"/>
                  <a:cs typeface="Monaco" charset="0"/>
                </a:rPr>
                <a:t>assign()</a:t>
              </a:r>
              <a:endParaRPr lang="zh-CN" altLang="en-US" sz="1400" dirty="0" smtClean="0">
                <a:latin typeface="Monaco" charset="0"/>
                <a:ea typeface="Monaco" charset="0"/>
                <a:cs typeface="Monaco" charset="0"/>
              </a:endParaRPr>
            </a:p>
            <a:p>
              <a:pPr marL="285750" indent="-285750">
                <a:buFontTx/>
                <a:buChar char="-"/>
              </a:pPr>
              <a:r>
                <a:rPr lang="en-US" altLang="zh-CN" sz="1400" dirty="0" err="1" smtClean="0">
                  <a:latin typeface="Monaco" charset="0"/>
                  <a:ea typeface="Monaco" charset="0"/>
                  <a:cs typeface="Monaco" charset="0"/>
                </a:rPr>
                <a:t>reopt</a:t>
              </a:r>
              <a:r>
                <a:rPr lang="en-US" altLang="zh-CN" sz="1400" dirty="0" smtClean="0">
                  <a:latin typeface="Monaco" charset="0"/>
                  <a:ea typeface="Monaco" charset="0"/>
                  <a:cs typeface="Monaco" charset="0"/>
                </a:rPr>
                <a:t>()</a:t>
              </a:r>
              <a:endParaRPr lang="zh-CN" altLang="en-US" sz="1400" dirty="0" smtClean="0">
                <a:latin typeface="Monaco" charset="0"/>
                <a:ea typeface="Monaco" charset="0"/>
                <a:cs typeface="Monaco" charset="0"/>
              </a:endParaRPr>
            </a:p>
            <a:p>
              <a:pPr marL="285750" indent="-285750">
                <a:buFontTx/>
                <a:buChar char="-"/>
              </a:pPr>
              <a:r>
                <a:rPr lang="en-US" altLang="zh-CN" sz="1400" dirty="0" err="1" smtClean="0">
                  <a:latin typeface="Monaco" charset="0"/>
                  <a:ea typeface="Monaco" charset="0"/>
                  <a:cs typeface="Monaco" charset="0"/>
                </a:rPr>
                <a:t>rebl</a:t>
              </a:r>
              <a:r>
                <a:rPr lang="en-US" altLang="zh-CN" sz="1400" dirty="0" smtClean="0">
                  <a:latin typeface="Monaco" charset="0"/>
                  <a:ea typeface="Monaco" charset="0"/>
                  <a:cs typeface="Monaco" charset="0"/>
                </a:rPr>
                <a:t>()</a:t>
              </a:r>
              <a:endParaRPr lang="zh-CN" altLang="en-US" sz="1400" dirty="0" smtClean="0">
                <a:latin typeface="Monaco" charset="0"/>
                <a:ea typeface="Monaco" charset="0"/>
                <a:cs typeface="Monaco" charset="0"/>
              </a:endParaRPr>
            </a:p>
            <a:p>
              <a:pPr marL="285750" indent="-285750">
                <a:buFontTx/>
                <a:buChar char="-"/>
              </a:pPr>
              <a:endParaRPr lang="zh-CN" altLang="en-US" sz="1400" dirty="0" smtClean="0">
                <a:latin typeface="Monaco" charset="0"/>
                <a:ea typeface="Monaco" charset="0"/>
                <a:cs typeface="Monaco" charset="0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3233008" y="1071942"/>
              <a:ext cx="1825024" cy="1229501"/>
              <a:chOff x="3233008" y="1071942"/>
              <a:chExt cx="1825024" cy="122950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233008" y="1071942"/>
                <a:ext cx="1542192" cy="9082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zh-CN" sz="1400" dirty="0" err="1" smtClean="0">
                    <a:latin typeface="Monaco" charset="0"/>
                    <a:ea typeface="Monaco" charset="0"/>
                    <a:cs typeface="Monaco" charset="0"/>
                  </a:rPr>
                  <a:t>Veh</a:t>
                </a:r>
                <a:endParaRPr lang="zh-CN" altLang="en-US" sz="1400" dirty="0" smtClean="0">
                  <a:latin typeface="Monaco" charset="0"/>
                  <a:ea typeface="Monaco" charset="0"/>
                  <a:cs typeface="Monaco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zh-CN" sz="1400" dirty="0" err="1" smtClean="0">
                    <a:latin typeface="Monaco" charset="0"/>
                    <a:ea typeface="Monaco" charset="0"/>
                    <a:cs typeface="Monaco" charset="0"/>
                  </a:rPr>
                  <a:t>lng,lat</a:t>
                </a:r>
                <a:endParaRPr lang="zh-CN" altLang="en-US" sz="1400" dirty="0" smtClean="0">
                  <a:latin typeface="Monaco" charset="0"/>
                  <a:ea typeface="Monaco" charset="0"/>
                  <a:cs typeface="Monaco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zh-CN" sz="1400" dirty="0" smtClean="0">
                    <a:latin typeface="Monaco" charset="0"/>
                    <a:ea typeface="Monaco" charset="0"/>
                    <a:cs typeface="Monaco" charset="0"/>
                  </a:rPr>
                  <a:t>route</a:t>
                </a:r>
                <a:endParaRPr lang="zh-CN" altLang="en-US" sz="1400" dirty="0" smtClean="0">
                  <a:latin typeface="Monaco" charset="0"/>
                  <a:ea typeface="Monaco" charset="0"/>
                  <a:cs typeface="Monaco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zh-CN" sz="1400" dirty="0" smtClean="0">
                    <a:latin typeface="Monaco" charset="0"/>
                    <a:ea typeface="Monaco" charset="0"/>
                    <a:cs typeface="Monaco" charset="0"/>
                  </a:rPr>
                  <a:t>move()</a:t>
                </a:r>
                <a:endParaRPr lang="zh-CN" altLang="en-US" sz="1400" dirty="0" smtClean="0">
                  <a:latin typeface="Monaco" charset="0"/>
                  <a:ea typeface="Monaco" charset="0"/>
                  <a:cs typeface="Monaco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374424" y="1211296"/>
                <a:ext cx="1542192" cy="9291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zh-CN" sz="1400" dirty="0" err="1" smtClean="0">
                    <a:latin typeface="Monaco" charset="0"/>
                    <a:ea typeface="Monaco" charset="0"/>
                    <a:cs typeface="Monaco" charset="0"/>
                  </a:rPr>
                  <a:t>Veh</a:t>
                </a:r>
                <a:endParaRPr lang="zh-CN" altLang="en-US" sz="1400" dirty="0" smtClean="0">
                  <a:latin typeface="Monaco" charset="0"/>
                  <a:ea typeface="Monaco" charset="0"/>
                  <a:cs typeface="Monaco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zh-CN" sz="1400" dirty="0" err="1" smtClean="0">
                    <a:latin typeface="Monaco" charset="0"/>
                    <a:ea typeface="Monaco" charset="0"/>
                    <a:cs typeface="Monaco" charset="0"/>
                  </a:rPr>
                  <a:t>lng,lat</a:t>
                </a:r>
                <a:endParaRPr lang="zh-CN" altLang="en-US" sz="1400" dirty="0" smtClean="0">
                  <a:latin typeface="Monaco" charset="0"/>
                  <a:ea typeface="Monaco" charset="0"/>
                  <a:cs typeface="Monaco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zh-CN" sz="1400" dirty="0" smtClean="0">
                    <a:latin typeface="Monaco" charset="0"/>
                    <a:ea typeface="Monaco" charset="0"/>
                    <a:cs typeface="Monaco" charset="0"/>
                  </a:rPr>
                  <a:t>route</a:t>
                </a:r>
                <a:endParaRPr lang="zh-CN" altLang="en-US" sz="1400" dirty="0" smtClean="0">
                  <a:latin typeface="Monaco" charset="0"/>
                  <a:ea typeface="Monaco" charset="0"/>
                  <a:cs typeface="Monaco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zh-CN" sz="1400" dirty="0" smtClean="0">
                    <a:latin typeface="Monaco" charset="0"/>
                    <a:ea typeface="Monaco" charset="0"/>
                    <a:cs typeface="Monaco" charset="0"/>
                  </a:rPr>
                  <a:t>move()</a:t>
                </a:r>
                <a:endParaRPr lang="zh-CN" altLang="en-US" sz="1400" dirty="0" smtClean="0">
                  <a:latin typeface="Monaco" charset="0"/>
                  <a:ea typeface="Monaco" charset="0"/>
                  <a:cs typeface="Monaco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515840" y="1350650"/>
                <a:ext cx="1542192" cy="95079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zh-CN" sz="1400" dirty="0" err="1" smtClean="0">
                    <a:latin typeface="Monaco" charset="0"/>
                    <a:ea typeface="Monaco" charset="0"/>
                    <a:cs typeface="Monaco" charset="0"/>
                  </a:rPr>
                  <a:t>Veh</a:t>
                </a:r>
                <a:endParaRPr lang="zh-CN" altLang="en-US" sz="1400" dirty="0" smtClean="0">
                  <a:latin typeface="Monaco" charset="0"/>
                  <a:ea typeface="Monaco" charset="0"/>
                  <a:cs typeface="Monaco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zh-CN" sz="1400" dirty="0" err="1" smtClean="0">
                    <a:latin typeface="Monaco" charset="0"/>
                    <a:ea typeface="Monaco" charset="0"/>
                    <a:cs typeface="Monaco" charset="0"/>
                  </a:rPr>
                  <a:t>lng,lat</a:t>
                </a:r>
                <a:endParaRPr lang="zh-CN" altLang="en-US" sz="1400" dirty="0" smtClean="0">
                  <a:latin typeface="Monaco" charset="0"/>
                  <a:ea typeface="Monaco" charset="0"/>
                  <a:cs typeface="Monaco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zh-CN" sz="1400" dirty="0" smtClean="0">
                    <a:latin typeface="Monaco" charset="0"/>
                    <a:ea typeface="Monaco" charset="0"/>
                    <a:cs typeface="Monaco" charset="0"/>
                  </a:rPr>
                  <a:t>route</a:t>
                </a:r>
                <a:endParaRPr lang="zh-CN" altLang="en-US" sz="1400" dirty="0" smtClean="0">
                  <a:latin typeface="Monaco" charset="0"/>
                  <a:ea typeface="Monaco" charset="0"/>
                  <a:cs typeface="Monaco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zh-CN" sz="1400" dirty="0" smtClean="0">
                    <a:latin typeface="Monaco" charset="0"/>
                    <a:ea typeface="Monaco" charset="0"/>
                    <a:cs typeface="Monaco" charset="0"/>
                  </a:rPr>
                  <a:t>move()</a:t>
                </a:r>
                <a:endParaRPr lang="zh-CN" altLang="en-US" sz="1400" dirty="0" smtClean="0">
                  <a:latin typeface="Monaco" charset="0"/>
                  <a:ea typeface="Monaco" charset="0"/>
                  <a:cs typeface="Monaco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814540" y="1917009"/>
              <a:ext cx="1825024" cy="1047575"/>
              <a:chOff x="3233008" y="1071942"/>
              <a:chExt cx="1825024" cy="1047575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3233008" y="1071942"/>
                <a:ext cx="1542192" cy="7688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zh-CN" sz="1400" dirty="0" smtClean="0">
                    <a:latin typeface="Monaco" charset="0"/>
                    <a:ea typeface="Monaco" charset="0"/>
                    <a:cs typeface="Monaco" charset="0"/>
                  </a:rPr>
                  <a:t>Leg</a:t>
                </a:r>
                <a:endParaRPr lang="zh-CN" altLang="en-US" sz="1400" dirty="0" smtClean="0">
                  <a:latin typeface="Monaco" charset="0"/>
                  <a:ea typeface="Monaco" charset="0"/>
                  <a:cs typeface="Monaco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zh-CN" sz="1400" dirty="0" err="1" smtClean="0">
                    <a:latin typeface="Monaco" charset="0"/>
                    <a:ea typeface="Monaco" charset="0"/>
                    <a:cs typeface="Monaco" charset="0"/>
                  </a:rPr>
                  <a:t>tlng,tlat</a:t>
                </a:r>
                <a:endParaRPr lang="zh-CN" altLang="en-US" sz="1400" dirty="0" smtClean="0">
                  <a:latin typeface="Monaco" charset="0"/>
                  <a:ea typeface="Monaco" charset="0"/>
                  <a:cs typeface="Monaco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zh-CN" sz="1400" dirty="0" smtClean="0">
                    <a:latin typeface="Monaco" charset="0"/>
                    <a:ea typeface="Monaco" charset="0"/>
                    <a:cs typeface="Monaco" charset="0"/>
                  </a:rPr>
                  <a:t>steps</a:t>
                </a:r>
                <a:endParaRPr lang="zh-CN" altLang="en-US" sz="1400" dirty="0" smtClean="0">
                  <a:latin typeface="Monaco" charset="0"/>
                  <a:ea typeface="Monaco" charset="0"/>
                  <a:cs typeface="Monaco" charset="0"/>
                </a:endParaRPr>
              </a:p>
              <a:p>
                <a:endParaRPr lang="zh-CN" altLang="en-US" sz="1400" dirty="0" smtClean="0">
                  <a:latin typeface="Monaco" charset="0"/>
                  <a:ea typeface="Monaco" charset="0"/>
                  <a:cs typeface="Monaco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374424" y="1211296"/>
                <a:ext cx="1542192" cy="7688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zh-CN" sz="1400" dirty="0" smtClean="0">
                    <a:latin typeface="Monaco" charset="0"/>
                    <a:ea typeface="Monaco" charset="0"/>
                    <a:cs typeface="Monaco" charset="0"/>
                  </a:rPr>
                  <a:t>Leg</a:t>
                </a:r>
                <a:endParaRPr lang="zh-CN" altLang="en-US" sz="1400" dirty="0" smtClean="0">
                  <a:latin typeface="Monaco" charset="0"/>
                  <a:ea typeface="Monaco" charset="0"/>
                  <a:cs typeface="Monaco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zh-CN" sz="1400" dirty="0" err="1" smtClean="0">
                    <a:latin typeface="Monaco" charset="0"/>
                    <a:ea typeface="Monaco" charset="0"/>
                    <a:cs typeface="Monaco" charset="0"/>
                  </a:rPr>
                  <a:t>rid,pod</a:t>
                </a:r>
                <a:endParaRPr lang="zh-CN" altLang="en-US" sz="1400" dirty="0" smtClean="0">
                  <a:latin typeface="Monaco" charset="0"/>
                  <a:ea typeface="Monaco" charset="0"/>
                  <a:cs typeface="Monaco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zh-CN" sz="1400" dirty="0" smtClean="0">
                    <a:latin typeface="Monaco" charset="0"/>
                    <a:ea typeface="Monaco" charset="0"/>
                    <a:cs typeface="Monaco" charset="0"/>
                  </a:rPr>
                  <a:t>steps</a:t>
                </a:r>
                <a:endParaRPr lang="zh-CN" altLang="en-US" sz="1400" dirty="0" smtClean="0">
                  <a:latin typeface="Monaco" charset="0"/>
                  <a:ea typeface="Monaco" charset="0"/>
                  <a:cs typeface="Monaco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515840" y="1350650"/>
                <a:ext cx="1542192" cy="7688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zh-CN" sz="1400" dirty="0" smtClean="0">
                    <a:latin typeface="Monaco" charset="0"/>
                    <a:ea typeface="Monaco" charset="0"/>
                    <a:cs typeface="Monaco" charset="0"/>
                  </a:rPr>
                  <a:t>Leg</a:t>
                </a:r>
                <a:endParaRPr lang="zh-CN" altLang="en-US" sz="1400" dirty="0" smtClean="0">
                  <a:latin typeface="Monaco" charset="0"/>
                  <a:ea typeface="Monaco" charset="0"/>
                  <a:cs typeface="Monaco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zh-CN" sz="1400" dirty="0" err="1" smtClean="0">
                    <a:latin typeface="Monaco" charset="0"/>
                    <a:ea typeface="Monaco" charset="0"/>
                    <a:cs typeface="Monaco" charset="0"/>
                  </a:rPr>
                  <a:t>req,pod</a:t>
                </a:r>
                <a:endParaRPr lang="zh-CN" altLang="en-US" sz="1400" dirty="0" smtClean="0">
                  <a:latin typeface="Monaco" charset="0"/>
                  <a:ea typeface="Monaco" charset="0"/>
                  <a:cs typeface="Monaco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zh-CN" sz="1400" dirty="0" smtClean="0">
                    <a:latin typeface="Monaco" charset="0"/>
                    <a:ea typeface="Monaco" charset="0"/>
                    <a:cs typeface="Monaco" charset="0"/>
                  </a:rPr>
                  <a:t>steps</a:t>
                </a:r>
                <a:endParaRPr lang="zh-CN" altLang="en-US" sz="1400" dirty="0" smtClean="0">
                  <a:latin typeface="Monaco" charset="0"/>
                  <a:ea typeface="Monaco" charset="0"/>
                  <a:cs typeface="Monaco" charset="0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8468840" y="2762076"/>
              <a:ext cx="1825024" cy="1047575"/>
              <a:chOff x="3233008" y="1071942"/>
              <a:chExt cx="1825024" cy="1047575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3233008" y="1071942"/>
                <a:ext cx="1542192" cy="7688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zh-CN" sz="1400" dirty="0" smtClean="0">
                    <a:latin typeface="Monaco" charset="0"/>
                    <a:ea typeface="Monaco" charset="0"/>
                    <a:cs typeface="Monaco" charset="0"/>
                  </a:rPr>
                  <a:t>Step</a:t>
                </a:r>
                <a:endParaRPr lang="zh-CN" altLang="en-US" sz="1400" dirty="0" smtClean="0">
                  <a:latin typeface="Monaco" charset="0"/>
                  <a:ea typeface="Monaco" charset="0"/>
                  <a:cs typeface="Monaco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zh-CN" sz="1400" dirty="0" err="1" smtClean="0">
                    <a:latin typeface="Monaco" charset="0"/>
                    <a:ea typeface="Monaco" charset="0"/>
                    <a:cs typeface="Monaco" charset="0"/>
                  </a:rPr>
                  <a:t>d,t</a:t>
                </a:r>
                <a:endParaRPr lang="zh-CN" altLang="en-US" sz="1400" dirty="0" smtClean="0">
                  <a:latin typeface="Monaco" charset="0"/>
                  <a:ea typeface="Monaco" charset="0"/>
                  <a:cs typeface="Monaco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zh-CN" sz="1400" dirty="0" smtClean="0">
                    <a:latin typeface="Monaco" charset="0"/>
                    <a:ea typeface="Monaco" charset="0"/>
                    <a:cs typeface="Monaco" charset="0"/>
                  </a:rPr>
                  <a:t>geo</a:t>
                </a:r>
                <a:endParaRPr lang="zh-CN" altLang="en-US" sz="1400" dirty="0" smtClean="0">
                  <a:latin typeface="Monaco" charset="0"/>
                  <a:ea typeface="Monaco" charset="0"/>
                  <a:cs typeface="Monaco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374424" y="1211296"/>
                <a:ext cx="1542192" cy="7688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zh-CN" sz="1400" dirty="0" smtClean="0">
                    <a:latin typeface="Monaco" charset="0"/>
                    <a:ea typeface="Monaco" charset="0"/>
                    <a:cs typeface="Monaco" charset="0"/>
                  </a:rPr>
                  <a:t>Step</a:t>
                </a:r>
                <a:endParaRPr lang="zh-CN" altLang="en-US" sz="1400" dirty="0" smtClean="0">
                  <a:latin typeface="Monaco" charset="0"/>
                  <a:ea typeface="Monaco" charset="0"/>
                  <a:cs typeface="Monaco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zh-CN" sz="1400" dirty="0" err="1" smtClean="0">
                    <a:latin typeface="Monaco" charset="0"/>
                    <a:ea typeface="Monaco" charset="0"/>
                    <a:cs typeface="Monaco" charset="0"/>
                  </a:rPr>
                  <a:t>d,t</a:t>
                </a:r>
                <a:endParaRPr lang="zh-CN" altLang="en-US" sz="1400" dirty="0" smtClean="0">
                  <a:latin typeface="Monaco" charset="0"/>
                  <a:ea typeface="Monaco" charset="0"/>
                  <a:cs typeface="Monaco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zh-CN" sz="1400" dirty="0" smtClean="0">
                    <a:latin typeface="Monaco" charset="0"/>
                    <a:ea typeface="Monaco" charset="0"/>
                    <a:cs typeface="Monaco" charset="0"/>
                  </a:rPr>
                  <a:t>geo</a:t>
                </a:r>
                <a:endParaRPr lang="zh-CN" altLang="en-US" sz="1400" dirty="0" smtClean="0">
                  <a:latin typeface="Monaco" charset="0"/>
                  <a:ea typeface="Monaco" charset="0"/>
                  <a:cs typeface="Monaco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515840" y="1350650"/>
                <a:ext cx="1542192" cy="7688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zh-CN" sz="1400" dirty="0" smtClean="0">
                    <a:latin typeface="Monaco" charset="0"/>
                    <a:ea typeface="Monaco" charset="0"/>
                    <a:cs typeface="Monaco" charset="0"/>
                  </a:rPr>
                  <a:t>Step</a:t>
                </a:r>
                <a:endParaRPr lang="zh-CN" altLang="en-US" sz="1400" dirty="0" smtClean="0">
                  <a:latin typeface="Monaco" charset="0"/>
                  <a:ea typeface="Monaco" charset="0"/>
                  <a:cs typeface="Monaco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zh-CN" sz="1400" dirty="0" err="1" smtClean="0">
                    <a:latin typeface="Monaco" charset="0"/>
                    <a:ea typeface="Monaco" charset="0"/>
                    <a:cs typeface="Monaco" charset="0"/>
                  </a:rPr>
                  <a:t>dist,time</a:t>
                </a:r>
                <a:endParaRPr lang="zh-CN" altLang="en-US" sz="1400" dirty="0" smtClean="0">
                  <a:latin typeface="Monaco" charset="0"/>
                  <a:ea typeface="Monaco" charset="0"/>
                  <a:cs typeface="Monaco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zh-CN" sz="1400" dirty="0" smtClean="0">
                    <a:latin typeface="Monaco" charset="0"/>
                    <a:ea typeface="Monaco" charset="0"/>
                    <a:cs typeface="Monaco" charset="0"/>
                  </a:rPr>
                  <a:t>geo</a:t>
                </a:r>
                <a:endParaRPr lang="zh-CN" altLang="en-US" sz="1400" dirty="0" smtClean="0">
                  <a:latin typeface="Monaco" charset="0"/>
                  <a:ea typeface="Monaco" charset="0"/>
                  <a:cs typeface="Monaco" charset="0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3233008" y="3387806"/>
              <a:ext cx="1825024" cy="1047575"/>
              <a:chOff x="3233008" y="1300542"/>
              <a:chExt cx="1825024" cy="1047575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3233008" y="1300542"/>
                <a:ext cx="1542192" cy="7688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zh-CN" sz="1400" dirty="0" err="1" smtClean="0">
                    <a:latin typeface="Monaco" charset="0"/>
                    <a:ea typeface="Monaco" charset="0"/>
                    <a:cs typeface="Monaco" charset="0"/>
                  </a:rPr>
                  <a:t>Req</a:t>
                </a:r>
                <a:endParaRPr lang="zh-CN" altLang="en-US" sz="1400" dirty="0" smtClean="0">
                  <a:latin typeface="Monaco" charset="0"/>
                  <a:ea typeface="Monaco" charset="0"/>
                  <a:cs typeface="Monaco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zh-CN" sz="1400" dirty="0" err="1" smtClean="0">
                    <a:latin typeface="Monaco" charset="0"/>
                    <a:ea typeface="Monaco" charset="0"/>
                    <a:cs typeface="Monaco" charset="0"/>
                  </a:rPr>
                  <a:t>olng,olat</a:t>
                </a:r>
                <a:endParaRPr lang="zh-CN" altLang="en-US" sz="1400" dirty="0" smtClean="0">
                  <a:latin typeface="Monaco" charset="0"/>
                  <a:ea typeface="Monaco" charset="0"/>
                  <a:cs typeface="Monaco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zh-CN" sz="1400" dirty="0" err="1" smtClean="0">
                    <a:latin typeface="Monaco" charset="0"/>
                    <a:ea typeface="Monaco" charset="0"/>
                    <a:cs typeface="Monaco" charset="0"/>
                  </a:rPr>
                  <a:t>dlng,dlat</a:t>
                </a:r>
                <a:endParaRPr lang="zh-CN" altLang="en-US" sz="1400" dirty="0" smtClean="0">
                  <a:latin typeface="Monaco" charset="0"/>
                  <a:ea typeface="Monaco" charset="0"/>
                  <a:cs typeface="Monaco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374424" y="1439896"/>
                <a:ext cx="1542192" cy="7688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zh-CN" sz="1400" dirty="0" err="1" smtClean="0">
                    <a:latin typeface="Monaco" charset="0"/>
                    <a:ea typeface="Monaco" charset="0"/>
                    <a:cs typeface="Monaco" charset="0"/>
                  </a:rPr>
                  <a:t>Req</a:t>
                </a:r>
                <a:endParaRPr lang="zh-CN" altLang="en-US" sz="1400" dirty="0" smtClean="0">
                  <a:latin typeface="Monaco" charset="0"/>
                  <a:ea typeface="Monaco" charset="0"/>
                  <a:cs typeface="Monaco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zh-CN" sz="1400" dirty="0" err="1" smtClean="0">
                    <a:latin typeface="Monaco" charset="0"/>
                    <a:ea typeface="Monaco" charset="0"/>
                    <a:cs typeface="Monaco" charset="0"/>
                  </a:rPr>
                  <a:t>olng,olat</a:t>
                </a:r>
                <a:endParaRPr lang="zh-CN" altLang="en-US" sz="1400" dirty="0" smtClean="0">
                  <a:latin typeface="Monaco" charset="0"/>
                  <a:ea typeface="Monaco" charset="0"/>
                  <a:cs typeface="Monaco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zh-CN" sz="1400" dirty="0" err="1" smtClean="0">
                    <a:latin typeface="Monaco" charset="0"/>
                    <a:ea typeface="Monaco" charset="0"/>
                    <a:cs typeface="Monaco" charset="0"/>
                  </a:rPr>
                  <a:t>dlng,dlat</a:t>
                </a:r>
                <a:endParaRPr lang="zh-CN" altLang="en-US" sz="1400" dirty="0" smtClean="0">
                  <a:latin typeface="Monaco" charset="0"/>
                  <a:ea typeface="Monaco" charset="0"/>
                  <a:cs typeface="Monaco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515840" y="1579250"/>
                <a:ext cx="1542192" cy="7688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zh-CN" sz="1400" dirty="0" err="1" smtClean="0">
                    <a:latin typeface="Monaco" charset="0"/>
                    <a:ea typeface="Monaco" charset="0"/>
                    <a:cs typeface="Monaco" charset="0"/>
                  </a:rPr>
                  <a:t>Req</a:t>
                </a:r>
                <a:endParaRPr lang="zh-CN" altLang="en-US" sz="1400" dirty="0" smtClean="0">
                  <a:latin typeface="Monaco" charset="0"/>
                  <a:ea typeface="Monaco" charset="0"/>
                  <a:cs typeface="Monaco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zh-CN" sz="1400" dirty="0" err="1" smtClean="0">
                    <a:latin typeface="Monaco" charset="0"/>
                    <a:ea typeface="Monaco" charset="0"/>
                    <a:cs typeface="Monaco" charset="0"/>
                  </a:rPr>
                  <a:t>olng,olat</a:t>
                </a:r>
                <a:endParaRPr lang="zh-CN" altLang="en-US" sz="1400" dirty="0" smtClean="0">
                  <a:latin typeface="Monaco" charset="0"/>
                  <a:ea typeface="Monaco" charset="0"/>
                  <a:cs typeface="Monaco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zh-CN" sz="1400" dirty="0" err="1" smtClean="0">
                    <a:latin typeface="Monaco" charset="0"/>
                    <a:ea typeface="Monaco" charset="0"/>
                    <a:cs typeface="Monaco" charset="0"/>
                  </a:rPr>
                  <a:t>dlng,dlat</a:t>
                </a:r>
                <a:endParaRPr lang="zh-CN" altLang="en-US" sz="1400" dirty="0" smtClean="0">
                  <a:latin typeface="Monaco" charset="0"/>
                  <a:ea typeface="Monaco" charset="0"/>
                  <a:cs typeface="Monaco" charset="0"/>
                </a:endParaRPr>
              </a:p>
            </p:txBody>
          </p:sp>
        </p:grpSp>
        <p:cxnSp>
          <p:nvCxnSpPr>
            <p:cNvPr id="63" name="Elbow Connector 62"/>
            <p:cNvCxnSpPr>
              <a:endCxn id="5" idx="1"/>
            </p:cNvCxnSpPr>
            <p:nvPr/>
          </p:nvCxnSpPr>
          <p:spPr>
            <a:xfrm>
              <a:off x="2476500" y="1185896"/>
              <a:ext cx="756508" cy="340157"/>
            </a:xfrm>
            <a:prstGeom prst="bentConnector3">
              <a:avLst>
                <a:gd name="adj1" fmla="val 7350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2476500" y="1388748"/>
              <a:ext cx="756509" cy="2383491"/>
              <a:chOff x="2476500" y="1357434"/>
              <a:chExt cx="756509" cy="2376117"/>
            </a:xfrm>
          </p:grpSpPr>
          <p:cxnSp>
            <p:nvCxnSpPr>
              <p:cNvPr id="69" name="Elbow Connector 68"/>
              <p:cNvCxnSpPr>
                <a:endCxn id="59" idx="1"/>
              </p:cNvCxnSpPr>
              <p:nvPr/>
            </p:nvCxnSpPr>
            <p:spPr>
              <a:xfrm rot="16200000" flipH="1">
                <a:off x="1855823" y="2356366"/>
                <a:ext cx="2376117" cy="37825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2476500" y="1357436"/>
                <a:ext cx="37825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7" name="Rectangle 76"/>
            <p:cNvSpPr/>
            <p:nvPr/>
          </p:nvSpPr>
          <p:spPr>
            <a:xfrm>
              <a:off x="3233008" y="5107116"/>
              <a:ext cx="1542192" cy="7688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CN" sz="1400" dirty="0" err="1" smtClean="0">
                  <a:latin typeface="Monaco" charset="0"/>
                  <a:ea typeface="Monaco" charset="0"/>
                  <a:cs typeface="Monaco" charset="0"/>
                </a:rPr>
                <a:t>DQNAgent</a:t>
              </a:r>
              <a:endParaRPr lang="zh-CN" altLang="en-US" sz="1400" dirty="0" smtClean="0">
                <a:latin typeface="Monaco" charset="0"/>
                <a:ea typeface="Monaco" charset="0"/>
                <a:cs typeface="Monaco" charset="0"/>
              </a:endParaRPr>
            </a:p>
            <a:p>
              <a:pPr marL="285750" indent="-285750">
                <a:buFontTx/>
                <a:buChar char="-"/>
              </a:pPr>
              <a:r>
                <a:rPr lang="en-US" altLang="zh-CN" sz="1400" dirty="0" err="1" smtClean="0">
                  <a:latin typeface="Monaco" charset="0"/>
                  <a:ea typeface="Monaco" charset="0"/>
                  <a:cs typeface="Monaco" charset="0"/>
                </a:rPr>
                <a:t>seq</a:t>
              </a:r>
              <a:endParaRPr lang="zh-CN" altLang="en-US" sz="1400" dirty="0" smtClean="0">
                <a:latin typeface="Monaco" charset="0"/>
                <a:ea typeface="Monaco" charset="0"/>
                <a:cs typeface="Monaco" charset="0"/>
              </a:endParaRPr>
            </a:p>
            <a:p>
              <a:pPr marL="285750" indent="-285750">
                <a:buFontTx/>
                <a:buChar char="-"/>
              </a:pPr>
              <a:r>
                <a:rPr lang="en-US" altLang="zh-CN" sz="1400" dirty="0" smtClean="0">
                  <a:latin typeface="Monaco" charset="0"/>
                  <a:ea typeface="Monaco" charset="0"/>
                  <a:cs typeface="Monaco" charset="0"/>
                </a:rPr>
                <a:t>weights</a:t>
              </a:r>
              <a:endParaRPr lang="zh-CN" altLang="en-US" sz="1400" dirty="0" smtClean="0">
                <a:latin typeface="Monaco" charset="0"/>
                <a:ea typeface="Monaco" charset="0"/>
                <a:cs typeface="Monaco" charset="0"/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2476500" y="1606113"/>
              <a:ext cx="756507" cy="3880287"/>
              <a:chOff x="2476500" y="1349096"/>
              <a:chExt cx="756508" cy="2186264"/>
            </a:xfrm>
          </p:grpSpPr>
          <p:cxnSp>
            <p:nvCxnSpPr>
              <p:cNvPr id="79" name="Elbow Connector 78"/>
              <p:cNvCxnSpPr>
                <a:endCxn id="77" idx="1"/>
              </p:cNvCxnSpPr>
              <p:nvPr/>
            </p:nvCxnSpPr>
            <p:spPr>
              <a:xfrm rot="16200000" flipH="1">
                <a:off x="1856872" y="2159224"/>
                <a:ext cx="2186263" cy="566009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H="1" flipV="1">
                <a:off x="2476500" y="1349096"/>
                <a:ext cx="190499" cy="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7" name="Rectangle 86"/>
            <p:cNvSpPr/>
            <p:nvPr/>
          </p:nvSpPr>
          <p:spPr>
            <a:xfrm>
              <a:off x="6220940" y="5101966"/>
              <a:ext cx="1542192" cy="7688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CN" sz="1400" dirty="0" err="1" smtClean="0">
                  <a:latin typeface="Monaco" charset="0"/>
                  <a:ea typeface="Monaco" charset="0"/>
                  <a:cs typeface="Monaco" charset="0"/>
                </a:rPr>
                <a:t>Env</a:t>
              </a:r>
              <a:endParaRPr lang="zh-CN" altLang="en-US" sz="1400" dirty="0" smtClean="0">
                <a:latin typeface="Monaco" charset="0"/>
                <a:ea typeface="Monaco" charset="0"/>
                <a:cs typeface="Monaco" charset="0"/>
              </a:endParaRPr>
            </a:p>
            <a:p>
              <a:pPr marL="285750" indent="-285750">
                <a:buFontTx/>
                <a:buChar char="-"/>
              </a:pPr>
              <a:r>
                <a:rPr lang="en-US" altLang="zh-CN" sz="1400" dirty="0" smtClean="0">
                  <a:latin typeface="Monaco" charset="0"/>
                  <a:ea typeface="Monaco" charset="0"/>
                  <a:cs typeface="Monaco" charset="0"/>
                </a:rPr>
                <a:t>Model</a:t>
              </a:r>
              <a:endParaRPr lang="zh-CN" altLang="en-US" sz="1400" dirty="0" smtClean="0">
                <a:latin typeface="Monaco" charset="0"/>
                <a:ea typeface="Monaco" charset="0"/>
                <a:cs typeface="Monaco" charset="0"/>
              </a:endParaRPr>
            </a:p>
          </p:txBody>
        </p:sp>
        <p:cxnSp>
          <p:nvCxnSpPr>
            <p:cNvPr id="88" name="Elbow Connector 87"/>
            <p:cNvCxnSpPr>
              <a:endCxn id="51" idx="1"/>
            </p:cNvCxnSpPr>
            <p:nvPr/>
          </p:nvCxnSpPr>
          <p:spPr>
            <a:xfrm>
              <a:off x="5058030" y="1925237"/>
              <a:ext cx="756510" cy="37620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>
              <a:endCxn id="55" idx="1"/>
            </p:cNvCxnSpPr>
            <p:nvPr/>
          </p:nvCxnSpPr>
          <p:spPr>
            <a:xfrm>
              <a:off x="7649860" y="2812530"/>
              <a:ext cx="818980" cy="33398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3233009" y="2543082"/>
              <a:ext cx="4623085" cy="1229159"/>
              <a:chOff x="3233009" y="2543082"/>
              <a:chExt cx="4623085" cy="1229159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3233009" y="2555782"/>
                <a:ext cx="4623085" cy="1216459"/>
                <a:chOff x="-1603453" y="1349096"/>
                <a:chExt cx="4270456" cy="1629685"/>
              </a:xfrm>
            </p:grpSpPr>
            <p:cxnSp>
              <p:nvCxnSpPr>
                <p:cNvPr id="95" name="Elbow Connector 94"/>
                <p:cNvCxnSpPr>
                  <a:endCxn id="59" idx="1"/>
                </p:cNvCxnSpPr>
                <p:nvPr/>
              </p:nvCxnSpPr>
              <p:spPr>
                <a:xfrm rot="10800000" flipV="1">
                  <a:off x="-1603453" y="2305107"/>
                  <a:ext cx="4270456" cy="673674"/>
                </a:xfrm>
                <a:prstGeom prst="bentConnector3">
                  <a:avLst>
                    <a:gd name="adj1" fmla="val 104945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 flipH="1" flipV="1">
                  <a:off x="2476500" y="1349096"/>
                  <a:ext cx="190499" cy="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0" name="Straight Connector 99"/>
              <p:cNvCxnSpPr/>
              <p:nvPr/>
            </p:nvCxnSpPr>
            <p:spPr>
              <a:xfrm flipH="1">
                <a:off x="7856089" y="2543082"/>
                <a:ext cx="2" cy="73008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04" name="Rectangle 103"/>
          <p:cNvSpPr/>
          <p:nvPr/>
        </p:nvSpPr>
        <p:spPr>
          <a:xfrm>
            <a:off x="738316" y="4372233"/>
            <a:ext cx="1542192" cy="1540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 err="1">
                <a:latin typeface="Monaco" charset="0"/>
                <a:ea typeface="Monaco" charset="0"/>
                <a:cs typeface="Monaco" charset="0"/>
              </a:rPr>
              <a:t>O</a:t>
            </a:r>
            <a:r>
              <a:rPr lang="en-US" altLang="zh-CN" sz="1400" dirty="0" err="1" smtClean="0">
                <a:latin typeface="Monaco" charset="0"/>
                <a:ea typeface="Monaco" charset="0"/>
                <a:cs typeface="Monaco" charset="0"/>
              </a:rPr>
              <a:t>SRMEngine</a:t>
            </a:r>
            <a:endParaRPr lang="zh-CN" altLang="en-US" sz="1400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sz="1400" dirty="0" smtClean="0">
                <a:latin typeface="Monaco" charset="0"/>
                <a:ea typeface="Monaco" charset="0"/>
                <a:cs typeface="Monaco" charset="0"/>
              </a:rPr>
              <a:t>exe</a:t>
            </a:r>
            <a:endParaRPr lang="zh-CN" altLang="en-US" sz="1400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sz="1400" dirty="0" smtClean="0">
                <a:latin typeface="Monaco" charset="0"/>
                <a:ea typeface="Monaco" charset="0"/>
                <a:cs typeface="Monaco" charset="0"/>
              </a:rPr>
              <a:t>map</a:t>
            </a:r>
            <a:endParaRPr lang="zh-CN" altLang="en-US" sz="1400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sz="1400" dirty="0" err="1" smtClean="0">
                <a:latin typeface="Monaco" charset="0"/>
                <a:ea typeface="Monaco" charset="0"/>
                <a:cs typeface="Monaco" charset="0"/>
              </a:rPr>
              <a:t>host,port</a:t>
            </a:r>
            <a:endParaRPr lang="zh-CN" altLang="en-US" sz="1400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sz="1400" dirty="0" smtClean="0">
                <a:latin typeface="Monaco" charset="0"/>
                <a:ea typeface="Monaco" charset="0"/>
                <a:cs typeface="Monaco" charset="0"/>
              </a:rPr>
              <a:t>routing()</a:t>
            </a:r>
            <a:endParaRPr lang="zh-CN" altLang="en-US" sz="1400" dirty="0" smtClean="0">
              <a:latin typeface="Monaco" charset="0"/>
              <a:ea typeface="Monaco" charset="0"/>
              <a:cs typeface="Monaco" charset="0"/>
            </a:endParaRPr>
          </a:p>
        </p:txBody>
      </p:sp>
      <p:cxnSp>
        <p:nvCxnSpPr>
          <p:cNvPr id="113" name="Curved Connector 112"/>
          <p:cNvCxnSpPr>
            <a:cxnSpLocks noChangeAspect="1"/>
          </p:cNvCxnSpPr>
          <p:nvPr/>
        </p:nvCxnSpPr>
        <p:spPr>
          <a:xfrm rot="9000000" flipV="1">
            <a:off x="1606383" y="3296842"/>
            <a:ext cx="802501" cy="845067"/>
          </a:xfrm>
          <a:prstGeom prst="curvedConnector2">
            <a:avLst/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urved Connector 116"/>
          <p:cNvCxnSpPr>
            <a:cxnSpLocks noChangeAspect="1"/>
          </p:cNvCxnSpPr>
          <p:nvPr/>
        </p:nvCxnSpPr>
        <p:spPr>
          <a:xfrm rot="19800000" flipV="1">
            <a:off x="2191663" y="3326908"/>
            <a:ext cx="802501" cy="845067"/>
          </a:xfrm>
          <a:prstGeom prst="curvedConnector2">
            <a:avLst/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1837576" y="3578648"/>
            <a:ext cx="9364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latin typeface="Monaco" charset="0"/>
                <a:ea typeface="Monaco" charset="0"/>
                <a:cs typeface="Monaco" charset="0"/>
              </a:rPr>
              <a:t>main.py</a:t>
            </a:r>
            <a:endParaRPr lang="en-US" sz="1400" dirty="0"/>
          </a:p>
        </p:txBody>
      </p:sp>
      <p:cxnSp>
        <p:nvCxnSpPr>
          <p:cNvPr id="119" name="Curved Connector 118"/>
          <p:cNvCxnSpPr>
            <a:cxnSpLocks noChangeAspect="1"/>
          </p:cNvCxnSpPr>
          <p:nvPr/>
        </p:nvCxnSpPr>
        <p:spPr>
          <a:xfrm rot="13680000" flipV="1">
            <a:off x="6441998" y="4904783"/>
            <a:ext cx="802501" cy="845067"/>
          </a:xfrm>
          <a:prstGeom prst="curvedConnector2">
            <a:avLst/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urved Connector 119"/>
          <p:cNvCxnSpPr>
            <a:cxnSpLocks noChangeAspect="1"/>
          </p:cNvCxnSpPr>
          <p:nvPr/>
        </p:nvCxnSpPr>
        <p:spPr>
          <a:xfrm rot="2880000" flipV="1">
            <a:off x="6441994" y="5296734"/>
            <a:ext cx="802501" cy="845067"/>
          </a:xfrm>
          <a:prstGeom prst="curvedConnector2">
            <a:avLst/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6428709" y="5368893"/>
            <a:ext cx="8290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latin typeface="Monaco" charset="0"/>
                <a:ea typeface="Monaco" charset="0"/>
                <a:cs typeface="Monaco" charset="0"/>
              </a:rPr>
              <a:t>dqn.py</a:t>
            </a:r>
            <a:endParaRPr lang="en-US" sz="1400" dirty="0"/>
          </a:p>
        </p:txBody>
      </p:sp>
      <p:cxnSp>
        <p:nvCxnSpPr>
          <p:cNvPr id="127" name="Elbow Connector 126"/>
          <p:cNvCxnSpPr>
            <a:stCxn id="87" idx="3"/>
            <a:endCxn id="4" idx="1"/>
          </p:cNvCxnSpPr>
          <p:nvPr/>
        </p:nvCxnSpPr>
        <p:spPr>
          <a:xfrm flipH="1" flipV="1">
            <a:off x="2280508" y="1953392"/>
            <a:ext cx="6828824" cy="3569391"/>
          </a:xfrm>
          <a:prstGeom prst="bentConnector5">
            <a:avLst>
              <a:gd name="adj1" fmla="val -38869"/>
              <a:gd name="adj2" fmla="val 136066"/>
              <a:gd name="adj3" fmla="val 1033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76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5492750" y="254000"/>
                <a:ext cx="2552700" cy="6337300"/>
              </a:xfrm>
              <a:prstGeom prst="rect">
                <a:avLst/>
              </a:prstGeom>
              <a:ln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zh-CN" sz="1600" dirty="0" smtClean="0">
                    <a:latin typeface="Gill Sans" charset="0"/>
                    <a:ea typeface="Gill Sans" charset="0"/>
                    <a:cs typeface="Gill Sans" charset="0"/>
                  </a:rPr>
                  <a:t>dispatch</a:t>
                </a:r>
                <a:r>
                  <a:rPr lang="zh-CN" altLang="en-US" sz="1600" dirty="0" smtClean="0">
                    <a:latin typeface="Gill Sans" charset="0"/>
                    <a:ea typeface="Gill Sans" charset="0"/>
                    <a:cs typeface="Gill Sans" charset="0"/>
                  </a:rPr>
                  <a:t> </a:t>
                </a:r>
                <a:r>
                  <a:rPr lang="en-US" altLang="zh-CN" sz="1600" dirty="0" smtClean="0">
                    <a:latin typeface="Gill Sans" charset="0"/>
                    <a:ea typeface="Gill Sans" charset="0"/>
                    <a:cs typeface="Gill Sans" charset="0"/>
                  </a:rPr>
                  <a:t>every</a:t>
                </a:r>
                <a:r>
                  <a:rPr lang="zh-CN" altLang="en-US" sz="1600" dirty="0" smtClean="0">
                    <a:latin typeface="Gill Sans" charset="0"/>
                    <a:ea typeface="Gill Sans" charset="0"/>
                    <a:cs typeface="Gill Sans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Gill Sans" charset="0"/>
                        <a:ea typeface="Gill Sans" charset="0"/>
                        <a:cs typeface="Gill Sans" charset="0"/>
                      </a:rPr>
                      <m:t>Δ</m:t>
                    </m:r>
                    <m:r>
                      <a:rPr lang="en-US" altLang="zh-CN" sz="1600" b="0" i="1" smtClean="0">
                        <a:latin typeface="Gill Sans" charset="0"/>
                        <a:ea typeface="Gill Sans" charset="0"/>
                        <a:cs typeface="Gill Sans" charset="0"/>
                      </a:rPr>
                      <m:t>𝑇</m:t>
                    </m:r>
                  </m:oMath>
                </a14:m>
                <a:endParaRPr lang="en-US" sz="1600" dirty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750" y="254000"/>
                <a:ext cx="2552700" cy="6337300"/>
              </a:xfrm>
              <a:prstGeom prst="rect">
                <a:avLst/>
              </a:prstGeom>
              <a:blipFill rotWithShape="0">
                <a:blip r:embed="rId2"/>
                <a:stretch>
                  <a:fillRect l="-950" t="-192"/>
                </a:stretch>
              </a:blipFill>
              <a:ln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406525" y="3098800"/>
            <a:ext cx="11303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Gill Sans" charset="0"/>
                <a:ea typeface="Gill Sans" charset="0"/>
                <a:cs typeface="Gill Sans" charset="0"/>
              </a:rPr>
              <a:t>initialize</a:t>
            </a:r>
            <a:endParaRPr lang="zh-CN" altLang="en-US" sz="1600" dirty="0" smtClean="0">
              <a:latin typeface="Gill Sans" charset="0"/>
              <a:ea typeface="Gill Sans" charset="0"/>
              <a:cs typeface="Gill Sans" charset="0"/>
            </a:endParaRPr>
          </a:p>
          <a:p>
            <a:pPr algn="ctr"/>
            <a:r>
              <a:rPr lang="en-US" altLang="zh-CN" sz="1600" dirty="0" err="1" smtClean="0">
                <a:latin typeface="Gill Sans" charset="0"/>
                <a:ea typeface="Gill Sans" charset="0"/>
                <a:cs typeface="Gill Sans" charset="0"/>
              </a:rPr>
              <a:t>orsm</a:t>
            </a:r>
            <a:endParaRPr lang="en-US" sz="16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78125" y="3098800"/>
            <a:ext cx="11303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Gill Sans" charset="0"/>
                <a:ea typeface="Gill Sans" charset="0"/>
                <a:cs typeface="Gill Sans" charset="0"/>
              </a:rPr>
              <a:t>load</a:t>
            </a:r>
            <a:endParaRPr lang="zh-CN" altLang="en-US" sz="1600" dirty="0">
              <a:latin typeface="Gill Sans" charset="0"/>
              <a:ea typeface="Gill Sans" charset="0"/>
              <a:cs typeface="Gill Sans" charset="0"/>
            </a:endParaRPr>
          </a:p>
          <a:p>
            <a:pPr algn="ctr"/>
            <a:r>
              <a:rPr lang="en-US" altLang="zh-CN" sz="1600" dirty="0" err="1" smtClean="0">
                <a:latin typeface="Gill Sans" charset="0"/>
                <a:ea typeface="Gill Sans" charset="0"/>
                <a:cs typeface="Gill Sans" charset="0"/>
              </a:rPr>
              <a:t>dqn</a:t>
            </a:r>
            <a:endParaRPr lang="en-US" sz="16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49725" y="3098800"/>
            <a:ext cx="11303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Gill Sans" charset="0"/>
                <a:ea typeface="Gill Sans" charset="0"/>
                <a:cs typeface="Gill Sans" charset="0"/>
              </a:rPr>
              <a:t>initialize</a:t>
            </a:r>
            <a:endParaRPr lang="zh-CN" altLang="en-US" sz="1600" dirty="0">
              <a:latin typeface="Gill Sans" charset="0"/>
              <a:ea typeface="Gill Sans" charset="0"/>
              <a:cs typeface="Gill Sans" charset="0"/>
            </a:endParaRPr>
          </a:p>
          <a:p>
            <a:pPr algn="ctr"/>
            <a:r>
              <a:rPr lang="en-US" altLang="zh-CN" sz="1600" dirty="0" smtClean="0">
                <a:latin typeface="Gill Sans" charset="0"/>
                <a:ea typeface="Gill Sans" charset="0"/>
                <a:cs typeface="Gill Sans" charset="0"/>
              </a:rPr>
              <a:t>model</a:t>
            </a:r>
            <a:endParaRPr lang="en-US" sz="16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10300" y="2705100"/>
            <a:ext cx="11303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Gill Sans" charset="0"/>
                <a:ea typeface="Gill Sans" charset="0"/>
                <a:cs typeface="Gill Sans" charset="0"/>
              </a:rPr>
              <a:t>assign</a:t>
            </a:r>
            <a:r>
              <a:rPr lang="zh-CN" altLang="en-US" sz="1600" dirty="0" smtClean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1600" dirty="0" err="1" smtClean="0">
                <a:latin typeface="Gill Sans" charset="0"/>
                <a:ea typeface="Gill Sans" charset="0"/>
                <a:cs typeface="Gill Sans" charset="0"/>
              </a:rPr>
              <a:t>reqs</a:t>
            </a:r>
            <a:r>
              <a:rPr lang="zh-CN" altLang="en-US" sz="1600" dirty="0" smtClean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1600" dirty="0" smtClean="0">
                <a:latin typeface="Gill Sans" charset="0"/>
                <a:ea typeface="Gill Sans" charset="0"/>
                <a:cs typeface="Gill Sans" charset="0"/>
              </a:rPr>
              <a:t>to</a:t>
            </a:r>
            <a:r>
              <a:rPr lang="zh-CN" altLang="en-US" sz="1600" dirty="0" smtClean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1600" dirty="0" err="1" smtClean="0">
                <a:latin typeface="Gill Sans" charset="0"/>
                <a:ea typeface="Gill Sans" charset="0"/>
                <a:cs typeface="Gill Sans" charset="0"/>
              </a:rPr>
              <a:t>vehs</a:t>
            </a:r>
            <a:endParaRPr lang="en-US" sz="16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93100" y="3098800"/>
            <a:ext cx="11303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Gill Sans" charset="0"/>
                <a:ea typeface="Gill Sans" charset="0"/>
                <a:cs typeface="Gill Sans" charset="0"/>
              </a:rPr>
              <a:t>save</a:t>
            </a:r>
            <a:r>
              <a:rPr lang="zh-CN" altLang="en-US" sz="1600" dirty="0" smtClean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1600" dirty="0" smtClean="0">
                <a:latin typeface="Gill Sans" charset="0"/>
                <a:ea typeface="Gill Sans" charset="0"/>
                <a:cs typeface="Gill Sans" charset="0"/>
              </a:rPr>
              <a:t>anime</a:t>
            </a:r>
            <a:endParaRPr lang="zh-CN" altLang="en-US" sz="1600" dirty="0" smtClean="0">
              <a:latin typeface="Gill Sans" charset="0"/>
              <a:ea typeface="Gill Sans" charset="0"/>
              <a:cs typeface="Gill Sans" charset="0"/>
            </a:endParaRPr>
          </a:p>
          <a:p>
            <a:pPr algn="ctr"/>
            <a:r>
              <a:rPr lang="en-US" altLang="zh-CN" sz="1600" dirty="0" smtClean="0">
                <a:latin typeface="Gill Sans" charset="0"/>
                <a:ea typeface="Gill Sans" charset="0"/>
                <a:cs typeface="Gill Sans" charset="0"/>
              </a:rPr>
              <a:t>(optional)</a:t>
            </a:r>
            <a:endParaRPr lang="en-US" sz="16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664700" y="3098800"/>
            <a:ext cx="11303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Gill Sans" charset="0"/>
                <a:ea typeface="Gill Sans" charset="0"/>
                <a:cs typeface="Gill Sans" charset="0"/>
              </a:rPr>
              <a:t>write</a:t>
            </a:r>
            <a:endParaRPr lang="zh-CN" altLang="en-US" sz="1600" dirty="0">
              <a:latin typeface="Gill Sans" charset="0"/>
              <a:ea typeface="Gill Sans" charset="0"/>
              <a:cs typeface="Gill Sans" charset="0"/>
            </a:endParaRPr>
          </a:p>
          <a:p>
            <a:pPr algn="ctr"/>
            <a:r>
              <a:rPr lang="en-US" altLang="zh-CN" sz="1600" dirty="0" smtClean="0">
                <a:latin typeface="Gill Sans" charset="0"/>
                <a:ea typeface="Gill Sans" charset="0"/>
                <a:cs typeface="Gill Sans" charset="0"/>
              </a:rPr>
              <a:t>results</a:t>
            </a:r>
            <a:endParaRPr lang="en-US" sz="16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10300" y="901700"/>
            <a:ext cx="11303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Gill Sans" charset="0"/>
                <a:ea typeface="Gill Sans" charset="0"/>
                <a:cs typeface="Gill Sans" charset="0"/>
              </a:rPr>
              <a:t>move</a:t>
            </a:r>
            <a:endParaRPr lang="zh-CN" altLang="en-US" sz="1600" dirty="0">
              <a:latin typeface="Gill Sans" charset="0"/>
              <a:ea typeface="Gill Sans" charset="0"/>
              <a:cs typeface="Gill Sans" charset="0"/>
            </a:endParaRPr>
          </a:p>
          <a:p>
            <a:pPr algn="ctr"/>
            <a:r>
              <a:rPr lang="en-US" altLang="zh-CN" sz="1600" dirty="0" smtClean="0">
                <a:latin typeface="Gill Sans" charset="0"/>
                <a:ea typeface="Gill Sans" charset="0"/>
                <a:cs typeface="Gill Sans" charset="0"/>
              </a:rPr>
              <a:t>vehicles</a:t>
            </a:r>
            <a:endParaRPr lang="en-US" sz="16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10300" y="1803400"/>
            <a:ext cx="11303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Gill Sans" charset="0"/>
                <a:ea typeface="Gill Sans" charset="0"/>
                <a:cs typeface="Gill Sans" charset="0"/>
              </a:rPr>
              <a:t>generate</a:t>
            </a:r>
            <a:r>
              <a:rPr lang="zh-CN" altLang="en-US" sz="1600" dirty="0" smtClean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1600" dirty="0" smtClean="0">
                <a:latin typeface="Gill Sans" charset="0"/>
                <a:ea typeface="Gill Sans" charset="0"/>
                <a:cs typeface="Gill Sans" charset="0"/>
              </a:rPr>
              <a:t>requests</a:t>
            </a:r>
            <a:endParaRPr lang="en-US" sz="16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10300" y="3606800"/>
            <a:ext cx="11303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Gill Sans" charset="0"/>
                <a:ea typeface="Gill Sans" charset="0"/>
                <a:cs typeface="Gill Sans" charset="0"/>
              </a:rPr>
              <a:t>reoptimize</a:t>
            </a:r>
            <a:endParaRPr lang="zh-CN" altLang="en-US" sz="1600" dirty="0" smtClean="0">
              <a:latin typeface="Gill Sans" charset="0"/>
              <a:ea typeface="Gill Sans" charset="0"/>
              <a:cs typeface="Gill Sans" charset="0"/>
            </a:endParaRPr>
          </a:p>
          <a:p>
            <a:pPr algn="ctr"/>
            <a:r>
              <a:rPr lang="en-US" altLang="zh-CN" sz="1600" dirty="0" smtClean="0">
                <a:latin typeface="Gill Sans" charset="0"/>
                <a:ea typeface="Gill Sans" charset="0"/>
                <a:cs typeface="Gill Sans" charset="0"/>
              </a:rPr>
              <a:t>(optional)</a:t>
            </a:r>
            <a:endParaRPr lang="en-US" sz="16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0300" y="4508500"/>
            <a:ext cx="11303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Gill Sans" charset="0"/>
                <a:ea typeface="Gill Sans" charset="0"/>
                <a:cs typeface="Gill Sans" charset="0"/>
              </a:rPr>
              <a:t>rebalance</a:t>
            </a:r>
            <a:endParaRPr lang="zh-CN" altLang="en-US" sz="1600" dirty="0" smtClean="0">
              <a:latin typeface="Gill Sans" charset="0"/>
              <a:ea typeface="Gill Sans" charset="0"/>
              <a:cs typeface="Gill Sans" charset="0"/>
            </a:endParaRPr>
          </a:p>
          <a:p>
            <a:pPr algn="ctr"/>
            <a:r>
              <a:rPr lang="en-US" altLang="zh-CN" sz="1600" dirty="0" smtClean="0">
                <a:latin typeface="Gill Sans" charset="0"/>
                <a:ea typeface="Gill Sans" charset="0"/>
                <a:cs typeface="Gill Sans" charset="0"/>
              </a:rPr>
              <a:t>(optional)</a:t>
            </a:r>
            <a:endParaRPr lang="en-US" sz="160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>
            <a:off x="2536825" y="3403600"/>
            <a:ext cx="241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908425" y="3403600"/>
            <a:ext cx="241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051800" y="3403600"/>
            <a:ext cx="241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280025" y="3403600"/>
            <a:ext cx="241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423400" y="3403600"/>
            <a:ext cx="241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775450" y="1511300"/>
            <a:ext cx="0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775450" y="2413000"/>
            <a:ext cx="0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5450" y="3314700"/>
            <a:ext cx="0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769100" y="4216400"/>
            <a:ext cx="0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31" idx="2"/>
            <a:endCxn id="10" idx="0"/>
          </p:cNvCxnSpPr>
          <p:nvPr/>
        </p:nvCxnSpPr>
        <p:spPr>
          <a:xfrm rot="5400000" flipH="1">
            <a:off x="4133850" y="3543300"/>
            <a:ext cx="5283200" cy="12700"/>
          </a:xfrm>
          <a:prstGeom prst="bentConnector5">
            <a:avLst>
              <a:gd name="adj1" fmla="val -4327"/>
              <a:gd name="adj2" fmla="val 6250000"/>
              <a:gd name="adj3" fmla="val 1043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210300" y="5410200"/>
            <a:ext cx="1130300" cy="774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Gill Sans" charset="0"/>
                <a:ea typeface="Gill Sans" charset="0"/>
                <a:cs typeface="Gill Sans" charset="0"/>
              </a:rPr>
              <a:t>save</a:t>
            </a:r>
            <a:r>
              <a:rPr lang="zh-CN" altLang="en-US" sz="1600" dirty="0" smtClean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1600" dirty="0" smtClean="0">
                <a:latin typeface="Gill Sans" charset="0"/>
                <a:ea typeface="Gill Sans" charset="0"/>
                <a:cs typeface="Gill Sans" charset="0"/>
              </a:rPr>
              <a:t>anime</a:t>
            </a:r>
            <a:r>
              <a:rPr lang="zh-CN" altLang="en-US" sz="1600" dirty="0" smtClean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1600" dirty="0" smtClean="0">
                <a:latin typeface="Gill Sans" charset="0"/>
                <a:ea typeface="Gill Sans" charset="0"/>
                <a:cs typeface="Gill Sans" charset="0"/>
              </a:rPr>
              <a:t>frame</a:t>
            </a:r>
            <a:r>
              <a:rPr lang="zh-CN" altLang="en-US" sz="1600" dirty="0" smtClean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1600" dirty="0" smtClean="0">
                <a:latin typeface="Gill Sans" charset="0"/>
                <a:ea typeface="Gill Sans" charset="0"/>
                <a:cs typeface="Gill Sans" charset="0"/>
              </a:rPr>
              <a:t>(optional)</a:t>
            </a:r>
            <a:endParaRPr lang="en-US" sz="160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769100" y="5118100"/>
            <a:ext cx="0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413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107</Words>
  <Application>Microsoft Macintosh PowerPoint</Application>
  <PresentationFormat>Widescreen</PresentationFormat>
  <Paragraphs>80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Calibri Light</vt:lpstr>
      <vt:lpstr>Gill Sans</vt:lpstr>
      <vt:lpstr>Monaco</vt:lpstr>
      <vt:lpstr>宋体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WJ</dc:creator>
  <cp:lastModifiedBy>WJ</cp:lastModifiedBy>
  <cp:revision>12</cp:revision>
  <cp:lastPrinted>2017-09-13T16:18:05Z</cp:lastPrinted>
  <dcterms:created xsi:type="dcterms:W3CDTF">2017-09-13T14:20:24Z</dcterms:created>
  <dcterms:modified xsi:type="dcterms:W3CDTF">2017-09-13T16:18:10Z</dcterms:modified>
</cp:coreProperties>
</file>