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326d0ce3_0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326d0ce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326d0ce3_0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326d0ce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326d0ce3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326d0ce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326d0ce3_0_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326d0ce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326d0ce3_0_2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326d0ce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326d0ce3_0_2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326d0ce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326d0ce3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326d0c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326d0ce3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326d0c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dd8a35f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dd8a35f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326d0ce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326d0c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326d0ce3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326d0ce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Astronomy observation classification! Manual → automated tagging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326d0ce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326d0ce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326d0ce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326d0ce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326d0ce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326d0ce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326d0ce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326d0ce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326d0ce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326d0ce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326d0ce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326d0ce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service is an independent component.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Training: read the data, learn the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Prediction: take data from the API call, run the model to produce an output. Actual model lives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API: interface with the real world. Take data from the user.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326d0ce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326d0ce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326d0ce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5326d0ce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326d0ce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5326d0ce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326d0ce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5326d0ce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dd523ca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dd523ca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dd8a35f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dd8a35f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326d0c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326d0c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326d0c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326d0c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326d0c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326d0c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with real business implications.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Pipeline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1: January 28,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1890s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2" name="Google Shape;132;p22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33" name="Google Shape;133;p2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2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Linear Regression (Galton; Pearson)</a:t>
            </a:r>
            <a:endParaRPr sz="1600"/>
          </a:p>
        </p:txBody>
      </p:sp>
      <p:sp>
        <p:nvSpPr>
          <p:cNvPr id="136" name="Google Shape;136;p2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1965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8" name="Google Shape;138;p22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39" name="Google Shape;139;p2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2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3376137" y="4114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Graphical Models (Pearl)</a:t>
            </a:r>
            <a:endParaRPr sz="1600"/>
          </a:p>
        </p:txBody>
      </p:sp>
      <p:sp>
        <p:nvSpPr>
          <p:cNvPr id="142" name="Google Shape;142;p2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1988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4" name="Google Shape;144;p22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45" name="Google Shape;145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2"/>
          <p:cNvSpPr txBox="1"/>
          <p:nvPr>
            <p:ph idx="4294967295" type="body"/>
          </p:nvPr>
        </p:nvSpPr>
        <p:spPr>
          <a:xfrm>
            <a:off x="5416694" y="38309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Boosting (Schapire)</a:t>
            </a:r>
            <a:endParaRPr sz="1600"/>
          </a:p>
        </p:txBody>
      </p:sp>
      <p:sp>
        <p:nvSpPr>
          <p:cNvPr id="148" name="Google Shape;148;p2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1990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1" name="Google Shape;151;p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2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2"/>
          <p:cNvSpPr txBox="1"/>
          <p:nvPr>
            <p:ph idx="4294967295" type="body"/>
          </p:nvPr>
        </p:nvSpPr>
        <p:spPr>
          <a:xfrm>
            <a:off x="2126325" y="3737325"/>
            <a:ext cx="26835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Multi-layer NNs (Ivakhnenko and Lapa)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(stagnation around 1969)</a:t>
            </a:r>
            <a:endParaRPr sz="1600"/>
          </a:p>
        </p:txBody>
      </p:sp>
      <p:sp>
        <p:nvSpPr>
          <p:cNvPr id="154" name="Google Shape;154;p2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4294967295" type="body"/>
          </p:nvPr>
        </p:nvSpPr>
        <p:spPr>
          <a:xfrm>
            <a:off x="7111498" y="2336550"/>
            <a:ext cx="15291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2009-present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" name="Google Shape;156;p2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7" name="Google Shape;157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2"/>
          <p:cNvSpPr txBox="1"/>
          <p:nvPr>
            <p:ph idx="4294967295" type="body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DNNs reach human performance across many tasks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(1890s)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Still used often today!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Great go-to model for basic tasks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Logistic regression for fraud detection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Linear regression for causal inference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variants solve some problems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Robust linear regression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Different link functions for different tasks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5324600" y="3986850"/>
            <a:ext cx="3042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6123850" y="3986850"/>
            <a:ext cx="3042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6867738" y="3986850"/>
            <a:ext cx="3042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656175" y="3986850"/>
            <a:ext cx="3042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6428050" y="2417100"/>
            <a:ext cx="3042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3"/>
          <p:cNvCxnSpPr>
            <a:stCxn id="166" idx="7"/>
            <a:endCxn id="170" idx="3"/>
          </p:cNvCxnSpPr>
          <p:nvPr/>
        </p:nvCxnSpPr>
        <p:spPr>
          <a:xfrm flipH="1" rot="10800000">
            <a:off x="5584251" y="2681246"/>
            <a:ext cx="888300" cy="13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3"/>
          <p:cNvCxnSpPr>
            <a:stCxn id="167" idx="0"/>
            <a:endCxn id="170" idx="4"/>
          </p:cNvCxnSpPr>
          <p:nvPr/>
        </p:nvCxnSpPr>
        <p:spPr>
          <a:xfrm flipH="1" rot="10800000">
            <a:off x="6275950" y="2726550"/>
            <a:ext cx="304200" cy="12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>
            <a:stCxn id="168" idx="0"/>
            <a:endCxn id="170" idx="4"/>
          </p:cNvCxnSpPr>
          <p:nvPr/>
        </p:nvCxnSpPr>
        <p:spPr>
          <a:xfrm rot="10800000">
            <a:off x="6580038" y="2726550"/>
            <a:ext cx="439800" cy="12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>
            <a:stCxn id="169" idx="1"/>
            <a:endCxn id="170" idx="5"/>
          </p:cNvCxnSpPr>
          <p:nvPr/>
        </p:nvCxnSpPr>
        <p:spPr>
          <a:xfrm rot="10800000">
            <a:off x="6687624" y="2681246"/>
            <a:ext cx="1013100" cy="13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/>
              <a:t>Very little model freedom, but you could get some non-linearity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Lots of independence assumptions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Trouble with collinearity!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Regression (~1970s)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/>
              <a:t>Adds some model freedom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some collinearity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Better statistics, especially for small data 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5618400" y="36423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6329554" y="36423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6991447" y="36423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7692980" y="36423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6600224" y="2260100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5"/>
          <p:cNvCxnSpPr>
            <a:stCxn id="187" idx="7"/>
            <a:endCxn id="191" idx="3"/>
          </p:cNvCxnSpPr>
          <p:nvPr/>
        </p:nvCxnSpPr>
        <p:spPr>
          <a:xfrm flipH="1" rot="10800000">
            <a:off x="5849372" y="2492458"/>
            <a:ext cx="790500" cy="11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5"/>
          <p:cNvCxnSpPr>
            <a:stCxn id="188" idx="0"/>
            <a:endCxn id="191" idx="4"/>
          </p:cNvCxnSpPr>
          <p:nvPr/>
        </p:nvCxnSpPr>
        <p:spPr>
          <a:xfrm flipH="1" rot="10800000">
            <a:off x="6464854" y="2532366"/>
            <a:ext cx="270600" cy="11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5"/>
          <p:cNvCxnSpPr>
            <a:stCxn id="189" idx="0"/>
            <a:endCxn id="191" idx="4"/>
          </p:cNvCxnSpPr>
          <p:nvPr/>
        </p:nvCxnSpPr>
        <p:spPr>
          <a:xfrm rot="10800000">
            <a:off x="6735547" y="2532366"/>
            <a:ext cx="391200" cy="11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5"/>
          <p:cNvCxnSpPr>
            <a:stCxn id="190" idx="1"/>
            <a:endCxn id="191" idx="5"/>
          </p:cNvCxnSpPr>
          <p:nvPr/>
        </p:nvCxnSpPr>
        <p:spPr>
          <a:xfrm rot="10800000">
            <a:off x="6831109" y="2492458"/>
            <a:ext cx="901500" cy="11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5"/>
          <p:cNvSpPr/>
          <p:nvPr/>
        </p:nvSpPr>
        <p:spPr>
          <a:xfrm>
            <a:off x="7334225" y="43359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5948975" y="43568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5"/>
          <p:cNvCxnSpPr>
            <a:stCxn id="197" idx="1"/>
            <a:endCxn id="187" idx="4"/>
          </p:cNvCxnSpPr>
          <p:nvPr/>
        </p:nvCxnSpPr>
        <p:spPr>
          <a:xfrm rot="10800000">
            <a:off x="5753703" y="3914658"/>
            <a:ext cx="2349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5"/>
          <p:cNvCxnSpPr>
            <a:stCxn id="197" idx="7"/>
            <a:endCxn id="188" idx="4"/>
          </p:cNvCxnSpPr>
          <p:nvPr/>
        </p:nvCxnSpPr>
        <p:spPr>
          <a:xfrm flipH="1" rot="10800000">
            <a:off x="6179947" y="3914658"/>
            <a:ext cx="2850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5"/>
          <p:cNvCxnSpPr>
            <a:stCxn id="196" idx="1"/>
            <a:endCxn id="189" idx="4"/>
          </p:cNvCxnSpPr>
          <p:nvPr/>
        </p:nvCxnSpPr>
        <p:spPr>
          <a:xfrm rot="10800000">
            <a:off x="7126653" y="3914758"/>
            <a:ext cx="2472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5"/>
          <p:cNvCxnSpPr>
            <a:stCxn id="196" idx="7"/>
            <a:endCxn id="190" idx="4"/>
          </p:cNvCxnSpPr>
          <p:nvPr/>
        </p:nvCxnSpPr>
        <p:spPr>
          <a:xfrm flipH="1" rot="10800000">
            <a:off x="7565197" y="3914758"/>
            <a:ext cx="2631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Regression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/>
              <a:t>Adds some model freedom, in the sense of more complex dependence structure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some collinearity, and “partial pooling”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5618400" y="36423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6329554" y="36423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6991447" y="36423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7692980" y="36423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6600224" y="2260100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6"/>
          <p:cNvCxnSpPr>
            <a:stCxn id="208" idx="7"/>
            <a:endCxn id="212" idx="3"/>
          </p:cNvCxnSpPr>
          <p:nvPr/>
        </p:nvCxnSpPr>
        <p:spPr>
          <a:xfrm flipH="1" rot="10800000">
            <a:off x="5849372" y="2492458"/>
            <a:ext cx="790500" cy="11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6"/>
          <p:cNvCxnSpPr>
            <a:stCxn id="209" idx="0"/>
            <a:endCxn id="212" idx="4"/>
          </p:cNvCxnSpPr>
          <p:nvPr/>
        </p:nvCxnSpPr>
        <p:spPr>
          <a:xfrm flipH="1" rot="10800000">
            <a:off x="6464854" y="2532366"/>
            <a:ext cx="270600" cy="11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6"/>
          <p:cNvCxnSpPr>
            <a:stCxn id="210" idx="0"/>
            <a:endCxn id="212" idx="4"/>
          </p:cNvCxnSpPr>
          <p:nvPr/>
        </p:nvCxnSpPr>
        <p:spPr>
          <a:xfrm rot="10800000">
            <a:off x="6735547" y="2532366"/>
            <a:ext cx="391200" cy="11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6"/>
          <p:cNvCxnSpPr>
            <a:stCxn id="211" idx="1"/>
            <a:endCxn id="212" idx="5"/>
          </p:cNvCxnSpPr>
          <p:nvPr/>
        </p:nvCxnSpPr>
        <p:spPr>
          <a:xfrm rot="10800000">
            <a:off x="6831109" y="2492458"/>
            <a:ext cx="901500" cy="11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6"/>
          <p:cNvSpPr/>
          <p:nvPr/>
        </p:nvSpPr>
        <p:spPr>
          <a:xfrm>
            <a:off x="7334225" y="43359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5948975" y="43568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6"/>
          <p:cNvCxnSpPr>
            <a:stCxn id="218" idx="1"/>
            <a:endCxn id="208" idx="4"/>
          </p:cNvCxnSpPr>
          <p:nvPr/>
        </p:nvCxnSpPr>
        <p:spPr>
          <a:xfrm rot="10800000">
            <a:off x="5753703" y="3914658"/>
            <a:ext cx="2349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6"/>
          <p:cNvCxnSpPr>
            <a:stCxn id="218" idx="7"/>
            <a:endCxn id="209" idx="4"/>
          </p:cNvCxnSpPr>
          <p:nvPr/>
        </p:nvCxnSpPr>
        <p:spPr>
          <a:xfrm flipH="1" rot="10800000">
            <a:off x="6179947" y="3914658"/>
            <a:ext cx="2850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6"/>
          <p:cNvCxnSpPr>
            <a:stCxn id="217" idx="1"/>
            <a:endCxn id="210" idx="4"/>
          </p:cNvCxnSpPr>
          <p:nvPr/>
        </p:nvCxnSpPr>
        <p:spPr>
          <a:xfrm rot="10800000">
            <a:off x="7126653" y="3914758"/>
            <a:ext cx="2472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6"/>
          <p:cNvCxnSpPr>
            <a:stCxn id="217" idx="7"/>
            <a:endCxn id="211" idx="4"/>
          </p:cNvCxnSpPr>
          <p:nvPr/>
        </p:nvCxnSpPr>
        <p:spPr>
          <a:xfrm flipH="1" rot="10800000">
            <a:off x="7565197" y="3914758"/>
            <a:ext cx="2631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Models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/>
              <a:t>Allows much more general dependence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Generative model for the data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computational tools available for fitting and making assumptions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5618400" y="36423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6329554" y="36423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6991447" y="36423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7692980" y="36423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6600224" y="2260100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27"/>
          <p:cNvCxnSpPr>
            <a:stCxn id="229" idx="7"/>
            <a:endCxn id="233" idx="3"/>
          </p:cNvCxnSpPr>
          <p:nvPr/>
        </p:nvCxnSpPr>
        <p:spPr>
          <a:xfrm flipH="1" rot="10800000">
            <a:off x="5849372" y="2492458"/>
            <a:ext cx="790500" cy="11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7"/>
          <p:cNvCxnSpPr>
            <a:stCxn id="230" idx="0"/>
            <a:endCxn id="233" idx="4"/>
          </p:cNvCxnSpPr>
          <p:nvPr/>
        </p:nvCxnSpPr>
        <p:spPr>
          <a:xfrm flipH="1" rot="10800000">
            <a:off x="6464854" y="2532366"/>
            <a:ext cx="270600" cy="11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7"/>
          <p:cNvCxnSpPr>
            <a:stCxn id="231" idx="0"/>
            <a:endCxn id="233" idx="4"/>
          </p:cNvCxnSpPr>
          <p:nvPr/>
        </p:nvCxnSpPr>
        <p:spPr>
          <a:xfrm rot="10800000">
            <a:off x="6735547" y="2532366"/>
            <a:ext cx="391200" cy="11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7"/>
          <p:cNvCxnSpPr>
            <a:stCxn id="232" idx="1"/>
            <a:endCxn id="233" idx="5"/>
          </p:cNvCxnSpPr>
          <p:nvPr/>
        </p:nvCxnSpPr>
        <p:spPr>
          <a:xfrm rot="10800000">
            <a:off x="6831109" y="2492458"/>
            <a:ext cx="901500" cy="11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7"/>
          <p:cNvSpPr/>
          <p:nvPr/>
        </p:nvSpPr>
        <p:spPr>
          <a:xfrm>
            <a:off x="7334225" y="43359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5948975" y="4356866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7"/>
          <p:cNvCxnSpPr>
            <a:stCxn id="239" idx="1"/>
            <a:endCxn id="229" idx="4"/>
          </p:cNvCxnSpPr>
          <p:nvPr/>
        </p:nvCxnSpPr>
        <p:spPr>
          <a:xfrm rot="10800000">
            <a:off x="5753703" y="3914658"/>
            <a:ext cx="2349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7"/>
          <p:cNvCxnSpPr>
            <a:stCxn id="239" idx="7"/>
            <a:endCxn id="230" idx="4"/>
          </p:cNvCxnSpPr>
          <p:nvPr/>
        </p:nvCxnSpPr>
        <p:spPr>
          <a:xfrm flipH="1" rot="10800000">
            <a:off x="6179947" y="3914658"/>
            <a:ext cx="285000" cy="4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7"/>
          <p:cNvCxnSpPr>
            <a:stCxn id="238" idx="1"/>
            <a:endCxn id="231" idx="4"/>
          </p:cNvCxnSpPr>
          <p:nvPr/>
        </p:nvCxnSpPr>
        <p:spPr>
          <a:xfrm rot="10800000">
            <a:off x="7126653" y="3914758"/>
            <a:ext cx="2472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7"/>
          <p:cNvCxnSpPr>
            <a:stCxn id="238" idx="7"/>
            <a:endCxn id="232" idx="4"/>
          </p:cNvCxnSpPr>
          <p:nvPr/>
        </p:nvCxnSpPr>
        <p:spPr>
          <a:xfrm flipH="1" rot="10800000">
            <a:off x="7565197" y="3914758"/>
            <a:ext cx="2631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7"/>
          <p:cNvCxnSpPr>
            <a:stCxn id="239" idx="6"/>
            <a:endCxn id="231" idx="3"/>
          </p:cNvCxnSpPr>
          <p:nvPr/>
        </p:nvCxnSpPr>
        <p:spPr>
          <a:xfrm flipH="1" rot="10800000">
            <a:off x="6219575" y="3874766"/>
            <a:ext cx="811500" cy="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7"/>
          <p:cNvSpPr/>
          <p:nvPr/>
        </p:nvSpPr>
        <p:spPr>
          <a:xfrm>
            <a:off x="7732599" y="2260100"/>
            <a:ext cx="27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27"/>
          <p:cNvCxnSpPr>
            <a:stCxn id="231" idx="7"/>
            <a:endCxn id="245" idx="3"/>
          </p:cNvCxnSpPr>
          <p:nvPr/>
        </p:nvCxnSpPr>
        <p:spPr>
          <a:xfrm flipH="1" rot="10800000">
            <a:off x="7222419" y="2492458"/>
            <a:ext cx="549900" cy="11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 function approximators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Much more computational machinery, regularization methods, etc developed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non-linear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Solving is expensive!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775" y="1919075"/>
            <a:ext cx="4404074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stagnation?!</a:t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Too little computing power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Couldn’t even fit XOR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then...</a:t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Technology developed: faster computers, bigger data sets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Discovered backprop algorithm!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Greedy pre-training (solves vanishing gradients)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 Normalization; Dropout; new architectures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Machine learning frameworks like TensorFlow and PyTorch were released!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471900" y="1919075"/>
            <a:ext cx="3594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Costs stayed flat or decreased while compute power rose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High-power computing effectively became cheaper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Neural Net frameworks and machine learning packages became available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more products are built with advanced ML technology!</a:t>
            </a:r>
            <a:endParaRPr/>
          </a:p>
        </p:txBody>
      </p:sp>
      <p:sp>
        <p:nvSpPr>
          <p:cNvPr id="272" name="Google Shape;272;p3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025" y="-24027"/>
            <a:ext cx="6285627" cy="197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050" y="1879550"/>
            <a:ext cx="5302301" cy="30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900" y="1676925"/>
            <a:ext cx="5011075" cy="34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 for applications?</a:t>
            </a:r>
            <a:endParaRPr/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Problems that only humans could do can now be performed by computers: large scale data processing!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Higher and higher skill level tasks can be automated (e.g. language translation)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don’t have to be an ML researcher to build cutting-edge ML products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Applications</a:t>
            </a:r>
            <a:endParaRPr/>
          </a:p>
        </p:txBody>
      </p:sp>
      <p:sp>
        <p:nvSpPr>
          <p:cNvPr id="286" name="Google Shape;286;p3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/>
              <a:t>From an image, recognize the objects in the image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Translate French text into english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Win a game of 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 the click-rate of an advertisement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user engagement with a website or app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 these in context?!</a:t>
            </a: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/>
              <a:t>From an image, recognize the objects in the image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 these in context?!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/>
              <a:t>From an image, recognize the objects in the image</a:t>
            </a:r>
            <a:endParaRPr/>
          </a:p>
        </p:txBody>
      </p:sp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" y="0"/>
            <a:ext cx="91220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471900" y="1919075"/>
            <a:ext cx="3282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pointers: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Your first choice should probably be to look for an API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one isn’t available, see if a pre-trained network works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not, see if you can use transfer learning with unsupervised data (supervised data is expensive!)</a:t>
            </a:r>
            <a:endParaRPr/>
          </a:p>
        </p:txBody>
      </p:sp>
      <p:sp>
        <p:nvSpPr>
          <p:cNvPr id="306" name="Google Shape;306;p3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63" y="312175"/>
            <a:ext cx="63912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400" y="1550812"/>
            <a:ext cx="5367600" cy="34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components are required to build this yourself?</a:t>
            </a:r>
            <a:endParaRPr sz="2400"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Service?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Trainer?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 scripts?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API service?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 application?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Design team?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Front-end developers?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...</a:t>
            </a:r>
            <a:endParaRPr/>
          </a:p>
        </p:txBody>
      </p:sp>
      <p:sp>
        <p:nvSpPr>
          <p:cNvPr id="315" name="Google Shape;315;p3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can get pretty complicated</a:t>
            </a: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4656725" y="2872375"/>
            <a:ext cx="11127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6260550" y="2872375"/>
            <a:ext cx="11127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3052900" y="2872375"/>
            <a:ext cx="11127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1560300" y="2766363"/>
            <a:ext cx="774100" cy="9797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325" name="Google Shape;325;p38"/>
          <p:cNvCxnSpPr>
            <a:stCxn id="323" idx="1"/>
            <a:endCxn id="324" idx="4"/>
          </p:cNvCxnSpPr>
          <p:nvPr/>
        </p:nvCxnSpPr>
        <p:spPr>
          <a:xfrm rot="10800000">
            <a:off x="2334400" y="3256225"/>
            <a:ext cx="7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8"/>
          <p:cNvCxnSpPr>
            <a:stCxn id="321" idx="1"/>
            <a:endCxn id="323" idx="3"/>
          </p:cNvCxnSpPr>
          <p:nvPr/>
        </p:nvCxnSpPr>
        <p:spPr>
          <a:xfrm rot="10800000">
            <a:off x="4165625" y="3256225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8"/>
          <p:cNvCxnSpPr>
            <a:stCxn id="322" idx="1"/>
            <a:endCxn id="321" idx="3"/>
          </p:cNvCxnSpPr>
          <p:nvPr/>
        </p:nvCxnSpPr>
        <p:spPr>
          <a:xfrm rot="10800000">
            <a:off x="5769450" y="3256225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460950" y="714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can get pretty complicated</a:t>
            </a: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4312038" y="2872375"/>
            <a:ext cx="11127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7373250" y="2872375"/>
            <a:ext cx="11127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2363525" y="2872363"/>
            <a:ext cx="11127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870925" y="2766350"/>
            <a:ext cx="774100" cy="9797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337" name="Google Shape;337;p39"/>
          <p:cNvCxnSpPr>
            <a:stCxn id="335" idx="1"/>
            <a:endCxn id="336" idx="4"/>
          </p:cNvCxnSpPr>
          <p:nvPr/>
        </p:nvCxnSpPr>
        <p:spPr>
          <a:xfrm rot="10800000">
            <a:off x="1645025" y="3256213"/>
            <a:ext cx="7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9"/>
          <p:cNvCxnSpPr>
            <a:stCxn id="333" idx="1"/>
            <a:endCxn id="335" idx="3"/>
          </p:cNvCxnSpPr>
          <p:nvPr/>
        </p:nvCxnSpPr>
        <p:spPr>
          <a:xfrm rot="10800000">
            <a:off x="3476238" y="3256225"/>
            <a:ext cx="8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9"/>
          <p:cNvSpPr/>
          <p:nvPr/>
        </p:nvSpPr>
        <p:spPr>
          <a:xfrm>
            <a:off x="6014988" y="2872375"/>
            <a:ext cx="11127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Balancer</a:t>
            </a: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4312038" y="1853950"/>
            <a:ext cx="11127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12038" y="3890800"/>
            <a:ext cx="11127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cxnSp>
        <p:nvCxnSpPr>
          <p:cNvPr id="342" name="Google Shape;342;p39"/>
          <p:cNvCxnSpPr>
            <a:stCxn id="340" idx="1"/>
            <a:endCxn id="335" idx="3"/>
          </p:cNvCxnSpPr>
          <p:nvPr/>
        </p:nvCxnSpPr>
        <p:spPr>
          <a:xfrm flipH="1">
            <a:off x="3476238" y="2237800"/>
            <a:ext cx="835800" cy="10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9"/>
          <p:cNvCxnSpPr>
            <a:stCxn id="341" idx="1"/>
            <a:endCxn id="335" idx="3"/>
          </p:cNvCxnSpPr>
          <p:nvPr/>
        </p:nvCxnSpPr>
        <p:spPr>
          <a:xfrm rot="10800000">
            <a:off x="3476238" y="3256150"/>
            <a:ext cx="835800" cy="10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9"/>
          <p:cNvCxnSpPr>
            <a:stCxn id="339" idx="1"/>
            <a:endCxn id="340" idx="3"/>
          </p:cNvCxnSpPr>
          <p:nvPr/>
        </p:nvCxnSpPr>
        <p:spPr>
          <a:xfrm rot="10800000">
            <a:off x="5424888" y="2237725"/>
            <a:ext cx="590100" cy="10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9"/>
          <p:cNvCxnSpPr>
            <a:stCxn id="339" idx="1"/>
            <a:endCxn id="333" idx="3"/>
          </p:cNvCxnSpPr>
          <p:nvPr/>
        </p:nvCxnSpPr>
        <p:spPr>
          <a:xfrm rot="10800000">
            <a:off x="5424888" y="3256225"/>
            <a:ext cx="5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9"/>
          <p:cNvCxnSpPr>
            <a:stCxn id="339" idx="1"/>
            <a:endCxn id="341" idx="3"/>
          </p:cNvCxnSpPr>
          <p:nvPr/>
        </p:nvCxnSpPr>
        <p:spPr>
          <a:xfrm flipH="1">
            <a:off x="5424888" y="3256225"/>
            <a:ext cx="590100" cy="10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9"/>
          <p:cNvCxnSpPr>
            <a:stCxn id="334" idx="1"/>
            <a:endCxn id="339" idx="3"/>
          </p:cNvCxnSpPr>
          <p:nvPr/>
        </p:nvCxnSpPr>
        <p:spPr>
          <a:xfrm rot="10800000">
            <a:off x="7127550" y="3256225"/>
            <a:ext cx="24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so on...</a:t>
            </a:r>
            <a:endParaRPr/>
          </a:p>
        </p:txBody>
      </p:sp>
      <p:sp>
        <p:nvSpPr>
          <p:cNvPr id="353" name="Google Shape;353;p40"/>
          <p:cNvSpPr/>
          <p:nvPr/>
        </p:nvSpPr>
        <p:spPr>
          <a:xfrm>
            <a:off x="3517916" y="3843590"/>
            <a:ext cx="8067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354" name="Google Shape;354;p40"/>
          <p:cNvSpPr/>
          <p:nvPr/>
        </p:nvSpPr>
        <p:spPr>
          <a:xfrm>
            <a:off x="7597601" y="3071638"/>
            <a:ext cx="929700" cy="4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355" name="Google Shape;355;p40"/>
          <p:cNvSpPr/>
          <p:nvPr/>
        </p:nvSpPr>
        <p:spPr>
          <a:xfrm>
            <a:off x="2105367" y="3843584"/>
            <a:ext cx="8067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356" name="Google Shape;356;p40"/>
          <p:cNvSpPr/>
          <p:nvPr/>
        </p:nvSpPr>
        <p:spPr>
          <a:xfrm>
            <a:off x="1023325" y="3795215"/>
            <a:ext cx="561174" cy="447007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357" name="Google Shape;357;p40"/>
          <p:cNvCxnSpPr>
            <a:stCxn id="355" idx="1"/>
            <a:endCxn id="356" idx="4"/>
          </p:cNvCxnSpPr>
          <p:nvPr/>
        </p:nvCxnSpPr>
        <p:spPr>
          <a:xfrm rot="10800000">
            <a:off x="1584567" y="4018784"/>
            <a:ext cx="52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40"/>
          <p:cNvCxnSpPr>
            <a:stCxn id="353" idx="1"/>
            <a:endCxn id="355" idx="3"/>
          </p:cNvCxnSpPr>
          <p:nvPr/>
        </p:nvCxnSpPr>
        <p:spPr>
          <a:xfrm rot="10800000">
            <a:off x="2912216" y="4018790"/>
            <a:ext cx="6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40"/>
          <p:cNvSpPr/>
          <p:nvPr/>
        </p:nvSpPr>
        <p:spPr>
          <a:xfrm>
            <a:off x="4752449" y="3843590"/>
            <a:ext cx="8067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Balancer</a:t>
            </a:r>
            <a:endParaRPr/>
          </a:p>
        </p:txBody>
      </p:sp>
      <p:sp>
        <p:nvSpPr>
          <p:cNvPr id="360" name="Google Shape;360;p40"/>
          <p:cNvSpPr/>
          <p:nvPr/>
        </p:nvSpPr>
        <p:spPr>
          <a:xfrm>
            <a:off x="3517916" y="3378926"/>
            <a:ext cx="8067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3517916" y="4308254"/>
            <a:ext cx="8067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cxnSp>
        <p:nvCxnSpPr>
          <p:cNvPr id="362" name="Google Shape;362;p40"/>
          <p:cNvCxnSpPr>
            <a:stCxn id="360" idx="1"/>
            <a:endCxn id="355" idx="3"/>
          </p:cNvCxnSpPr>
          <p:nvPr/>
        </p:nvCxnSpPr>
        <p:spPr>
          <a:xfrm flipH="1">
            <a:off x="2912216" y="3554126"/>
            <a:ext cx="6057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0"/>
          <p:cNvCxnSpPr>
            <a:stCxn id="361" idx="1"/>
            <a:endCxn id="355" idx="3"/>
          </p:cNvCxnSpPr>
          <p:nvPr/>
        </p:nvCxnSpPr>
        <p:spPr>
          <a:xfrm rot="10800000">
            <a:off x="2912216" y="4018754"/>
            <a:ext cx="6057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40"/>
          <p:cNvCxnSpPr>
            <a:stCxn id="359" idx="1"/>
            <a:endCxn id="360" idx="3"/>
          </p:cNvCxnSpPr>
          <p:nvPr/>
        </p:nvCxnSpPr>
        <p:spPr>
          <a:xfrm rot="10800000">
            <a:off x="4324649" y="3554090"/>
            <a:ext cx="4278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0"/>
          <p:cNvCxnSpPr>
            <a:stCxn id="359" idx="1"/>
            <a:endCxn id="353" idx="3"/>
          </p:cNvCxnSpPr>
          <p:nvPr/>
        </p:nvCxnSpPr>
        <p:spPr>
          <a:xfrm rot="10800000">
            <a:off x="4324649" y="4018790"/>
            <a:ext cx="4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40"/>
          <p:cNvCxnSpPr>
            <a:stCxn id="359" idx="1"/>
            <a:endCxn id="361" idx="3"/>
          </p:cNvCxnSpPr>
          <p:nvPr/>
        </p:nvCxnSpPr>
        <p:spPr>
          <a:xfrm flipH="1">
            <a:off x="4324649" y="4018790"/>
            <a:ext cx="4278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40"/>
          <p:cNvCxnSpPr>
            <a:stCxn id="354" idx="1"/>
            <a:endCxn id="359" idx="3"/>
          </p:cNvCxnSpPr>
          <p:nvPr/>
        </p:nvCxnSpPr>
        <p:spPr>
          <a:xfrm flipH="1">
            <a:off x="5559101" y="3312838"/>
            <a:ext cx="2038500" cy="7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0"/>
          <p:cNvSpPr/>
          <p:nvPr/>
        </p:nvSpPr>
        <p:spPr>
          <a:xfrm>
            <a:off x="3517916" y="2355027"/>
            <a:ext cx="8067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369" name="Google Shape;369;p40"/>
          <p:cNvSpPr/>
          <p:nvPr/>
        </p:nvSpPr>
        <p:spPr>
          <a:xfrm>
            <a:off x="2105367" y="2355022"/>
            <a:ext cx="8067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370" name="Google Shape;370;p40"/>
          <p:cNvSpPr/>
          <p:nvPr/>
        </p:nvSpPr>
        <p:spPr>
          <a:xfrm>
            <a:off x="1023325" y="2306653"/>
            <a:ext cx="561174" cy="447007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371" name="Google Shape;371;p40"/>
          <p:cNvCxnSpPr>
            <a:stCxn id="369" idx="1"/>
            <a:endCxn id="370" idx="4"/>
          </p:cNvCxnSpPr>
          <p:nvPr/>
        </p:nvCxnSpPr>
        <p:spPr>
          <a:xfrm rot="10800000">
            <a:off x="1584567" y="2530222"/>
            <a:ext cx="52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0"/>
          <p:cNvCxnSpPr>
            <a:stCxn id="368" idx="1"/>
            <a:endCxn id="369" idx="3"/>
          </p:cNvCxnSpPr>
          <p:nvPr/>
        </p:nvCxnSpPr>
        <p:spPr>
          <a:xfrm rot="10800000">
            <a:off x="2912216" y="2530227"/>
            <a:ext cx="6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40"/>
          <p:cNvSpPr/>
          <p:nvPr/>
        </p:nvSpPr>
        <p:spPr>
          <a:xfrm>
            <a:off x="4752449" y="2355027"/>
            <a:ext cx="8067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Balancer</a:t>
            </a:r>
            <a:endParaRPr/>
          </a:p>
        </p:txBody>
      </p:sp>
      <p:sp>
        <p:nvSpPr>
          <p:cNvPr id="374" name="Google Shape;374;p40"/>
          <p:cNvSpPr/>
          <p:nvPr/>
        </p:nvSpPr>
        <p:spPr>
          <a:xfrm>
            <a:off x="3517916" y="1890363"/>
            <a:ext cx="8067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375" name="Google Shape;375;p40"/>
          <p:cNvSpPr/>
          <p:nvPr/>
        </p:nvSpPr>
        <p:spPr>
          <a:xfrm>
            <a:off x="3517916" y="2819691"/>
            <a:ext cx="8067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cxnSp>
        <p:nvCxnSpPr>
          <p:cNvPr id="376" name="Google Shape;376;p40"/>
          <p:cNvCxnSpPr>
            <a:stCxn id="374" idx="1"/>
            <a:endCxn id="369" idx="3"/>
          </p:cNvCxnSpPr>
          <p:nvPr/>
        </p:nvCxnSpPr>
        <p:spPr>
          <a:xfrm flipH="1">
            <a:off x="2912216" y="2065563"/>
            <a:ext cx="6057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40"/>
          <p:cNvCxnSpPr>
            <a:stCxn id="375" idx="1"/>
            <a:endCxn id="369" idx="3"/>
          </p:cNvCxnSpPr>
          <p:nvPr/>
        </p:nvCxnSpPr>
        <p:spPr>
          <a:xfrm rot="10800000">
            <a:off x="2912216" y="2530191"/>
            <a:ext cx="6057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40"/>
          <p:cNvCxnSpPr>
            <a:stCxn id="373" idx="1"/>
            <a:endCxn id="374" idx="3"/>
          </p:cNvCxnSpPr>
          <p:nvPr/>
        </p:nvCxnSpPr>
        <p:spPr>
          <a:xfrm rot="10800000">
            <a:off x="4324649" y="2065527"/>
            <a:ext cx="4278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40"/>
          <p:cNvCxnSpPr>
            <a:stCxn id="373" idx="1"/>
            <a:endCxn id="368" idx="3"/>
          </p:cNvCxnSpPr>
          <p:nvPr/>
        </p:nvCxnSpPr>
        <p:spPr>
          <a:xfrm rot="10800000">
            <a:off x="4324649" y="2530227"/>
            <a:ext cx="4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40"/>
          <p:cNvCxnSpPr>
            <a:stCxn id="373" idx="1"/>
            <a:endCxn id="375" idx="3"/>
          </p:cNvCxnSpPr>
          <p:nvPr/>
        </p:nvCxnSpPr>
        <p:spPr>
          <a:xfrm flipH="1">
            <a:off x="4324649" y="2530227"/>
            <a:ext cx="4278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40"/>
          <p:cNvCxnSpPr>
            <a:stCxn id="354" idx="1"/>
            <a:endCxn id="373" idx="3"/>
          </p:cNvCxnSpPr>
          <p:nvPr/>
        </p:nvCxnSpPr>
        <p:spPr>
          <a:xfrm rot="10800000">
            <a:off x="5559101" y="2530138"/>
            <a:ext cx="2038500" cy="7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40"/>
          <p:cNvSpPr txBox="1"/>
          <p:nvPr/>
        </p:nvSpPr>
        <p:spPr>
          <a:xfrm>
            <a:off x="3858450" y="4483375"/>
            <a:ext cx="1838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...</a:t>
            </a:r>
            <a:endParaRPr sz="3600"/>
          </a:p>
        </p:txBody>
      </p:sp>
      <p:cxnSp>
        <p:nvCxnSpPr>
          <p:cNvPr id="383" name="Google Shape;383;p40"/>
          <p:cNvCxnSpPr>
            <a:stCxn id="354" idx="1"/>
            <a:endCxn id="382" idx="3"/>
          </p:cNvCxnSpPr>
          <p:nvPr/>
        </p:nvCxnSpPr>
        <p:spPr>
          <a:xfrm flipH="1">
            <a:off x="5696801" y="3312838"/>
            <a:ext cx="1900800" cy="13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 Requirements</a:t>
            </a:r>
            <a:endParaRPr/>
          </a:p>
        </p:txBody>
      </p:sp>
      <p:sp>
        <p:nvSpPr>
          <p:cNvPr id="389" name="Google Shape;389;p4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happens when we have to go from python 2.x to python 3.x?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libraries get deprecated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we want to upgrade neural net frameworks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we want to update models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we want to update the endpoint formats</a:t>
            </a:r>
            <a:endParaRPr/>
          </a:p>
        </p:txBody>
      </p:sp>
      <p:sp>
        <p:nvSpPr>
          <p:cNvPr id="390" name="Google Shape;390;p4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BuzzFeed?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700" y="166025"/>
            <a:ext cx="4463074" cy="24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700" y="2707600"/>
            <a:ext cx="4463074" cy="1106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700" y="3948725"/>
            <a:ext cx="4463075" cy="80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features = more maintenance</a:t>
            </a:r>
            <a:endParaRPr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components can break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bugs can be introduced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code to forget about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new opportunities, product design principles are the same: keep things minimal!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Concepts and Goals</a:t>
            </a:r>
            <a:endParaRPr/>
          </a:p>
        </p:txBody>
      </p:sp>
      <p:sp>
        <p:nvSpPr>
          <p:cNvPr id="403" name="Google Shape;403;p43"/>
          <p:cNvSpPr txBox="1"/>
          <p:nvPr>
            <p:ph idx="1" type="body"/>
          </p:nvPr>
        </p:nvSpPr>
        <p:spPr>
          <a:xfrm>
            <a:off x="471900" y="1991175"/>
            <a:ext cx="39999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Understand the idea of a value proposition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 product-driven data science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data dashboards, and learn the backend systems that support them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Understand agile development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3"/>
          <p:cNvSpPr txBox="1"/>
          <p:nvPr>
            <p:ph idx="2" type="body"/>
          </p:nvPr>
        </p:nvSpPr>
        <p:spPr>
          <a:xfrm>
            <a:off x="4694250" y="1919075"/>
            <a:ext cx="39999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different types of microservices, including REST APIs, queuereaders, and model trainers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 some basics of data architecture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Detail some real machine learning frameworks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Understand the product development and iteration process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POUND</a:t>
            </a:r>
            <a:endParaRPr/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for Optimizing and Understanding Network Diffusion</a:t>
            </a:r>
            <a:endParaRPr/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150" y="159175"/>
            <a:ext cx="4209700" cy="16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148" y="1916463"/>
            <a:ext cx="4209700" cy="221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(With my triplet)</a:t>
            </a:r>
            <a:endParaRPr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300" y="164425"/>
            <a:ext cx="2944350" cy="48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idea...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2066238"/>
            <a:ext cx="68103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cool data visualization...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7573"/>
            <a:ext cx="4505950" cy="26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950" y="1734225"/>
            <a:ext cx="4625549" cy="25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recently</a:t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 at BuzzFeed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ad methodologies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ML platform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Starting at Barclays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a team and infra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data-driven investment research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Surveying ML and data products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Machine Learning (products)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254775" y="197075"/>
            <a:ext cx="18315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Context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