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5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</p:sldIdLst>
  <p:sldSz cx="9144000" cy="5143500" type="screen16x9"/>
  <p:notesSz cx="6858000" cy="9144000"/>
  <p:embeddedFontLst>
    <p:embeddedFont>
      <p:font typeface="Roboto" panose="02000000000000000000" pitchFamily="2" charset="0"/>
      <p:regular r:id="rId56"/>
      <p:bold r:id="rId57"/>
      <p:italic r:id="rId58"/>
      <p:boldItalic r:id="rId5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97"/>
  </p:normalViewPr>
  <p:slideViewPr>
    <p:cSldViewPr snapToGrid="0" snapToObjects="1">
      <p:cViewPr varScale="1">
        <p:scale>
          <a:sx n="146" d="100"/>
          <a:sy n="146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font" Target="fonts/font3.fntdata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1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4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2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4f78487a1e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4f78487a1e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4f78487a1e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4f78487a1e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4f78487a1e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4f78487a1e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4f78487a1e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4f78487a1e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4f78487a1e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4f78487a1e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4f78487a1e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4f78487a1e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4f78487a1e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4f78487a1e_0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4f78487a1e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4f78487a1e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4f78487a1e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4f78487a1e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4f78487a1e_0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4f78487a1e_0_1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56c656b66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56c656b66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4f78487a1e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4f78487a1e_0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4f78487a1e_0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4f78487a1e_0_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4f78487a1e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4f78487a1e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4f78487a1e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4f78487a1e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4f78487a1e_0_1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4f78487a1e_0_1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4f78487a1e_0_1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4f78487a1e_0_1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4f78487a1e_0_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4f78487a1e_0_2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4f78487a1e_0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4f78487a1e_0_2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4f78487a1e_0_2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4f78487a1e_0_2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4f78487a1e_0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4f78487a1e_0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56c656b66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56c656b66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4f78487a1e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4f78487a1e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4f78487a1e_0_2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4f78487a1e_0_2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4f78487a1e_0_2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4f78487a1e_0_2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4f78487a1e_0_2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4f78487a1e_0_2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4f78487a1e_0_2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4f78487a1e_0_2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4f78487a1e_0_2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4f78487a1e_0_2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4f78487a1e_0_2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4f78487a1e_0_2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4f78487a1e_0_2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4f78487a1e_0_2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4f78487a1e_0_2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4f78487a1e_0_2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4f78487a1e_0_2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4f78487a1e_0_2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56c656b66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56c656b66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4f78487a1e_0_2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4f78487a1e_0_2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4f78487a1e_0_3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4f78487a1e_0_3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4f78487a1e_0_3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4f78487a1e_0_3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4f78487a1e_0_2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4f78487a1e_0_2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4f78487a1e_0_3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4f78487a1e_0_3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4f78487a1e_0_3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4f78487a1e_0_3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4f78487a1e_0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4f78487a1e_0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4f78487a1e_0_3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4f78487a1e_0_3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4f78487a1e_0_3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4f78487a1e_0_3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4f78487a1e_0_3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4f78487a1e_0_3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56c656b66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56c656b66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4f78487a1e_0_3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4f78487a1e_0_3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4f78487a1e_0_3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4f78487a1e_0_3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4f78487a1e_0_3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4f78487a1e_0_3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4f78487a1e_0_3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4f78487a1e_0_3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56c656b66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56c656b66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4f78487a1e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4f78487a1e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56c656b66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56c656b66_0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4f78487a1e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4f78487a1e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4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title" hasCustomPrompt="1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0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terial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888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ash.plot.ly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www.w3schools.com/js/" TargetMode="External"/><Relationship Id="rId4" Type="http://schemas.openxmlformats.org/officeDocument/2006/relationships/hyperlink" Target="http://flask.pocoo.org/docs/1.0/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teamtreehouse.com/install-node-js-npm-window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hyperlink" Target="mailto:git@github.com" TargetMode="Externa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Building Dashboards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Where does the Python get executed?</a:t>
            </a:r>
            <a:endParaRPr/>
          </a:p>
        </p:txBody>
      </p:sp>
      <p:sp>
        <p:nvSpPr>
          <p:cNvPr id="130" name="Google Shape;130;p22"/>
          <p:cNvSpPr txBox="1">
            <a:spLocks noGrp="1"/>
          </p:cNvSpPr>
          <p:nvPr>
            <p:ph type="body" idx="1"/>
          </p:nvPr>
        </p:nvSpPr>
        <p:spPr>
          <a:xfrm>
            <a:off x="471900" y="3941875"/>
            <a:ext cx="8222100" cy="68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In the RequestHandler!</a:t>
            </a:r>
            <a:endParaRPr/>
          </a:p>
        </p:txBody>
      </p:sp>
      <p:pic>
        <p:nvPicPr>
          <p:cNvPr id="131" name="Google Shape;13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5675" y="1692616"/>
            <a:ext cx="9144000" cy="20630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3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Data Structures:</a:t>
            </a:r>
            <a:endParaRPr/>
          </a:p>
        </p:txBody>
      </p:sp>
      <p:sp>
        <p:nvSpPr>
          <p:cNvPr id="137" name="Google Shape;137;p23"/>
          <p:cNvSpPr txBox="1">
            <a:spLocks noGrp="1"/>
          </p:cNvSpPr>
          <p:nvPr>
            <p:ph type="body" idx="1"/>
          </p:nvPr>
        </p:nvSpPr>
        <p:spPr>
          <a:xfrm>
            <a:off x="4694100" y="2167000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tornado.web.RequestHandler</a:t>
            </a:r>
            <a:endParaRPr/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Define methods to handle http verbs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Process the request, and provide a response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38" name="Google Shape;138;p23"/>
          <p:cNvSpPr txBox="1">
            <a:spLocks noGrp="1"/>
          </p:cNvSpPr>
          <p:nvPr>
            <p:ph type="body" idx="2"/>
          </p:nvPr>
        </p:nvSpPr>
        <p:spPr>
          <a:xfrm>
            <a:off x="471900" y="2167000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tornado.web.Application</a:t>
            </a:r>
            <a:endParaRPr/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Define routes to different endpoints, and enumerate the handlers for each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Parse parameters to pass on to request handlers</a:t>
            </a:r>
            <a:endParaRPr/>
          </a:p>
        </p:txBody>
      </p:sp>
      <p:sp>
        <p:nvSpPr>
          <p:cNvPr id="139" name="Google Shape;139;p23"/>
          <p:cNvSpPr txBox="1"/>
          <p:nvPr/>
        </p:nvSpPr>
        <p:spPr>
          <a:xfrm>
            <a:off x="2861250" y="1745500"/>
            <a:ext cx="3421500" cy="5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2211" y="-27125"/>
            <a:ext cx="4491776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4"/>
          <p:cNvSpPr txBox="1"/>
          <p:nvPr/>
        </p:nvSpPr>
        <p:spPr>
          <a:xfrm>
            <a:off x="629750" y="407775"/>
            <a:ext cx="3238200" cy="121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Very simple request handler for the main page (not actually used here!)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46" name="Google Shape;146;p24"/>
          <p:cNvCxnSpPr/>
          <p:nvPr/>
        </p:nvCxnSpPr>
        <p:spPr>
          <a:xfrm>
            <a:off x="3614450" y="743050"/>
            <a:ext cx="964800" cy="4824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47" name="Google Shape;147;p24"/>
          <p:cNvSpPr txBox="1"/>
          <p:nvPr/>
        </p:nvSpPr>
        <p:spPr>
          <a:xfrm>
            <a:off x="703350" y="1658900"/>
            <a:ext cx="2739300" cy="8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Application definition. Add request handlers here.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48" name="Google Shape;148;p24"/>
          <p:cNvCxnSpPr/>
          <p:nvPr/>
        </p:nvCxnSpPr>
        <p:spPr>
          <a:xfrm rot="10800000" flipH="1">
            <a:off x="3099275" y="1887825"/>
            <a:ext cx="1431000" cy="1227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49" name="Google Shape;149;p24"/>
          <p:cNvSpPr txBox="1"/>
          <p:nvPr/>
        </p:nvSpPr>
        <p:spPr>
          <a:xfrm>
            <a:off x="646100" y="2492975"/>
            <a:ext cx="2968500" cy="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The request handlers!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50" name="Google Shape;150;p24"/>
          <p:cNvCxnSpPr/>
          <p:nvPr/>
        </p:nvCxnSpPr>
        <p:spPr>
          <a:xfrm>
            <a:off x="2641350" y="2648350"/>
            <a:ext cx="2363100" cy="1716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1" name="Google Shape;151;p24"/>
          <p:cNvCxnSpPr/>
          <p:nvPr/>
        </p:nvCxnSpPr>
        <p:spPr>
          <a:xfrm>
            <a:off x="2641350" y="4681875"/>
            <a:ext cx="1962600" cy="2781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2" name="Google Shape;152;p24"/>
          <p:cNvSpPr txBox="1"/>
          <p:nvPr/>
        </p:nvSpPr>
        <p:spPr>
          <a:xfrm>
            <a:off x="458025" y="4224350"/>
            <a:ext cx="2093400" cy="8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Wait for and handle requests in an infinite loop.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does it work?</a:t>
            </a:r>
            <a:endParaRPr/>
          </a:p>
        </p:txBody>
      </p:sp>
      <p:sp>
        <p:nvSpPr>
          <p:cNvPr id="158" name="Google Shape;158;p25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Just run the IOLoop! You can do this on your local machine:</a:t>
            </a:r>
            <a:endParaRPr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python3 site.py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Then navigate to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http://localhost:8888</a:t>
            </a:r>
            <a:r>
              <a:rPr lang="en"/>
              <a:t> to see the site!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This will be your debug cycle:</a:t>
            </a:r>
            <a:endParaRPr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Change code -&gt; run server -&gt; refresh page -&gt; repeat</a:t>
            </a:r>
            <a:endParaRPr/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(Demo)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6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does it work?</a:t>
            </a:r>
            <a:endParaRPr/>
          </a:p>
        </p:txBody>
      </p:sp>
      <p:sp>
        <p:nvSpPr>
          <p:cNvPr id="164" name="Google Shape;164;p26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happens?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Your browser sends a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GET</a:t>
            </a:r>
            <a:r>
              <a:rPr lang="en"/>
              <a:t> request to the server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server checks the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RequestHandler</a:t>
            </a:r>
            <a:r>
              <a:rPr lang="en"/>
              <a:t> for the URL you’ve requested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runs the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get</a:t>
            </a:r>
            <a:r>
              <a:rPr lang="en"/>
              <a:t> method of that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RequestHandler</a:t>
            </a:r>
            <a:r>
              <a:rPr lang="en"/>
              <a:t>, and returns the result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7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Flask</a:t>
            </a:r>
            <a:endParaRPr/>
          </a:p>
        </p:txBody>
      </p:sp>
      <p:sp>
        <p:nvSpPr>
          <p:cNvPr id="170" name="Google Shape;170;p27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Some packages greatly simplify this, while making it more complicated at the same time!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71" name="Google Shape;17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1438" y="2870025"/>
            <a:ext cx="3324225" cy="144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7"/>
          <p:cNvSpPr txBox="1"/>
          <p:nvPr/>
        </p:nvSpPr>
        <p:spPr>
          <a:xfrm>
            <a:off x="471900" y="2697400"/>
            <a:ext cx="4244100" cy="23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The app is similar to Tornado’s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The decorator is like registering a request handler to the app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The function is executed for a GET request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(Demo)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8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Dash</a:t>
            </a:r>
            <a:endParaRPr/>
          </a:p>
        </p:txBody>
      </p:sp>
      <p:sp>
        <p:nvSpPr>
          <p:cNvPr id="178" name="Google Shape;178;p28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Dash makes this all even simpler (and more abstract)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Layout object is a tree of dash html components.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can add dash core components to build plots.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9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85" name="Google Shape;18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53741"/>
            <a:ext cx="9144000" cy="38011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0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92" name="Google Shape;19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53741"/>
            <a:ext cx="9144000" cy="380111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3" name="Google Shape;193;p30"/>
          <p:cNvCxnSpPr/>
          <p:nvPr/>
        </p:nvCxnSpPr>
        <p:spPr>
          <a:xfrm rot="10800000" flipH="1">
            <a:off x="2068950" y="2100400"/>
            <a:ext cx="1422900" cy="5970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94" name="Google Shape;194;p30"/>
          <p:cNvSpPr txBox="1"/>
          <p:nvPr/>
        </p:nvSpPr>
        <p:spPr>
          <a:xfrm>
            <a:off x="531600" y="2476625"/>
            <a:ext cx="18153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The app is now a Dash app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5" name="Google Shape;195;p30"/>
          <p:cNvSpPr txBox="1"/>
          <p:nvPr/>
        </p:nvSpPr>
        <p:spPr>
          <a:xfrm>
            <a:off x="73700" y="3155325"/>
            <a:ext cx="2845500" cy="6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Pages are normally rendered at run-time, and not dynamically! This extra function makes the page re-render on page refresh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96" name="Google Shape;196;p30"/>
          <p:cNvCxnSpPr/>
          <p:nvPr/>
        </p:nvCxnSpPr>
        <p:spPr>
          <a:xfrm rot="10800000" flipH="1">
            <a:off x="2764000" y="2672975"/>
            <a:ext cx="744300" cy="8667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3" name="Google Shape;20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53741"/>
            <a:ext cx="9144000" cy="380111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4" name="Google Shape;204;p31"/>
          <p:cNvCxnSpPr/>
          <p:nvPr/>
        </p:nvCxnSpPr>
        <p:spPr>
          <a:xfrm rot="10800000" flipH="1">
            <a:off x="2608650" y="3008150"/>
            <a:ext cx="1807200" cy="3189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05" name="Google Shape;205;p31"/>
          <p:cNvSpPr txBox="1"/>
          <p:nvPr/>
        </p:nvSpPr>
        <p:spPr>
          <a:xfrm>
            <a:off x="684500" y="2948325"/>
            <a:ext cx="2126100" cy="14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We can play with the html to add/remove elements from the page.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(demo)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We’ll cover</a:t>
            </a:r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crash-course in front-end dev:</a:t>
            </a:r>
            <a:endParaRPr/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Basics of JavaScript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Flask Apps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Data Serialization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Basics of API calls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2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does the plot work?</a:t>
            </a:r>
            <a:endParaRPr/>
          </a:p>
        </p:txBody>
      </p:sp>
      <p:pic>
        <p:nvPicPr>
          <p:cNvPr id="212" name="Google Shape;21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4242" y="0"/>
            <a:ext cx="7969767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3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does the plot work?</a:t>
            </a:r>
            <a:endParaRPr/>
          </a:p>
        </p:txBody>
      </p:sp>
      <p:pic>
        <p:nvPicPr>
          <p:cNvPr id="219" name="Google Shape;21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4242" y="0"/>
            <a:ext cx="7969767" cy="51435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0" name="Google Shape;220;p33"/>
          <p:cNvCxnSpPr/>
          <p:nvPr/>
        </p:nvCxnSpPr>
        <p:spPr>
          <a:xfrm rot="10800000" flipH="1">
            <a:off x="2804900" y="1380675"/>
            <a:ext cx="1627200" cy="6789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21" name="Google Shape;221;p33"/>
          <p:cNvSpPr txBox="1"/>
          <p:nvPr/>
        </p:nvSpPr>
        <p:spPr>
          <a:xfrm>
            <a:off x="1030400" y="1893000"/>
            <a:ext cx="1774500" cy="13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Utilities get data as a pandas dataframe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does the plot work?</a:t>
            </a:r>
            <a:endParaRPr/>
          </a:p>
        </p:txBody>
      </p:sp>
      <p:pic>
        <p:nvPicPr>
          <p:cNvPr id="228" name="Google Shape;22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4242" y="0"/>
            <a:ext cx="7969767" cy="51435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9" name="Google Shape;229;p34"/>
          <p:cNvCxnSpPr/>
          <p:nvPr/>
        </p:nvCxnSpPr>
        <p:spPr>
          <a:xfrm rot="10800000" flipH="1">
            <a:off x="3145375" y="2550150"/>
            <a:ext cx="2979600" cy="3978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30" name="Google Shape;230;p34"/>
          <p:cNvSpPr txBox="1"/>
          <p:nvPr/>
        </p:nvSpPr>
        <p:spPr>
          <a:xfrm>
            <a:off x="915950" y="2697400"/>
            <a:ext cx="2240400" cy="6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We create the graph as a graph object by passing in data.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1" name="Google Shape;231;p34"/>
          <p:cNvSpPr txBox="1"/>
          <p:nvPr/>
        </p:nvSpPr>
        <p:spPr>
          <a:xfrm>
            <a:off x="883250" y="3858575"/>
            <a:ext cx="2763900" cy="11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When we run the </a:t>
            </a: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traffic_plot</a:t>
            </a: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() function, we automatically get fresh data from the database. It populates the graph, and the page loads!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Flask is great, but ...</a:t>
            </a:r>
            <a:endParaRPr/>
          </a:p>
        </p:txBody>
      </p:sp>
      <p:sp>
        <p:nvSpPr>
          <p:cNvPr id="237" name="Google Shape;237;p35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It’s not built for multiple users. You need a better server for that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Fortunately, there’s a hack to wrap it into Tornado!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4" name="Google Shape;244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0900" y="1724832"/>
            <a:ext cx="9144000" cy="23807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7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can run it all together now...</a:t>
            </a:r>
            <a:endParaRPr/>
          </a:p>
        </p:txBody>
      </p:sp>
      <p:sp>
        <p:nvSpPr>
          <p:cNvPr id="250" name="Google Shape;250;p37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(demo)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8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 where did the data come from?</a:t>
            </a:r>
            <a:endParaRPr/>
          </a:p>
        </p:txBody>
      </p:sp>
      <p:sp>
        <p:nvSpPr>
          <p:cNvPr id="256" name="Google Shape;256;p38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257" name="Google Shape;257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662443"/>
            <a:ext cx="9143998" cy="30640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9"/>
          <p:cNvSpPr txBox="1">
            <a:spLocks noGrp="1"/>
          </p:cNvSpPr>
          <p:nvPr>
            <p:ph type="title"/>
          </p:nvPr>
        </p:nvSpPr>
        <p:spPr>
          <a:xfrm>
            <a:off x="275650" y="76327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util.py</a:t>
            </a:r>
            <a:r>
              <a:rPr lang="en"/>
              <a:t> ...</a:t>
            </a:r>
            <a:endParaRPr/>
          </a:p>
        </p:txBody>
      </p:sp>
      <p:pic>
        <p:nvPicPr>
          <p:cNvPr id="264" name="Google Shape;264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33713" y="425675"/>
            <a:ext cx="6010275" cy="398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0"/>
          <p:cNvSpPr txBox="1">
            <a:spLocks noGrp="1"/>
          </p:cNvSpPr>
          <p:nvPr>
            <p:ph type="title"/>
          </p:nvPr>
        </p:nvSpPr>
        <p:spPr>
          <a:xfrm>
            <a:off x="460950" y="215400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Just plain SQL queries!</a:t>
            </a:r>
            <a:endParaRPr/>
          </a:p>
        </p:txBody>
      </p:sp>
      <p:pic>
        <p:nvPicPr>
          <p:cNvPr id="271" name="Google Shape;271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9725" y="1019875"/>
            <a:ext cx="6838950" cy="401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not code the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query here?</a:t>
            </a:r>
            <a:endParaRPr/>
          </a:p>
        </p:txBody>
      </p:sp>
      <p:pic>
        <p:nvPicPr>
          <p:cNvPr id="278" name="Google Shape;278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42696" y="0"/>
            <a:ext cx="4601307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Helpful Resources</a:t>
            </a:r>
            <a:endParaRPr/>
          </a:p>
        </p:txBody>
      </p:sp>
      <p:sp>
        <p:nvSpPr>
          <p:cNvPr id="81" name="Google Shape;81;p15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Dash Documentation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https://dash.plot.ly/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https://dash.plot.ly/dash-core-components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Flask Documentation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u="sng">
                <a:solidFill>
                  <a:schemeClr val="hlink"/>
                </a:solidFill>
                <a:hlinkClick r:id="rId4"/>
              </a:rPr>
              <a:t>http://flask.pocoo.org/docs/1.0/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Javascript intro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https://www.w3schools.com/js/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2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Adding the abstraction layer ...</a:t>
            </a:r>
            <a:endParaRPr/>
          </a:p>
        </p:txBody>
      </p:sp>
      <p:sp>
        <p:nvSpPr>
          <p:cNvPr id="284" name="Google Shape;284;p42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Makes it easier to add more queries elsewhere (don’t repeat the connection boilerplate)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Makes it easier to change data sources!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3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if ...</a:t>
            </a:r>
            <a:endParaRPr/>
          </a:p>
        </p:txBody>
      </p:sp>
      <p:sp>
        <p:nvSpPr>
          <p:cNvPr id="290" name="Google Shape;290;p43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wanted to change the SQL database to Redis?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 have to modify the LightClient to connect to and query from Redis.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if … </a:t>
            </a:r>
            <a:endParaRPr/>
          </a:p>
        </p:txBody>
      </p:sp>
      <p:sp>
        <p:nvSpPr>
          <p:cNvPr id="296" name="Google Shape;296;p4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wanted to change the SQL database to Redis, and I hadn’t used the abstraction?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 have to modify the code to connect to and query from Redis anywhere the connection is hard-coded. Easy here, but with bigger apps it gets hard.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It’s much messier to make the change!!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abstraction </a:t>
            </a:r>
            <a:r>
              <a:rPr lang="en" b="1" i="1"/>
              <a:t>decouples </a:t>
            </a:r>
            <a:r>
              <a:rPr lang="en"/>
              <a:t>the data source from the application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 long as I expose the same methods, and they return the same format, the application doesn’t care about the data store.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if ...</a:t>
            </a:r>
            <a:endParaRPr/>
          </a:p>
        </p:txBody>
      </p:sp>
      <p:sp>
        <p:nvSpPr>
          <p:cNvPr id="302" name="Google Shape;302;p45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 were many applications all wanting to use the same database?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Databases can only handle so many requests at a time.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client doesn’t work anymore! What is a better pattern?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Next time we’ll learn about APIs and how they can help.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6"/>
          <p:cNvSpPr txBox="1">
            <a:spLocks noGrp="1"/>
          </p:cNvSpPr>
          <p:nvPr>
            <p:ph type="title"/>
          </p:nvPr>
        </p:nvSpPr>
        <p:spPr>
          <a:xfrm>
            <a:off x="180000" y="738725"/>
            <a:ext cx="87987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now, let’s see where the data comes from...</a:t>
            </a:r>
            <a:endParaRPr/>
          </a:p>
        </p:txBody>
      </p:sp>
      <p:sp>
        <p:nvSpPr>
          <p:cNvPr id="308" name="Google Shape;308;p46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Check out website/event_logger/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7"/>
          <p:cNvSpPr txBox="1">
            <a:spLocks noGrp="1"/>
          </p:cNvSpPr>
          <p:nvPr>
            <p:ph type="title"/>
          </p:nvPr>
        </p:nvSpPr>
        <p:spPr>
          <a:xfrm>
            <a:off x="365575" y="256275"/>
            <a:ext cx="8222100" cy="116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Tornado!</a:t>
            </a:r>
            <a:endParaRPr/>
          </a:p>
        </p:txBody>
      </p:sp>
      <p:pic>
        <p:nvPicPr>
          <p:cNvPr id="315" name="Google Shape;315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62705" y="0"/>
            <a:ext cx="618129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48"/>
          <p:cNvSpPr/>
          <p:nvPr/>
        </p:nvSpPr>
        <p:spPr>
          <a:xfrm>
            <a:off x="408950" y="2562575"/>
            <a:ext cx="1324728" cy="1087560"/>
          </a:xfrm>
          <a:prstGeom prst="cloud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Website</a:t>
            </a:r>
            <a:endParaRPr/>
          </a:p>
        </p:txBody>
      </p:sp>
      <p:sp>
        <p:nvSpPr>
          <p:cNvPr id="323" name="Google Shape;323;p48"/>
          <p:cNvSpPr/>
          <p:nvPr/>
        </p:nvSpPr>
        <p:spPr>
          <a:xfrm>
            <a:off x="2224300" y="2525700"/>
            <a:ext cx="1136700" cy="1161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event_logger</a:t>
            </a:r>
            <a:endParaRPr sz="1200"/>
          </a:p>
        </p:txBody>
      </p:sp>
      <p:sp>
        <p:nvSpPr>
          <p:cNvPr id="324" name="Google Shape;324;p48"/>
          <p:cNvSpPr/>
          <p:nvPr/>
        </p:nvSpPr>
        <p:spPr>
          <a:xfrm>
            <a:off x="2302013" y="4136700"/>
            <a:ext cx="981275" cy="850450"/>
          </a:xfrm>
          <a:prstGeom prst="flowChartMagneticDisk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Disk</a:t>
            </a:r>
            <a:endParaRPr/>
          </a:p>
        </p:txBody>
      </p:sp>
      <p:sp>
        <p:nvSpPr>
          <p:cNvPr id="325" name="Google Shape;325;p48"/>
          <p:cNvSpPr/>
          <p:nvPr/>
        </p:nvSpPr>
        <p:spPr>
          <a:xfrm>
            <a:off x="3786175" y="1601675"/>
            <a:ext cx="1038500" cy="1087550"/>
          </a:xfrm>
          <a:prstGeom prst="flowChartMagneticDisk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S3</a:t>
            </a:r>
            <a:endParaRPr/>
          </a:p>
        </p:txBody>
      </p:sp>
      <p:sp>
        <p:nvSpPr>
          <p:cNvPr id="326" name="Google Shape;326;p48"/>
          <p:cNvSpPr/>
          <p:nvPr/>
        </p:nvSpPr>
        <p:spPr>
          <a:xfrm>
            <a:off x="5347950" y="2795525"/>
            <a:ext cx="1725600" cy="850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db_import_service</a:t>
            </a:r>
            <a:endParaRPr/>
          </a:p>
        </p:txBody>
      </p:sp>
      <p:sp>
        <p:nvSpPr>
          <p:cNvPr id="327" name="Google Shape;327;p48"/>
          <p:cNvSpPr/>
          <p:nvPr/>
        </p:nvSpPr>
        <p:spPr>
          <a:xfrm>
            <a:off x="8030250" y="2660650"/>
            <a:ext cx="850450" cy="1087550"/>
          </a:xfrm>
          <a:prstGeom prst="flowChartMagneticDisk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MySQL</a:t>
            </a:r>
            <a:endParaRPr/>
          </a:p>
        </p:txBody>
      </p:sp>
      <p:cxnSp>
        <p:nvCxnSpPr>
          <p:cNvPr id="328" name="Google Shape;328;p48"/>
          <p:cNvCxnSpPr>
            <a:stCxn id="322" idx="0"/>
            <a:endCxn id="323" idx="1"/>
          </p:cNvCxnSpPr>
          <p:nvPr/>
        </p:nvCxnSpPr>
        <p:spPr>
          <a:xfrm>
            <a:off x="1732574" y="3106355"/>
            <a:ext cx="491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9" name="Google Shape;329;p48"/>
          <p:cNvCxnSpPr>
            <a:stCxn id="323" idx="2"/>
            <a:endCxn id="324" idx="1"/>
          </p:cNvCxnSpPr>
          <p:nvPr/>
        </p:nvCxnSpPr>
        <p:spPr>
          <a:xfrm>
            <a:off x="2792650" y="3687000"/>
            <a:ext cx="0" cy="449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30" name="Google Shape;330;p48"/>
          <p:cNvCxnSpPr>
            <a:stCxn id="323" idx="3"/>
            <a:endCxn id="325" idx="3"/>
          </p:cNvCxnSpPr>
          <p:nvPr/>
        </p:nvCxnSpPr>
        <p:spPr>
          <a:xfrm rot="10800000" flipH="1">
            <a:off x="3361000" y="2689350"/>
            <a:ext cx="944400" cy="417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31" name="Google Shape;331;p48"/>
          <p:cNvCxnSpPr>
            <a:stCxn id="325" idx="3"/>
            <a:endCxn id="326" idx="1"/>
          </p:cNvCxnSpPr>
          <p:nvPr/>
        </p:nvCxnSpPr>
        <p:spPr>
          <a:xfrm>
            <a:off x="4305425" y="2689225"/>
            <a:ext cx="1042500" cy="531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32" name="Google Shape;332;p48"/>
          <p:cNvCxnSpPr>
            <a:stCxn id="326" idx="3"/>
            <a:endCxn id="327" idx="2"/>
          </p:cNvCxnSpPr>
          <p:nvPr/>
        </p:nvCxnSpPr>
        <p:spPr>
          <a:xfrm rot="10800000" flipH="1">
            <a:off x="7073550" y="3204275"/>
            <a:ext cx="956700" cy="16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49"/>
          <p:cNvSpPr txBox="1">
            <a:spLocks noGrp="1"/>
          </p:cNvSpPr>
          <p:nvPr>
            <p:ph type="title"/>
          </p:nvPr>
        </p:nvSpPr>
        <p:spPr>
          <a:xfrm>
            <a:off x="471900" y="36257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db_import_service</a:t>
            </a:r>
            <a:endParaRPr/>
          </a:p>
        </p:txBody>
      </p:sp>
      <p:pic>
        <p:nvPicPr>
          <p:cNvPr id="339" name="Google Shape;339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3075" y="1173825"/>
            <a:ext cx="8248650" cy="392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50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the work...</a:t>
            </a:r>
            <a:endParaRPr/>
          </a:p>
        </p:txBody>
      </p:sp>
      <p:sp>
        <p:nvSpPr>
          <p:cNvPr id="345" name="Google Shape;345;p50"/>
          <p:cNvSpPr txBox="1">
            <a:spLocks noGrp="1"/>
          </p:cNvSpPr>
          <p:nvPr>
            <p:ph type="body" idx="1"/>
          </p:nvPr>
        </p:nvSpPr>
        <p:spPr>
          <a:xfrm>
            <a:off x="471900" y="1771900"/>
            <a:ext cx="34692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Boto3 talks to AWS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MySQLdb manages SQL connections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abstract on top of these tools to create a LogFile concept, and a WebLogger object.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Each log entry has a unique ID, so backfilling is idempotent</a:t>
            </a:r>
            <a:endParaRPr/>
          </a:p>
        </p:txBody>
      </p:sp>
      <p:pic>
        <p:nvPicPr>
          <p:cNvPr id="346" name="Google Shape;346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41236" y="0"/>
            <a:ext cx="5685227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51"/>
          <p:cNvSpPr txBox="1">
            <a:spLocks noGrp="1"/>
          </p:cNvSpPr>
          <p:nvPr>
            <p:ph type="title"/>
          </p:nvPr>
        </p:nvSpPr>
        <p:spPr>
          <a:xfrm>
            <a:off x="471900" y="36257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db_import_service</a:t>
            </a:r>
            <a:endParaRPr/>
          </a:p>
        </p:txBody>
      </p:sp>
      <p:pic>
        <p:nvPicPr>
          <p:cNvPr id="353" name="Google Shape;353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3075" y="1173825"/>
            <a:ext cx="8248650" cy="392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create an App!</a:t>
            </a:r>
            <a:endParaRPr/>
          </a:p>
        </p:txBody>
      </p:sp>
      <p:sp>
        <p:nvSpPr>
          <p:cNvPr id="87" name="Google Shape;87;p16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306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arenBoth"/>
            </a:pPr>
            <a:r>
              <a:rPr lang="en"/>
              <a:t>Install npm, the package manager: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arenBoth"/>
            </a:pPr>
            <a:r>
              <a:rPr lang="en" b="1"/>
              <a:t>Linux</a:t>
            </a:r>
            <a:r>
              <a:rPr lang="en"/>
              <a:t>: apt-get install npm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arenBoth"/>
            </a:pPr>
            <a:r>
              <a:rPr lang="en" b="1"/>
              <a:t>Mac</a:t>
            </a:r>
            <a:r>
              <a:rPr lang="en"/>
              <a:t>: brew install node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arenBoth"/>
            </a:pPr>
            <a:r>
              <a:rPr lang="en" b="1"/>
              <a:t>Windows</a:t>
            </a:r>
            <a:r>
              <a:rPr lang="en"/>
              <a:t>: install linux! j/k.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http://blog.teamtreehouse.com/install-node-js-npm-windows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romanLcParenBoth"/>
            </a:pPr>
            <a:r>
              <a:rPr lang="en"/>
              <a:t>I haven’t tested the windows instructions!</a:t>
            </a:r>
            <a:endParaRPr/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AutoNum type="arabicParenBoth"/>
            </a:pPr>
            <a:r>
              <a:rPr lang="en"/>
              <a:t>Pull the git repo into your working directory (move there first!)</a:t>
            </a:r>
            <a:endParaRPr/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arenBoth"/>
            </a:pPr>
            <a:r>
              <a:rPr lang="en"/>
              <a:t>git clone </a:t>
            </a:r>
            <a:r>
              <a:rPr lang="en" u="sng">
                <a:solidFill>
                  <a:schemeClr val="hlink"/>
                </a:solidFill>
                <a:hlinkClick r:id="rId4"/>
              </a:rPr>
              <a:t>git@github.com</a:t>
            </a:r>
            <a:r>
              <a:rPr lang="en"/>
              <a:t>:akelleh/website ./website </a:t>
            </a:r>
            <a:endParaRPr/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arenBoth"/>
            </a:pPr>
            <a:r>
              <a:rPr lang="en"/>
              <a:t>Browse to the website/ directory app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52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Now for the value proposition!</a:t>
            </a:r>
            <a:endParaRPr/>
          </a:p>
        </p:txBody>
      </p:sp>
      <p:sp>
        <p:nvSpPr>
          <p:cNvPr id="359" name="Google Shape;359;p52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Dashboards aren’t just cool ways to visualize data -- they’re useful for jobs!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need to deliver information to people within the business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They all have different levels of interest and motivation!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6" name="Google Shape;366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1878" y="0"/>
            <a:ext cx="7860244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3" name="Google Shape;373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3624" y="-3810625"/>
            <a:ext cx="5355326" cy="91531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5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Push vs. Pull</a:t>
            </a:r>
            <a:endParaRPr/>
          </a:p>
        </p:txBody>
      </p:sp>
      <p:sp>
        <p:nvSpPr>
          <p:cNvPr id="379" name="Google Shape;379;p55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</a:t>
            </a:r>
            <a:r>
              <a:rPr lang="en" b="1"/>
              <a:t>Push</a:t>
            </a:r>
            <a:r>
              <a:rPr lang="en"/>
              <a:t> mechanism sends the information to the user.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Push alerts, emails, text messages, chat bots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</a:t>
            </a:r>
            <a:r>
              <a:rPr lang="en" b="1"/>
              <a:t>Pull</a:t>
            </a:r>
            <a:r>
              <a:rPr lang="en"/>
              <a:t> mechanism requires action by the user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Websites, dashboards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56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Push vs. Pull</a:t>
            </a:r>
            <a:endParaRPr/>
          </a:p>
        </p:txBody>
      </p:sp>
      <p:sp>
        <p:nvSpPr>
          <p:cNvPr id="385" name="Google Shape;385;p56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Pushing content is great when a user is less engaged. It can drive new engagement!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Pushing too much or too often can start  to look like spam, and get ignored.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Try keeping the presentation very simple. Less engaged users want an easy experience.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Work with the end users to make sure the presentation is engaging, and the information is useful.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Record statistics to keep track of how well users are engaging.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57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Push vs. Pull</a:t>
            </a:r>
            <a:endParaRPr/>
          </a:p>
        </p:txBody>
      </p:sp>
      <p:sp>
        <p:nvSpPr>
          <p:cNvPr id="391" name="Google Shape;391;p57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pull mechanism can be more sophisticated. Users are more engaged, and might get more out of diving deep into the data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These users are often eager to learn more, and can account for many of the requests for information your team gets.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Consider if you keep getting the same request: could a dashboard answer this question so I don’t have to?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58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It’s easy to make simple dashboards with Flask/Dash/Tornado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power users, look at Looker and other Business Intelligence (BI) platforms for building many dashboards at scale.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Consider whether a report should be a dashboard or an email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Chat bots can be extra engaging, if your company has a good Slack (or other) culture.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59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 to Docker</a:t>
            </a:r>
            <a:endParaRPr/>
          </a:p>
        </p:txBody>
      </p:sp>
      <p:sp>
        <p:nvSpPr>
          <p:cNvPr id="403" name="Google Shape;403;p59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Docker is a tool for turning scripts into the little boxes we draw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Docker helps manage connections between services, and keeps them running as daemons. It’s useful when you need to scale up!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Let’s see how it works!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60"/>
          <p:cNvSpPr txBox="1">
            <a:spLocks noGrp="1"/>
          </p:cNvSpPr>
          <p:nvPr>
            <p:ph type="title"/>
          </p:nvPr>
        </p:nvSpPr>
        <p:spPr>
          <a:xfrm>
            <a:off x="471900" y="460700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the website ...</a:t>
            </a:r>
            <a:endParaRPr/>
          </a:p>
        </p:txBody>
      </p:sp>
      <p:sp>
        <p:nvSpPr>
          <p:cNvPr id="409" name="Google Shape;409;p60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410" name="Google Shape;410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300" y="1804275"/>
            <a:ext cx="8724900" cy="321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6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can imagine starting with a clean virtual environment, and installing everything from scratch.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Dockerfile makes your system configuration transportable!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can push a dockerized application to dockerhub just as you push code to github!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did we just do?!</a:t>
            </a:r>
            <a:endParaRPr/>
          </a:p>
        </p:txBody>
      </p:sp>
      <p:sp>
        <p:nvSpPr>
          <p:cNvPr id="93" name="Google Shape;93;p17"/>
          <p:cNvSpPr txBox="1">
            <a:spLocks noGrp="1"/>
          </p:cNvSpPr>
          <p:nvPr>
            <p:ph type="body" idx="1"/>
          </p:nvPr>
        </p:nvSpPr>
        <p:spPr>
          <a:xfrm>
            <a:off x="516900" y="1901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</a:pPr>
            <a:r>
              <a:rPr lang="en"/>
              <a:t>Installed npm, a package manager for javascript</a:t>
            </a:r>
            <a:endParaRPr/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Pulled the code located at github.com/akelleh/website, and stored it in ./website</a:t>
            </a:r>
            <a:endParaRPr/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Moved to a directory containing a basic website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3" name="Google Shape;423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664413"/>
            <a:ext cx="9143999" cy="209272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24" name="Google Shape;424;p62"/>
          <p:cNvCxnSpPr/>
          <p:nvPr/>
        </p:nvCxnSpPr>
        <p:spPr>
          <a:xfrm rot="10800000" flipH="1">
            <a:off x="1194050" y="2355125"/>
            <a:ext cx="2248800" cy="19137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25" name="Google Shape;425;p62"/>
          <p:cNvSpPr txBox="1"/>
          <p:nvPr/>
        </p:nvSpPr>
        <p:spPr>
          <a:xfrm>
            <a:off x="245475" y="4358775"/>
            <a:ext cx="2330400" cy="5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Map the docker app’s port 8888 to the host port 8888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26" name="Google Shape;426;p62"/>
          <p:cNvCxnSpPr>
            <a:stCxn id="427" idx="0"/>
          </p:cNvCxnSpPr>
          <p:nvPr/>
        </p:nvCxnSpPr>
        <p:spPr>
          <a:xfrm rot="10800000" flipH="1">
            <a:off x="3888475" y="2437350"/>
            <a:ext cx="642000" cy="15780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27" name="Google Shape;427;p62"/>
          <p:cNvSpPr txBox="1"/>
          <p:nvPr/>
        </p:nvSpPr>
        <p:spPr>
          <a:xfrm>
            <a:off x="2764075" y="4015350"/>
            <a:ext cx="2248800" cy="5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If the app fails, restart it unless we explicitly stop it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8" name="Google Shape;428;p62"/>
          <p:cNvSpPr txBox="1"/>
          <p:nvPr/>
        </p:nvSpPr>
        <p:spPr>
          <a:xfrm>
            <a:off x="5143675" y="4440550"/>
            <a:ext cx="3393600" cy="5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Create a network for my apps to connect over called website_network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29" name="Google Shape;429;p62"/>
          <p:cNvCxnSpPr>
            <a:stCxn id="428" idx="0"/>
          </p:cNvCxnSpPr>
          <p:nvPr/>
        </p:nvCxnSpPr>
        <p:spPr>
          <a:xfrm rot="10800000">
            <a:off x="6173875" y="2408050"/>
            <a:ext cx="666600" cy="20325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6" name="Google Shape;436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664413"/>
            <a:ext cx="9143999" cy="2092723"/>
          </a:xfrm>
          <a:prstGeom prst="rect">
            <a:avLst/>
          </a:prstGeom>
          <a:noFill/>
          <a:ln>
            <a:noFill/>
          </a:ln>
        </p:spPr>
      </p:pic>
      <p:sp>
        <p:nvSpPr>
          <p:cNvPr id="437" name="Google Shape;437;p63"/>
          <p:cNvSpPr txBox="1"/>
          <p:nvPr/>
        </p:nvSpPr>
        <p:spPr>
          <a:xfrm>
            <a:off x="1512975" y="4154350"/>
            <a:ext cx="3826800" cy="5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Call the container website, and tag it as the latest build of the remote akelleh/website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38" name="Google Shape;438;p63"/>
          <p:cNvCxnSpPr>
            <a:stCxn id="437" idx="0"/>
          </p:cNvCxnSpPr>
          <p:nvPr/>
        </p:nvCxnSpPr>
        <p:spPr>
          <a:xfrm rot="10800000" flipH="1">
            <a:off x="3426375" y="2354050"/>
            <a:ext cx="4174500" cy="18003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6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handy commands</a:t>
            </a:r>
            <a:endParaRPr/>
          </a:p>
        </p:txBody>
      </p:sp>
      <p:pic>
        <p:nvPicPr>
          <p:cNvPr id="445" name="Google Shape;445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450" y="1771500"/>
            <a:ext cx="9143999" cy="60681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6" name="Google Shape;446;p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950" y="3210449"/>
            <a:ext cx="9144000" cy="744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6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debugging ...</a:t>
            </a:r>
            <a:endParaRPr/>
          </a:p>
        </p:txBody>
      </p:sp>
      <p:pic>
        <p:nvPicPr>
          <p:cNvPr id="453" name="Google Shape;453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312236"/>
            <a:ext cx="9143998" cy="16147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take a look inside...</a:t>
            </a:r>
            <a:endParaRPr/>
          </a:p>
        </p:txBody>
      </p:sp>
      <p:sp>
        <p:nvSpPr>
          <p:cNvPr id="99" name="Google Shape;99;p18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5558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handlers</a:t>
            </a:r>
            <a:r>
              <a:rPr lang="en"/>
              <a:t>: server endpoints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html</a:t>
            </a:r>
            <a:r>
              <a:rPr lang="en"/>
              <a:t>: The main html file for the app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static</a:t>
            </a:r>
            <a:r>
              <a:rPr lang="en"/>
              <a:t>: stylesheets, js, and images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node_modules</a:t>
            </a:r>
            <a:r>
              <a:rPr lang="en"/>
              <a:t>: installed js libraries (none here!)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00" name="Google Shape;10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13575" y="1781548"/>
            <a:ext cx="3462350" cy="238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9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07" name="Google Shape;10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00" y="216257"/>
            <a:ext cx="9079901" cy="449961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8" name="Google Shape;108;p19"/>
          <p:cNvCxnSpPr/>
          <p:nvPr/>
        </p:nvCxnSpPr>
        <p:spPr>
          <a:xfrm rot="10800000">
            <a:off x="6689275" y="669225"/>
            <a:ext cx="1193700" cy="411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9" name="Google Shape;109;p19"/>
          <p:cNvSpPr txBox="1"/>
          <p:nvPr/>
        </p:nvSpPr>
        <p:spPr>
          <a:xfrm>
            <a:off x="7855125" y="285100"/>
            <a:ext cx="1341000" cy="14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Formatting comes from the CSS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10" name="Google Shape;110;p19"/>
          <p:cNvCxnSpPr>
            <a:stCxn id="109" idx="1"/>
          </p:cNvCxnSpPr>
          <p:nvPr/>
        </p:nvCxnSpPr>
        <p:spPr>
          <a:xfrm rot="10800000">
            <a:off x="4481325" y="971800"/>
            <a:ext cx="3373800" cy="207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67050"/>
            <a:ext cx="8993924" cy="44569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6" name="Google Shape;116;p20"/>
          <p:cNvCxnSpPr/>
          <p:nvPr/>
        </p:nvCxnSpPr>
        <p:spPr>
          <a:xfrm rot="10800000" flipH="1">
            <a:off x="1340350" y="3131975"/>
            <a:ext cx="1467000" cy="10710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7" name="Google Shape;117;p20"/>
          <p:cNvSpPr txBox="1"/>
          <p:nvPr/>
        </p:nvSpPr>
        <p:spPr>
          <a:xfrm>
            <a:off x="541150" y="3639200"/>
            <a:ext cx="1404000" cy="16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</a:rPr>
              <a:t>The body doesn’t actually contain data!</a:t>
            </a:r>
            <a:endParaRPr>
              <a:solidFill>
                <a:srgbClr val="F3F3F3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038" y="242525"/>
            <a:ext cx="8993924" cy="44569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3" name="Google Shape;123;p21"/>
          <p:cNvCxnSpPr/>
          <p:nvPr/>
        </p:nvCxnSpPr>
        <p:spPr>
          <a:xfrm rot="10800000" flipH="1">
            <a:off x="1340350" y="3131975"/>
            <a:ext cx="1467000" cy="10710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4" name="Google Shape;124;p21"/>
          <p:cNvSpPr txBox="1"/>
          <p:nvPr/>
        </p:nvSpPr>
        <p:spPr>
          <a:xfrm>
            <a:off x="124100" y="3900875"/>
            <a:ext cx="1404000" cy="16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</a:rPr>
              <a:t>This is python code doing the work!</a:t>
            </a:r>
            <a:endParaRPr>
              <a:solidFill>
                <a:srgbClr val="F3F3F3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1424</Words>
  <Application>Microsoft Macintosh PowerPoint</Application>
  <PresentationFormat>On-screen Show (16:9)</PresentationFormat>
  <Paragraphs>163</Paragraphs>
  <Slides>53</Slides>
  <Notes>53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7" baseType="lpstr">
      <vt:lpstr>Arial</vt:lpstr>
      <vt:lpstr>Courier New</vt:lpstr>
      <vt:lpstr>Roboto</vt:lpstr>
      <vt:lpstr>Material</vt:lpstr>
      <vt:lpstr>Building Dashboards</vt:lpstr>
      <vt:lpstr>We’ll cover</vt:lpstr>
      <vt:lpstr>Helpful Resources</vt:lpstr>
      <vt:lpstr>Let’s create an App!</vt:lpstr>
      <vt:lpstr>What did we just do?!</vt:lpstr>
      <vt:lpstr>Let’s take a look inside...</vt:lpstr>
      <vt:lpstr>PowerPoint Presentation</vt:lpstr>
      <vt:lpstr>PowerPoint Presentation</vt:lpstr>
      <vt:lpstr>PowerPoint Presentation</vt:lpstr>
      <vt:lpstr>Where does the Python get executed?</vt:lpstr>
      <vt:lpstr>Basic Data Structures:</vt:lpstr>
      <vt:lpstr>PowerPoint Presentation</vt:lpstr>
      <vt:lpstr>How does it work?</vt:lpstr>
      <vt:lpstr>How does it work?</vt:lpstr>
      <vt:lpstr>Flask</vt:lpstr>
      <vt:lpstr>Dash</vt:lpstr>
      <vt:lpstr>PowerPoint Presentation</vt:lpstr>
      <vt:lpstr>PowerPoint Presentation</vt:lpstr>
      <vt:lpstr>PowerPoint Presentation</vt:lpstr>
      <vt:lpstr>How does the plot work?</vt:lpstr>
      <vt:lpstr>How does the plot work?</vt:lpstr>
      <vt:lpstr>How does the plot work?</vt:lpstr>
      <vt:lpstr>Flask is great, but ...</vt:lpstr>
      <vt:lpstr>PowerPoint Presentation</vt:lpstr>
      <vt:lpstr>We can run it all together now...</vt:lpstr>
      <vt:lpstr>But where did the data come from?</vt:lpstr>
      <vt:lpstr>In util.py ...</vt:lpstr>
      <vt:lpstr>Just plain SQL queries!</vt:lpstr>
      <vt:lpstr>Why not code the  query here?</vt:lpstr>
      <vt:lpstr>Adding the abstraction layer ...</vt:lpstr>
      <vt:lpstr>What if ...</vt:lpstr>
      <vt:lpstr>What if … </vt:lpstr>
      <vt:lpstr>What if ...</vt:lpstr>
      <vt:lpstr>For now, let’s see where the data comes from...</vt:lpstr>
      <vt:lpstr>More Tornado!</vt:lpstr>
      <vt:lpstr>PowerPoint Presentation</vt:lpstr>
      <vt:lpstr>db_import_service</vt:lpstr>
      <vt:lpstr>All the work...</vt:lpstr>
      <vt:lpstr>db_import_service</vt:lpstr>
      <vt:lpstr>Now for the value proposition!</vt:lpstr>
      <vt:lpstr>PowerPoint Presentation</vt:lpstr>
      <vt:lpstr>PowerPoint Presentation</vt:lpstr>
      <vt:lpstr>Push vs. Pull</vt:lpstr>
      <vt:lpstr>Push vs. Pull</vt:lpstr>
      <vt:lpstr>Push vs. Pull</vt:lpstr>
      <vt:lpstr>PowerPoint Presentation</vt:lpstr>
      <vt:lpstr>Intro to Docker</vt:lpstr>
      <vt:lpstr>For the website ...</vt:lpstr>
      <vt:lpstr>PowerPoint Presentation</vt:lpstr>
      <vt:lpstr>PowerPoint Presentation</vt:lpstr>
      <vt:lpstr>PowerPoint Presentation</vt:lpstr>
      <vt:lpstr>Some handy commands</vt:lpstr>
      <vt:lpstr>For debugging ...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Dashboards</dc:title>
  <cp:lastModifiedBy>Microsoft Office User</cp:lastModifiedBy>
  <cp:revision>1</cp:revision>
  <dcterms:modified xsi:type="dcterms:W3CDTF">2019-02-16T02:10:37Z</dcterms:modified>
</cp:coreProperties>
</file>