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7150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5400000">
            <a:off x="7408950" y="91911"/>
            <a:ext cx="18264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Shape 15"/>
          <p:cNvGrpSpPr/>
          <p:nvPr/>
        </p:nvGrpSpPr>
        <p:grpSpPr>
          <a:xfrm>
            <a:off x="0" y="545"/>
            <a:ext cx="5153705" cy="5704831"/>
            <a:chOff x="0" y="75"/>
            <a:chExt cx="5153705" cy="5152950"/>
          </a:xfrm>
        </p:grpSpPr>
        <p:sp>
          <p:nvSpPr>
            <p:cNvPr id="16" name="Shape 16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Shape 20"/>
          <p:cNvSpPr txBox="1"/>
          <p:nvPr>
            <p:ph type="ctrTitle"/>
          </p:nvPr>
        </p:nvSpPr>
        <p:spPr>
          <a:xfrm>
            <a:off x="3537150" y="1753778"/>
            <a:ext cx="5017500" cy="175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5083950" y="4361028"/>
            <a:ext cx="34707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Shape 110"/>
          <p:cNvGrpSpPr/>
          <p:nvPr/>
        </p:nvGrpSpPr>
        <p:grpSpPr>
          <a:xfrm>
            <a:off x="4406400" y="0"/>
            <a:ext cx="4737600" cy="5714459"/>
            <a:chOff x="4406400" y="0"/>
            <a:chExt cx="4737600" cy="5143065"/>
          </a:xfrm>
        </p:grpSpPr>
        <p:sp>
          <p:nvSpPr>
            <p:cNvPr id="111" name="Shape 1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Shape 129"/>
          <p:cNvSpPr txBox="1"/>
          <p:nvPr>
            <p:ph type="title"/>
          </p:nvPr>
        </p:nvSpPr>
        <p:spPr>
          <a:xfrm>
            <a:off x="823850" y="1427417"/>
            <a:ext cx="47760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823850" y="2936805"/>
            <a:ext cx="47760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4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0" y="312420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40"/>
              </a:spcBef>
              <a:spcAft>
                <a:spcPts val="0"/>
              </a:spcAft>
              <a:buClr>
                <a:srgbClr val="7F7F7F"/>
              </a:buClr>
              <a:buSzPts val="13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3050" lvl="1" marL="914400" marR="0" rtl="0" algn="l"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Char char="•"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3050" lvl="3" marL="1828800" marR="0" rtl="0" algn="l"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Char char="•"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Shape 24"/>
          <p:cNvGrpSpPr/>
          <p:nvPr/>
        </p:nvGrpSpPr>
        <p:grpSpPr>
          <a:xfrm>
            <a:off x="4406400" y="0"/>
            <a:ext cx="4737600" cy="5714459"/>
            <a:chOff x="4406400" y="0"/>
            <a:chExt cx="4737600" cy="5143065"/>
          </a:xfrm>
        </p:grpSpPr>
        <p:sp>
          <p:nvSpPr>
            <p:cNvPr id="25" name="Shape 2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Shape 43"/>
          <p:cNvSpPr txBox="1"/>
          <p:nvPr>
            <p:ph type="title"/>
          </p:nvPr>
        </p:nvSpPr>
        <p:spPr>
          <a:xfrm>
            <a:off x="823850" y="2281111"/>
            <a:ext cx="4587000" cy="12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Shape 46"/>
          <p:cNvGrpSpPr/>
          <p:nvPr/>
        </p:nvGrpSpPr>
        <p:grpSpPr>
          <a:xfrm>
            <a:off x="0" y="423331"/>
            <a:ext cx="1037850" cy="1129197"/>
            <a:chOff x="0" y="381001"/>
            <a:chExt cx="1037850" cy="1016287"/>
          </a:xfrm>
        </p:grpSpPr>
        <p:sp>
          <p:nvSpPr>
            <p:cNvPr id="47" name="Shape 4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Shape 49"/>
          <p:cNvSpPr txBox="1"/>
          <p:nvPr>
            <p:ph type="title"/>
          </p:nvPr>
        </p:nvSpPr>
        <p:spPr>
          <a:xfrm>
            <a:off x="1297500" y="437500"/>
            <a:ext cx="70389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1297500" y="1741722"/>
            <a:ext cx="70389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Shape 53"/>
          <p:cNvGrpSpPr/>
          <p:nvPr/>
        </p:nvGrpSpPr>
        <p:grpSpPr>
          <a:xfrm>
            <a:off x="0" y="423331"/>
            <a:ext cx="1037850" cy="1129197"/>
            <a:chOff x="0" y="381001"/>
            <a:chExt cx="1037850" cy="1016287"/>
          </a:xfrm>
        </p:grpSpPr>
        <p:sp>
          <p:nvSpPr>
            <p:cNvPr id="54" name="Shape 5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Shape 56"/>
          <p:cNvSpPr txBox="1"/>
          <p:nvPr>
            <p:ph type="title"/>
          </p:nvPr>
        </p:nvSpPr>
        <p:spPr>
          <a:xfrm>
            <a:off x="1297500" y="437500"/>
            <a:ext cx="70389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1297500" y="1741722"/>
            <a:ext cx="34032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4933221" y="1741722"/>
            <a:ext cx="34032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Shape 61"/>
          <p:cNvGrpSpPr/>
          <p:nvPr/>
        </p:nvGrpSpPr>
        <p:grpSpPr>
          <a:xfrm>
            <a:off x="0" y="423331"/>
            <a:ext cx="1037850" cy="1129197"/>
            <a:chOff x="0" y="381001"/>
            <a:chExt cx="1037850" cy="1016287"/>
          </a:xfrm>
        </p:grpSpPr>
        <p:sp>
          <p:nvSpPr>
            <p:cNvPr id="62" name="Shape 6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Shape 64"/>
          <p:cNvSpPr txBox="1"/>
          <p:nvPr>
            <p:ph type="title"/>
          </p:nvPr>
        </p:nvSpPr>
        <p:spPr>
          <a:xfrm>
            <a:off x="1297500" y="437500"/>
            <a:ext cx="70389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0" y="423331"/>
            <a:ext cx="1037850" cy="1129197"/>
            <a:chOff x="0" y="381001"/>
            <a:chExt cx="1037850" cy="1016287"/>
          </a:xfrm>
        </p:grpSpPr>
        <p:sp>
          <p:nvSpPr>
            <p:cNvPr id="68" name="Shape 6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Shape 70"/>
          <p:cNvSpPr txBox="1"/>
          <p:nvPr>
            <p:ph type="title"/>
          </p:nvPr>
        </p:nvSpPr>
        <p:spPr>
          <a:xfrm>
            <a:off x="1297500" y="437500"/>
            <a:ext cx="3798900" cy="16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1297500" y="2191722"/>
            <a:ext cx="3798900" cy="268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4406400" y="0"/>
            <a:ext cx="4737600" cy="5714943"/>
            <a:chOff x="4406400" y="0"/>
            <a:chExt cx="4737600" cy="5143500"/>
          </a:xfrm>
        </p:grpSpPr>
        <p:sp>
          <p:nvSpPr>
            <p:cNvPr id="75" name="Shape 75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823850" y="963083"/>
            <a:ext cx="4587000" cy="39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0" y="423331"/>
            <a:ext cx="1037850" cy="1129197"/>
            <a:chOff x="0" y="381001"/>
            <a:chExt cx="1037850" cy="1016287"/>
          </a:xfrm>
        </p:grpSpPr>
        <p:sp>
          <p:nvSpPr>
            <p:cNvPr id="97" name="Shape 9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Shape 99"/>
          <p:cNvSpPr txBox="1"/>
          <p:nvPr>
            <p:ph type="title"/>
          </p:nvPr>
        </p:nvSpPr>
        <p:spPr>
          <a:xfrm>
            <a:off x="1297500" y="1842583"/>
            <a:ext cx="3036300" cy="19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1297500" y="3931111"/>
            <a:ext cx="30363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648200" y="1885111"/>
            <a:ext cx="3676800" cy="260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Shape 104"/>
          <p:cNvGrpSpPr/>
          <p:nvPr/>
        </p:nvGrpSpPr>
        <p:grpSpPr>
          <a:xfrm>
            <a:off x="0" y="4587260"/>
            <a:ext cx="698925" cy="760722"/>
            <a:chOff x="0" y="3785672"/>
            <a:chExt cx="698925" cy="684657"/>
          </a:xfrm>
        </p:grpSpPr>
        <p:sp>
          <p:nvSpPr>
            <p:cNvPr id="105" name="Shape 105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Shape 107"/>
          <p:cNvSpPr txBox="1"/>
          <p:nvPr>
            <p:ph idx="1" type="body"/>
          </p:nvPr>
        </p:nvSpPr>
        <p:spPr>
          <a:xfrm>
            <a:off x="812725" y="4783750"/>
            <a:ext cx="6936000" cy="5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file/d/16QTN6Xsouz-Nl2HUUqdI_BywGdqjCfHm/vie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file/d/1fQcuXO4TEsPjJvb-GYu71O3b0_FJwHjb/view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/>
              <a:t>Datathon: Exploring NY Property Sales</a:t>
            </a:r>
            <a:endParaRPr b="1" i="0" sz="4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yu_short_white.png" id="142" name="Shape 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7325" y="4229100"/>
            <a:ext cx="1347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238" y="4181475"/>
            <a:ext cx="138112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297500" y="437500"/>
            <a:ext cx="70389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297500" y="1741722"/>
            <a:ext cx="70389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Goal:</a:t>
            </a:r>
            <a:r>
              <a:rPr lang="en-US" sz="1800"/>
              <a:t> 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Explore </a:t>
            </a:r>
            <a:r>
              <a:rPr lang="en-US" sz="1800"/>
              <a:t>spatiotemporal</a:t>
            </a:r>
            <a:r>
              <a:rPr lang="en-US" sz="1800"/>
              <a:t> trends of NYC property sales 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Construct a predictive model for house prices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Visualizing and analyzing our predictions</a:t>
            </a:r>
            <a:endParaRPr sz="1800"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297500" y="437500"/>
            <a:ext cx="70389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Price of different locations over time</a:t>
            </a:r>
            <a:endParaRPr/>
          </a:p>
        </p:txBody>
      </p:sp>
      <p:sp>
        <p:nvSpPr>
          <p:cNvPr id="157" name="Shape 157" title="viz.mp4">
            <a:hlinkClick r:id="rId3"/>
          </p:cNvPr>
          <p:cNvSpPr/>
          <p:nvPr/>
        </p:nvSpPr>
        <p:spPr>
          <a:xfrm>
            <a:off x="2530950" y="1588425"/>
            <a:ext cx="45720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297500" y="437500"/>
            <a:ext cx="70389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Sales for different price ranges </a:t>
            </a:r>
            <a:endParaRPr/>
          </a:p>
        </p:txBody>
      </p:sp>
      <p:sp>
        <p:nvSpPr>
          <p:cNvPr id="164" name="Shape 164" title="video-1523046971.mp4">
            <a:hlinkClick r:id="rId3"/>
          </p:cNvPr>
          <p:cNvSpPr/>
          <p:nvPr/>
        </p:nvSpPr>
        <p:spPr>
          <a:xfrm>
            <a:off x="2286000" y="1453300"/>
            <a:ext cx="45720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437500"/>
            <a:ext cx="70389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297500" y="1741722"/>
            <a:ext cx="70389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Data preprocessing:</a:t>
            </a:r>
            <a:endParaRPr sz="2000"/>
          </a:p>
          <a:p>
            <a:pPr indent="-355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 Feature transformations, outlier removal</a:t>
            </a:r>
            <a:endParaRPr sz="2000"/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Models compared</a:t>
            </a:r>
            <a:r>
              <a:rPr lang="en-US" sz="2000"/>
              <a:t>: </a:t>
            </a:r>
            <a:endParaRPr sz="2000"/>
          </a:p>
          <a:p>
            <a:pPr indent="-355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Linear Regression, Random Forest, XGBoost</a:t>
            </a:r>
            <a:endParaRPr sz="2000"/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Best model: XGBoost</a:t>
            </a:r>
            <a:endParaRPr sz="2000"/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Result: RMSE: ~ 267k (std dev: 450k over our data)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297500" y="437500"/>
            <a:ext cx="70389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Visualizing predictions from our model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297500" y="1741722"/>
            <a:ext cx="70389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>
                <a:solidFill>
                  <a:srgbClr val="0000FF"/>
                </a:solidFill>
              </a:rPr>
              <a:t>plots/rmse.html</a:t>
            </a:r>
            <a:endParaRPr sz="2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1297500" y="437500"/>
            <a:ext cx="70389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RATS!!</a:t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100" y="1182725"/>
            <a:ext cx="6651699" cy="373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