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5"/>
  </p:notesMasterIdLst>
  <p:handoutMasterIdLst>
    <p:handoutMasterId r:id="rId26"/>
  </p:handoutMasterIdLst>
  <p:sldIdLst>
    <p:sldId id="256" r:id="rId3"/>
    <p:sldId id="271" r:id="rId4"/>
    <p:sldId id="275" r:id="rId5"/>
    <p:sldId id="277" r:id="rId6"/>
    <p:sldId id="278" r:id="rId7"/>
    <p:sldId id="279" r:id="rId8"/>
    <p:sldId id="288" r:id="rId9"/>
    <p:sldId id="280" r:id="rId10"/>
    <p:sldId id="281" r:id="rId11"/>
    <p:sldId id="282" r:id="rId12"/>
    <p:sldId id="283" r:id="rId13"/>
    <p:sldId id="284" r:id="rId14"/>
    <p:sldId id="285" r:id="rId15"/>
    <p:sldId id="289" r:id="rId16"/>
    <p:sldId id="293" r:id="rId17"/>
    <p:sldId id="290" r:id="rId18"/>
    <p:sldId id="296" r:id="rId19"/>
    <p:sldId id="292" r:id="rId20"/>
    <p:sldId id="287" r:id="rId21"/>
    <p:sldId id="297" r:id="rId22"/>
    <p:sldId id="298" r:id="rId23"/>
    <p:sldId id="299"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274" autoAdjust="0"/>
  </p:normalViewPr>
  <p:slideViewPr>
    <p:cSldViewPr>
      <p:cViewPr varScale="1">
        <p:scale>
          <a:sx n="87" d="100"/>
          <a:sy n="87" d="100"/>
        </p:scale>
        <p:origin x="-808" y="-96"/>
      </p:cViewPr>
      <p:guideLst>
        <p:guide orient="horz" pos="2160"/>
        <p:guide pos="3839"/>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6/30/17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6/30/17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30961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19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28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After a quick look at the created tables of content, we observed that all the main topics are discussed before that “Staff appraisal” of each Article IV.</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9404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we observed that all the main topics are discussed before that “Staff appraisal” of each Article IV.</a:t>
            </a:r>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16280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28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749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20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6/30/17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6/30/17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6/30/17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6/30/17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6/30/17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6/30/17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6/30/17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6/30/17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6/30/17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6/30/17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6/30/17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uske/pdfmin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SCIENCE PROFESSIONAL CERTIFICATE CAPSTONE PROJECT </a:t>
            </a:r>
            <a:br>
              <a:rPr lang="en-US" dirty="0"/>
            </a:br>
            <a:r>
              <a:rPr lang="en-US" dirty="0"/>
              <a:t/>
            </a:r>
            <a:br>
              <a:rPr lang="en-US" dirty="0"/>
            </a:br>
            <a:r>
              <a:rPr lang="en-US" dirty="0"/>
              <a:t/>
            </a:r>
            <a:br>
              <a:rPr lang="en-US" dirty="0"/>
            </a:br>
            <a:r>
              <a:rPr lang="en-US" dirty="0"/>
              <a:t>Global Economics</a:t>
            </a:r>
          </a:p>
        </p:txBody>
      </p:sp>
      <p:sp>
        <p:nvSpPr>
          <p:cNvPr id="3" name="Subtitle 2"/>
          <p:cNvSpPr>
            <a:spLocks noGrp="1"/>
          </p:cNvSpPr>
          <p:nvPr>
            <p:ph type="subTitle" idx="1"/>
          </p:nvPr>
        </p:nvSpPr>
        <p:spPr/>
        <p:txBody>
          <a:bodyPr/>
          <a:lstStyle/>
          <a:p>
            <a:r>
              <a:rPr lang="en-US" dirty="0"/>
              <a:t>James Chan, Ayoub </a:t>
            </a:r>
            <a:r>
              <a:rPr lang="en-US" dirty="0" err="1"/>
              <a:t>Mharzi</a:t>
            </a:r>
            <a:r>
              <a:rPr lang="en-US" dirty="0"/>
              <a:t>, Daria </a:t>
            </a:r>
            <a:r>
              <a:rPr lang="en-US" dirty="0" err="1"/>
              <a:t>Ulybina</a:t>
            </a:r>
            <a:r>
              <a:rPr lang="en-US" dirty="0"/>
              <a:t>, Cat Din Tran Meagan Thompson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7CB7F-3296-453E-AB24-16F058FC709E}"/>
              </a:ext>
            </a:extLst>
          </p:cNvPr>
          <p:cNvSpPr>
            <a:spLocks noGrp="1"/>
          </p:cNvSpPr>
          <p:nvPr>
            <p:ph type="title"/>
          </p:nvPr>
        </p:nvSpPr>
        <p:spPr>
          <a:xfrm>
            <a:off x="1217613" y="76200"/>
            <a:ext cx="9753600" cy="715962"/>
          </a:xfrm>
        </p:spPr>
        <p:txBody>
          <a:bodyPr/>
          <a:lstStyle/>
          <a:p>
            <a:r>
              <a:rPr lang="en-US" dirty="0"/>
              <a:t>Table of contents</a:t>
            </a:r>
          </a:p>
        </p:txBody>
      </p:sp>
      <p:pic>
        <p:nvPicPr>
          <p:cNvPr id="4" name="Content Placeholder 3">
            <a:extLst>
              <a:ext uri="{FF2B5EF4-FFF2-40B4-BE49-F238E27FC236}">
                <a16:creationId xmlns:a16="http://schemas.microsoft.com/office/drawing/2014/main" xmlns="" id="{89695A7D-5B05-4BB8-9AD4-841203219025}"/>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65212" y="1143000"/>
            <a:ext cx="9753600" cy="5715000"/>
          </a:xfrm>
          <a:prstGeom prst="rect">
            <a:avLst/>
          </a:prstGeom>
        </p:spPr>
      </p:pic>
    </p:spTree>
    <p:extLst>
      <p:ext uri="{BB962C8B-B14F-4D97-AF65-F5344CB8AC3E}">
        <p14:creationId xmlns:p14="http://schemas.microsoft.com/office/powerpoint/2010/main" val="44859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17786-01F0-4D5D-AA27-4CC1991916DF}"/>
              </a:ext>
            </a:extLst>
          </p:cNvPr>
          <p:cNvSpPr>
            <a:spLocks noGrp="1"/>
          </p:cNvSpPr>
          <p:nvPr>
            <p:ph type="title"/>
          </p:nvPr>
        </p:nvSpPr>
        <p:spPr>
          <a:xfrm>
            <a:off x="-1" y="274638"/>
            <a:ext cx="12188825" cy="1325562"/>
          </a:xfrm>
        </p:spPr>
        <p:txBody>
          <a:bodyPr/>
          <a:lstStyle/>
          <a:p>
            <a:r>
              <a:rPr lang="en-US" dirty="0"/>
              <a:t>Wrangling 3 – creating JSON dictionary for tables of contents</a:t>
            </a:r>
          </a:p>
        </p:txBody>
      </p:sp>
      <p:sp>
        <p:nvSpPr>
          <p:cNvPr id="3" name="Content Placeholder 2">
            <a:extLst>
              <a:ext uri="{FF2B5EF4-FFF2-40B4-BE49-F238E27FC236}">
                <a16:creationId xmlns:a16="http://schemas.microsoft.com/office/drawing/2014/main" xmlns="" id="{2A67279A-EE8C-4C7E-97FE-3F0E7F5C1481}"/>
              </a:ext>
            </a:extLst>
          </p:cNvPr>
          <p:cNvSpPr>
            <a:spLocks noGrp="1"/>
          </p:cNvSpPr>
          <p:nvPr>
            <p:ph idx="1"/>
          </p:nvPr>
        </p:nvSpPr>
        <p:spPr>
          <a:xfrm>
            <a:off x="0" y="1828800"/>
            <a:ext cx="12188824" cy="4953000"/>
          </a:xfrm>
        </p:spPr>
        <p:txBody>
          <a:bodyPr>
            <a:normAutofit/>
          </a:bodyPr>
          <a:lstStyle/>
          <a:p>
            <a:pPr marL="45720" indent="0">
              <a:buNone/>
            </a:pPr>
            <a:r>
              <a:rPr lang="en-US" sz="3000" dirty="0"/>
              <a:t>Creating a JSON dictionary of the Table of Contents, to  </a:t>
            </a:r>
          </a:p>
          <a:p>
            <a:pPr lvl="1"/>
            <a:r>
              <a:rPr lang="en-US" sz="3000" dirty="0"/>
              <a:t>simplify and have a better structure</a:t>
            </a:r>
          </a:p>
          <a:p>
            <a:pPr lvl="1"/>
            <a:r>
              <a:rPr lang="en-US" sz="3000" dirty="0"/>
              <a:t>target only main topics (everything above “Staff Appraisals”)  </a:t>
            </a:r>
          </a:p>
          <a:p>
            <a:pPr marL="45720" indent="0">
              <a:buNone/>
            </a:pPr>
            <a:endParaRPr lang="en-US" sz="3000" dirty="0"/>
          </a:p>
          <a:p>
            <a:pPr marL="45720" indent="0">
              <a:buNone/>
            </a:pPr>
            <a:r>
              <a:rPr lang="en-US" sz="3000" dirty="0"/>
              <a:t>Python script looped through txt files, creating a large JSON dictionary, structured: </a:t>
            </a:r>
          </a:p>
          <a:p>
            <a:pPr marL="45720" indent="0">
              <a:buNone/>
            </a:pPr>
            <a:r>
              <a:rPr lang="en-US" sz="3000" dirty="0"/>
              <a:t>{</a:t>
            </a:r>
            <a:r>
              <a:rPr lang="en-US" sz="3000" b="1" dirty="0"/>
              <a:t>“Document1 name”: [“Topic 1”,” Topic 2”,…], “Document2 name”: [“Topic 1”,” Topic 2”,..], …}</a:t>
            </a:r>
          </a:p>
        </p:txBody>
      </p:sp>
    </p:spTree>
    <p:extLst>
      <p:ext uri="{BB962C8B-B14F-4D97-AF65-F5344CB8AC3E}">
        <p14:creationId xmlns:p14="http://schemas.microsoft.com/office/powerpoint/2010/main" val="2112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B1988-0BA2-4C07-9F39-1B4536E3E392}"/>
              </a:ext>
            </a:extLst>
          </p:cNvPr>
          <p:cNvSpPr>
            <a:spLocks noGrp="1"/>
          </p:cNvSpPr>
          <p:nvPr>
            <p:ph type="title"/>
          </p:nvPr>
        </p:nvSpPr>
        <p:spPr>
          <a:xfrm>
            <a:off x="0" y="76200"/>
            <a:ext cx="12188825" cy="1325562"/>
          </a:xfrm>
        </p:spPr>
        <p:txBody>
          <a:bodyPr/>
          <a:lstStyle/>
          <a:p>
            <a:r>
              <a:rPr lang="en-US" dirty="0"/>
              <a:t>Wrangling 4 – JSON dictionary of text for each topic</a:t>
            </a:r>
          </a:p>
        </p:txBody>
      </p:sp>
      <p:sp>
        <p:nvSpPr>
          <p:cNvPr id="3" name="Content Placeholder 2">
            <a:extLst>
              <a:ext uri="{FF2B5EF4-FFF2-40B4-BE49-F238E27FC236}">
                <a16:creationId xmlns:a16="http://schemas.microsoft.com/office/drawing/2014/main" xmlns="" id="{20CF8ABB-8C0F-4B4F-B258-3882D30F6663}"/>
              </a:ext>
            </a:extLst>
          </p:cNvPr>
          <p:cNvSpPr>
            <a:spLocks noGrp="1"/>
          </p:cNvSpPr>
          <p:nvPr>
            <p:ph idx="1"/>
          </p:nvPr>
        </p:nvSpPr>
        <p:spPr>
          <a:xfrm>
            <a:off x="-1" y="1676400"/>
            <a:ext cx="12188825" cy="5181600"/>
          </a:xfrm>
        </p:spPr>
        <p:txBody>
          <a:bodyPr>
            <a:normAutofit lnSpcReduction="10000"/>
          </a:bodyPr>
          <a:lstStyle/>
          <a:p>
            <a:r>
              <a:rPr lang="en-US" sz="3000" dirty="0" err="1"/>
              <a:t>BeautifulSoup</a:t>
            </a:r>
            <a:r>
              <a:rPr lang="en-US" sz="3000" dirty="0"/>
              <a:t>, JSON, collections</a:t>
            </a:r>
          </a:p>
          <a:p>
            <a:r>
              <a:rPr lang="en-US" sz="3000" dirty="0"/>
              <a:t>Create script using regular expressions (regex) to extract chunks of text between two topics, using “STAFF APPRAISAL” as a stop phrase</a:t>
            </a:r>
          </a:p>
          <a:p>
            <a:r>
              <a:rPr lang="en-US" sz="3000" dirty="0"/>
              <a:t>Python script generated one JSON dictionary containing all of the documents, structured: </a:t>
            </a:r>
          </a:p>
          <a:p>
            <a:pPr marL="45720" indent="0">
              <a:buNone/>
            </a:pPr>
            <a:r>
              <a:rPr lang="en-US" sz="3000" b="1" dirty="0"/>
              <a:t>[ {“content”: [ {“head”: “topic1 title”, “tail”: “topic1 text body”}, {“head”: “topic2 title”, “tail”: “topic2 text body”}…..], “doc”: “ Document 1 name”},  {“content”: [ {“head”: “topic1 title”, “tail”: “topic1 text body”}, {“head”: “topic2 title”, “tail”: “topic2 text body”}…..], “doc”: “ Document 2 name”} ….]</a:t>
            </a:r>
            <a:endParaRPr lang="en-US" sz="3000" dirty="0"/>
          </a:p>
          <a:p>
            <a:endParaRPr lang="en-US" sz="3000" dirty="0"/>
          </a:p>
          <a:p>
            <a:endParaRPr lang="en-US" sz="3000" dirty="0"/>
          </a:p>
        </p:txBody>
      </p:sp>
    </p:spTree>
    <p:extLst>
      <p:ext uri="{BB962C8B-B14F-4D97-AF65-F5344CB8AC3E}">
        <p14:creationId xmlns:p14="http://schemas.microsoft.com/office/powerpoint/2010/main" val="34793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2F3AC-A234-49DA-8117-6539CEF2A0B4}"/>
              </a:ext>
            </a:extLst>
          </p:cNvPr>
          <p:cNvSpPr>
            <a:spLocks noGrp="1"/>
          </p:cNvSpPr>
          <p:nvPr>
            <p:ph type="title"/>
          </p:nvPr>
        </p:nvSpPr>
        <p:spPr>
          <a:xfrm>
            <a:off x="-1" y="274638"/>
            <a:ext cx="12188825" cy="715962"/>
          </a:xfrm>
        </p:spPr>
        <p:txBody>
          <a:bodyPr/>
          <a:lstStyle/>
          <a:p>
            <a:r>
              <a:rPr lang="en-US" dirty="0"/>
              <a:t>Wrangling 5 – adding year and country</a:t>
            </a:r>
          </a:p>
        </p:txBody>
      </p:sp>
      <p:sp>
        <p:nvSpPr>
          <p:cNvPr id="3" name="Content Placeholder 2">
            <a:extLst>
              <a:ext uri="{FF2B5EF4-FFF2-40B4-BE49-F238E27FC236}">
                <a16:creationId xmlns:a16="http://schemas.microsoft.com/office/drawing/2014/main" xmlns="" id="{224A1D16-03B4-4600-921D-BC46F1A257C9}"/>
              </a:ext>
            </a:extLst>
          </p:cNvPr>
          <p:cNvSpPr>
            <a:spLocks noGrp="1"/>
          </p:cNvSpPr>
          <p:nvPr>
            <p:ph idx="1"/>
          </p:nvPr>
        </p:nvSpPr>
        <p:spPr>
          <a:xfrm>
            <a:off x="0" y="1676400"/>
            <a:ext cx="12188825" cy="4572000"/>
          </a:xfrm>
        </p:spPr>
        <p:txBody>
          <a:bodyPr>
            <a:normAutofit/>
          </a:bodyPr>
          <a:lstStyle/>
          <a:p>
            <a:r>
              <a:rPr lang="en-US" sz="3000" dirty="0"/>
              <a:t>We needed to add country name and publication year to each object inside the dictionary</a:t>
            </a:r>
          </a:p>
          <a:p>
            <a:r>
              <a:rPr lang="en-US" sz="3000" dirty="0"/>
              <a:t>This information was stored in the summary table created at the download of the PDF documents. We created a JSON object structured as follow: </a:t>
            </a:r>
            <a:r>
              <a:rPr lang="en-US" sz="3000" b="1" dirty="0"/>
              <a:t>{“document1 id”: [“Country name”, “publication year”], “document2 id”: [“Country name”, “publication year”] ...}</a:t>
            </a:r>
          </a:p>
          <a:p>
            <a:r>
              <a:rPr lang="en-US" sz="3000" dirty="0"/>
              <a:t>Then merged this dictionary with the one containing the topics and texts using the document id as a reference for the merge.</a:t>
            </a:r>
          </a:p>
          <a:p>
            <a:endParaRPr lang="en-US" sz="3000" dirty="0"/>
          </a:p>
        </p:txBody>
      </p:sp>
    </p:spTree>
    <p:extLst>
      <p:ext uri="{BB962C8B-B14F-4D97-AF65-F5344CB8AC3E}">
        <p14:creationId xmlns:p14="http://schemas.microsoft.com/office/powerpoint/2010/main" val="147804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xmlns="" id="{35D7D2CD-6C1E-447B-B649-29F937B97B60}"/>
              </a:ext>
            </a:extLst>
          </p:cNvPr>
          <p:cNvSpPr>
            <a:spLocks noGrp="1"/>
          </p:cNvSpPr>
          <p:nvPr>
            <p:ph type="title"/>
          </p:nvPr>
        </p:nvSpPr>
        <p:spPr>
          <a:xfrm>
            <a:off x="1217612" y="43652"/>
            <a:ext cx="9753600" cy="794548"/>
          </a:xfrm>
        </p:spPr>
        <p:txBody>
          <a:bodyPr/>
          <a:lstStyle/>
          <a:p>
            <a:r>
              <a:rPr lang="en-US" dirty="0"/>
              <a:t>Computation &amp; Analysis</a:t>
            </a:r>
          </a:p>
        </p:txBody>
      </p:sp>
    </p:spTree>
    <p:extLst>
      <p:ext uri="{BB962C8B-B14F-4D97-AF65-F5344CB8AC3E}">
        <p14:creationId xmlns:p14="http://schemas.microsoft.com/office/powerpoint/2010/main" val="293021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01949-A708-41FD-8980-4E4B55B82582}"/>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xmlns="" id="{BE37C846-6489-4AE5-A9FC-742B77248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705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xmlns="" id="{35D7D2CD-6C1E-447B-B649-29F937B97B60}"/>
              </a:ext>
            </a:extLst>
          </p:cNvPr>
          <p:cNvSpPr>
            <a:spLocks noGrp="1"/>
          </p:cNvSpPr>
          <p:nvPr>
            <p:ph type="title"/>
          </p:nvPr>
        </p:nvSpPr>
        <p:spPr>
          <a:xfrm>
            <a:off x="1217612" y="43652"/>
            <a:ext cx="9753600" cy="794548"/>
          </a:xfrm>
        </p:spPr>
        <p:txBody>
          <a:bodyPr/>
          <a:lstStyle/>
          <a:p>
            <a:r>
              <a:rPr lang="en-US" dirty="0"/>
              <a:t>Modeling &amp; application</a:t>
            </a:r>
          </a:p>
        </p:txBody>
      </p:sp>
    </p:spTree>
    <p:extLst>
      <p:ext uri="{BB962C8B-B14F-4D97-AF65-F5344CB8AC3E}">
        <p14:creationId xmlns:p14="http://schemas.microsoft.com/office/powerpoint/2010/main" val="321400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5458B-6F4D-4322-B06B-3BFC851B13AD}"/>
              </a:ext>
            </a:extLst>
          </p:cNvPr>
          <p:cNvSpPr>
            <a:spLocks noGrp="1"/>
          </p:cNvSpPr>
          <p:nvPr>
            <p:ph type="title"/>
          </p:nvPr>
        </p:nvSpPr>
        <p:spPr/>
        <p:txBody>
          <a:bodyPr/>
          <a:lstStyle/>
          <a:p>
            <a:r>
              <a:rPr lang="en-US" dirty="0"/>
              <a:t>Modeling &amp; application</a:t>
            </a:r>
          </a:p>
        </p:txBody>
      </p:sp>
      <p:sp>
        <p:nvSpPr>
          <p:cNvPr id="3" name="Content Placeholder 2">
            <a:extLst>
              <a:ext uri="{FF2B5EF4-FFF2-40B4-BE49-F238E27FC236}">
                <a16:creationId xmlns:a16="http://schemas.microsoft.com/office/drawing/2014/main" xmlns="" id="{5201268C-925D-4189-BE74-ADA916FC26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836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74079"/>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xmlns="" id="{35D7D2CD-6C1E-447B-B649-29F937B97B60}"/>
              </a:ext>
            </a:extLst>
          </p:cNvPr>
          <p:cNvSpPr>
            <a:spLocks noGrp="1"/>
          </p:cNvSpPr>
          <p:nvPr>
            <p:ph type="title"/>
          </p:nvPr>
        </p:nvSpPr>
        <p:spPr>
          <a:xfrm>
            <a:off x="1217612" y="43652"/>
            <a:ext cx="9753600" cy="794548"/>
          </a:xfrm>
        </p:spPr>
        <p:txBody>
          <a:bodyPr/>
          <a:lstStyle/>
          <a:p>
            <a:r>
              <a:rPr lang="en-US" dirty="0"/>
              <a:t>Reporting &amp; Visualization</a:t>
            </a:r>
          </a:p>
        </p:txBody>
      </p:sp>
    </p:spTree>
    <p:extLst>
      <p:ext uri="{BB962C8B-B14F-4D97-AF65-F5344CB8AC3E}">
        <p14:creationId xmlns:p14="http://schemas.microsoft.com/office/powerpoint/2010/main" val="24009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F3836-C3CE-4407-8E8C-CC8DF6C4BF64}"/>
              </a:ext>
            </a:extLst>
          </p:cNvPr>
          <p:cNvSpPr>
            <a:spLocks noGrp="1"/>
          </p:cNvSpPr>
          <p:nvPr>
            <p:ph type="title"/>
          </p:nvPr>
        </p:nvSpPr>
        <p:spPr/>
        <p:txBody>
          <a:bodyPr/>
          <a:lstStyle/>
          <a:p>
            <a:r>
              <a:rPr lang="en-US" dirty="0"/>
              <a:t>Reporting &amp; visualization</a:t>
            </a:r>
          </a:p>
        </p:txBody>
      </p:sp>
      <p:sp>
        <p:nvSpPr>
          <p:cNvPr id="3" name="Content Placeholder 2">
            <a:extLst>
              <a:ext uri="{FF2B5EF4-FFF2-40B4-BE49-F238E27FC236}">
                <a16:creationId xmlns:a16="http://schemas.microsoft.com/office/drawing/2014/main" xmlns="" id="{0A094542-D8DD-42D9-9428-126E3E5EC0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510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12188825" cy="1325562"/>
          </a:xfrm>
        </p:spPr>
        <p:txBody>
          <a:bodyPr/>
          <a:lstStyle/>
          <a:p>
            <a:r>
              <a:rPr lang="en-US" dirty="0"/>
              <a:t>International Monetary Fund (IMF) overview</a:t>
            </a:r>
          </a:p>
        </p:txBody>
      </p:sp>
      <p:sp>
        <p:nvSpPr>
          <p:cNvPr id="3" name="Content Placeholder 2"/>
          <p:cNvSpPr>
            <a:spLocks noGrp="1"/>
          </p:cNvSpPr>
          <p:nvPr>
            <p:ph sz="half" idx="1"/>
          </p:nvPr>
        </p:nvSpPr>
        <p:spPr>
          <a:xfrm>
            <a:off x="17950" y="1905000"/>
            <a:ext cx="5466862" cy="4724400"/>
          </a:xfrm>
        </p:spPr>
        <p:txBody>
          <a:bodyPr>
            <a:normAutofit/>
          </a:bodyPr>
          <a:lstStyle/>
          <a:p>
            <a:r>
              <a:rPr lang="en-US" dirty="0"/>
              <a:t>IMF Surveillance is an annual process that results in Article IV reports</a:t>
            </a:r>
          </a:p>
          <a:p>
            <a:pPr lvl="1"/>
            <a:r>
              <a:rPr lang="en-US" sz="2400" dirty="0"/>
              <a:t>~ one report/year for member countries (186 members)</a:t>
            </a:r>
          </a:p>
          <a:p>
            <a:pPr lvl="1"/>
            <a:r>
              <a:rPr lang="en-US" sz="2400" dirty="0"/>
              <a:t>assessments of the member country’s economic and fiscal policies</a:t>
            </a:r>
          </a:p>
          <a:p>
            <a:pPr lvl="1"/>
            <a:r>
              <a:rPr lang="en-US" sz="2400" dirty="0"/>
              <a:t>recommendations on financial policies are used internally and by country authorities, other institutions, and companies</a:t>
            </a:r>
          </a:p>
        </p:txBody>
      </p:sp>
      <p:pic>
        <p:nvPicPr>
          <p:cNvPr id="8" name="Content Placeholder 7">
            <a:extLst>
              <a:ext uri="{FF2B5EF4-FFF2-40B4-BE49-F238E27FC236}">
                <a16:creationId xmlns:a16="http://schemas.microsoft.com/office/drawing/2014/main" xmlns="" id="{72170EA8-3BEE-4E6B-B947-2BE6D7D17F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3412" y="1828800"/>
            <a:ext cx="6400800" cy="4038600"/>
          </a:xfr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F0041-48D6-4981-A026-7E9672082A07}"/>
              </a:ext>
            </a:extLst>
          </p:cNvPr>
          <p:cNvSpPr>
            <a:spLocks noGrp="1"/>
          </p:cNvSpPr>
          <p:nvPr>
            <p:ph type="title"/>
          </p:nvPr>
        </p:nvSpPr>
        <p:spPr/>
        <p:txBody>
          <a:bodyPr/>
          <a:lstStyle/>
          <a:p>
            <a:r>
              <a:rPr lang="en-US" dirty="0"/>
              <a:t>Discussion of final product</a:t>
            </a:r>
          </a:p>
        </p:txBody>
      </p:sp>
      <p:sp>
        <p:nvSpPr>
          <p:cNvPr id="3" name="Content Placeholder 2">
            <a:extLst>
              <a:ext uri="{FF2B5EF4-FFF2-40B4-BE49-F238E27FC236}">
                <a16:creationId xmlns:a16="http://schemas.microsoft.com/office/drawing/2014/main" xmlns="" id="{CE2CBA5E-C222-449B-8AAD-B01BF1A904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667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6EF2E-AC83-4E7F-834C-169B16AC28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F91D88A8-A619-40B8-A8E7-D3CF82516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726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21DEE-2D80-4665-B851-26126C36A122}"/>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xmlns="" id="{DAECD9EE-AFE3-45FC-9AAD-B2C41B17BC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414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DE0BB-2C5B-4110-8D74-E34C908E7F0F}"/>
              </a:ext>
            </a:extLst>
          </p:cNvPr>
          <p:cNvSpPr>
            <a:spLocks noGrp="1"/>
          </p:cNvSpPr>
          <p:nvPr>
            <p:ph type="title"/>
          </p:nvPr>
        </p:nvSpPr>
        <p:spPr>
          <a:xfrm>
            <a:off x="-1" y="0"/>
            <a:ext cx="12188825" cy="868362"/>
          </a:xfrm>
        </p:spPr>
        <p:txBody>
          <a:bodyPr/>
          <a:lstStyle/>
          <a:p>
            <a:r>
              <a:rPr lang="en-US" dirty="0"/>
              <a:t>Problem and Hypothesis</a:t>
            </a:r>
          </a:p>
        </p:txBody>
      </p:sp>
      <p:sp>
        <p:nvSpPr>
          <p:cNvPr id="3" name="Content Placeholder 2">
            <a:extLst>
              <a:ext uri="{FF2B5EF4-FFF2-40B4-BE49-F238E27FC236}">
                <a16:creationId xmlns:a16="http://schemas.microsoft.com/office/drawing/2014/main" xmlns="" id="{A3D47059-6B3C-4B8C-A452-949DB1BEC2EC}"/>
              </a:ext>
            </a:extLst>
          </p:cNvPr>
          <p:cNvSpPr>
            <a:spLocks noGrp="1"/>
          </p:cNvSpPr>
          <p:nvPr>
            <p:ph sz="half" idx="1"/>
          </p:nvPr>
        </p:nvSpPr>
        <p:spPr>
          <a:xfrm>
            <a:off x="0" y="1524000"/>
            <a:ext cx="12188824" cy="2514600"/>
          </a:xfrm>
        </p:spPr>
        <p:txBody>
          <a:bodyPr>
            <a:normAutofit/>
          </a:bodyPr>
          <a:lstStyle/>
          <a:p>
            <a:r>
              <a:rPr lang="en-US" dirty="0"/>
              <a:t>Article IV reports are available to download via the IMF publications website, but are not tagged meaningfully</a:t>
            </a:r>
          </a:p>
          <a:p>
            <a:r>
              <a:rPr lang="en-US" dirty="0"/>
              <a:t>An economist searching for recommendations based on key economic indicators would have to use brute force methods to find similar economic indicators from different areas of the world or different time periods</a:t>
            </a:r>
          </a:p>
        </p:txBody>
      </p:sp>
      <p:sp>
        <p:nvSpPr>
          <p:cNvPr id="4" name="Content Placeholder 3">
            <a:extLst>
              <a:ext uri="{FF2B5EF4-FFF2-40B4-BE49-F238E27FC236}">
                <a16:creationId xmlns:a16="http://schemas.microsoft.com/office/drawing/2014/main" xmlns="" id="{42C6ADDD-3900-4C62-84C4-14D68052315A}"/>
              </a:ext>
            </a:extLst>
          </p:cNvPr>
          <p:cNvSpPr>
            <a:spLocks noGrp="1"/>
          </p:cNvSpPr>
          <p:nvPr>
            <p:ph sz="half" idx="2"/>
          </p:nvPr>
        </p:nvSpPr>
        <p:spPr>
          <a:xfrm>
            <a:off x="150814" y="4343400"/>
            <a:ext cx="11887200" cy="1981200"/>
          </a:xfrm>
          <a:ln w="38100">
            <a:solidFill>
              <a:schemeClr val="tx1"/>
            </a:solidFill>
          </a:ln>
        </p:spPr>
        <p:txBody>
          <a:bodyPr>
            <a:normAutofit/>
          </a:bodyPr>
          <a:lstStyle/>
          <a:p>
            <a:pPr marL="45720" indent="0">
              <a:buNone/>
            </a:pPr>
            <a:r>
              <a:rPr lang="en-US" sz="3200" b="1" dirty="0"/>
              <a:t>Hypothesis: An application can be created which would allow a user to find similar economic situations through space and time using Natural Language Processing and Machine Learning algorithms on Article IV reports. </a:t>
            </a:r>
          </a:p>
        </p:txBody>
      </p:sp>
    </p:spTree>
    <p:extLst>
      <p:ext uri="{BB962C8B-B14F-4D97-AF65-F5344CB8AC3E}">
        <p14:creationId xmlns:p14="http://schemas.microsoft.com/office/powerpoint/2010/main" val="38279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xmlns="" id="{35D7D2CD-6C1E-447B-B649-29F937B97B60}"/>
              </a:ext>
            </a:extLst>
          </p:cNvPr>
          <p:cNvSpPr>
            <a:spLocks noGrp="1"/>
          </p:cNvSpPr>
          <p:nvPr>
            <p:ph type="title"/>
          </p:nvPr>
        </p:nvSpPr>
        <p:spPr>
          <a:xfrm>
            <a:off x="-1" y="43652"/>
            <a:ext cx="12188825" cy="794548"/>
          </a:xfrm>
        </p:spPr>
        <p:txBody>
          <a:bodyPr/>
          <a:lstStyle/>
          <a:p>
            <a:r>
              <a:rPr lang="en-US" dirty="0"/>
              <a:t>Approach: Data science pipeline</a:t>
            </a:r>
          </a:p>
        </p:txBody>
      </p:sp>
    </p:spTree>
    <p:extLst>
      <p:ext uri="{BB962C8B-B14F-4D97-AF65-F5344CB8AC3E}">
        <p14:creationId xmlns:p14="http://schemas.microsoft.com/office/powerpoint/2010/main" val="30235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985F4-C4E0-4BAC-AA1F-70CD378F2E7F}"/>
              </a:ext>
            </a:extLst>
          </p:cNvPr>
          <p:cNvSpPr>
            <a:spLocks noGrp="1"/>
          </p:cNvSpPr>
          <p:nvPr>
            <p:ph type="title"/>
          </p:nvPr>
        </p:nvSpPr>
        <p:spPr>
          <a:xfrm>
            <a:off x="-77788" y="274638"/>
            <a:ext cx="12192000" cy="792162"/>
          </a:xfrm>
        </p:spPr>
        <p:txBody>
          <a:bodyPr/>
          <a:lstStyle/>
          <a:p>
            <a:r>
              <a:rPr lang="en-US" dirty="0"/>
              <a:t>Data ingestion</a:t>
            </a:r>
          </a:p>
        </p:txBody>
      </p:sp>
      <p:sp>
        <p:nvSpPr>
          <p:cNvPr id="20" name="Content Placeholder 19">
            <a:extLst>
              <a:ext uri="{FF2B5EF4-FFF2-40B4-BE49-F238E27FC236}">
                <a16:creationId xmlns:a16="http://schemas.microsoft.com/office/drawing/2014/main" xmlns="" id="{A7335710-DF99-43BB-9A8E-1B30A1E90F53}"/>
              </a:ext>
            </a:extLst>
          </p:cNvPr>
          <p:cNvSpPr>
            <a:spLocks noGrp="1"/>
          </p:cNvSpPr>
          <p:nvPr>
            <p:ph idx="1"/>
          </p:nvPr>
        </p:nvSpPr>
        <p:spPr>
          <a:xfrm>
            <a:off x="0" y="1219200"/>
            <a:ext cx="6704012" cy="5562600"/>
          </a:xfrm>
        </p:spPr>
        <p:txBody>
          <a:bodyPr>
            <a:normAutofit/>
          </a:bodyPr>
          <a:lstStyle/>
          <a:p>
            <a:pPr marL="45720" indent="0">
              <a:buNone/>
            </a:pPr>
            <a:r>
              <a:rPr lang="en-US" sz="3000" b="1" dirty="0"/>
              <a:t>Download PDFs</a:t>
            </a:r>
          </a:p>
          <a:p>
            <a:pPr lvl="1"/>
            <a:r>
              <a:rPr lang="en-US" sz="3000" dirty="0" err="1"/>
              <a:t>BeautifulSoup</a:t>
            </a:r>
            <a:endParaRPr lang="en-US" sz="3000" dirty="0"/>
          </a:p>
          <a:p>
            <a:pPr lvl="1"/>
            <a:r>
              <a:rPr lang="en-US" sz="3000" dirty="0"/>
              <a:t>Requests library</a:t>
            </a:r>
          </a:p>
          <a:p>
            <a:pPr marL="45720" indent="0">
              <a:buNone/>
            </a:pPr>
            <a:r>
              <a:rPr lang="en-US" sz="3000" b="1" dirty="0"/>
              <a:t>Storage</a:t>
            </a:r>
          </a:p>
          <a:p>
            <a:pPr lvl="1"/>
            <a:r>
              <a:rPr lang="en-US" sz="3000" dirty="0"/>
              <a:t>Data stored on Amazon Cloud</a:t>
            </a:r>
          </a:p>
          <a:p>
            <a:pPr marL="45720" indent="0">
              <a:buNone/>
            </a:pPr>
            <a:r>
              <a:rPr lang="en-US" sz="3000" b="1" dirty="0"/>
              <a:t>Outputs</a:t>
            </a:r>
          </a:p>
          <a:p>
            <a:pPr lvl="1"/>
            <a:r>
              <a:rPr lang="en-US" sz="3000" dirty="0"/>
              <a:t>“log” file: txt file containing list of downloaded documents</a:t>
            </a:r>
          </a:p>
          <a:p>
            <a:pPr lvl="1"/>
            <a:r>
              <a:rPr lang="en-US" sz="3000" dirty="0"/>
              <a:t>Summary table: CSV file containing metadata</a:t>
            </a:r>
          </a:p>
        </p:txBody>
      </p:sp>
      <p:pic>
        <p:nvPicPr>
          <p:cNvPr id="23" name="Picture 22">
            <a:extLst>
              <a:ext uri="{FF2B5EF4-FFF2-40B4-BE49-F238E27FC236}">
                <a16:creationId xmlns:a16="http://schemas.microsoft.com/office/drawing/2014/main" xmlns="" id="{7712A3FF-A280-4367-A4A4-6D5B3F5EC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764" y="1049215"/>
            <a:ext cx="2533031" cy="2788006"/>
          </a:xfrm>
          <a:prstGeom prst="rect">
            <a:avLst/>
          </a:prstGeom>
        </p:spPr>
      </p:pic>
      <p:pic>
        <p:nvPicPr>
          <p:cNvPr id="25" name="Picture 24">
            <a:extLst>
              <a:ext uri="{FF2B5EF4-FFF2-40B4-BE49-F238E27FC236}">
                <a16:creationId xmlns:a16="http://schemas.microsoft.com/office/drawing/2014/main" xmlns="" id="{45D7D394-A753-4EA1-9EEC-ADFACE072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656" y="2209800"/>
            <a:ext cx="2486043" cy="3114698"/>
          </a:xfrm>
          <a:prstGeom prst="rect">
            <a:avLst/>
          </a:prstGeom>
        </p:spPr>
      </p:pic>
      <p:pic>
        <p:nvPicPr>
          <p:cNvPr id="27" name="Picture 26">
            <a:extLst>
              <a:ext uri="{FF2B5EF4-FFF2-40B4-BE49-F238E27FC236}">
                <a16:creationId xmlns:a16="http://schemas.microsoft.com/office/drawing/2014/main" xmlns="" id="{A562AFF0-595C-4095-A2A2-1EE27A91E0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3734" y="4114800"/>
            <a:ext cx="2117903" cy="2117903"/>
          </a:xfrm>
          <a:prstGeom prst="rect">
            <a:avLst/>
          </a:prstGeom>
        </p:spPr>
      </p:pic>
    </p:spTree>
    <p:extLst>
      <p:ext uri="{BB962C8B-B14F-4D97-AF65-F5344CB8AC3E}">
        <p14:creationId xmlns:p14="http://schemas.microsoft.com/office/powerpoint/2010/main" val="348823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53B99-CACA-4CCE-8637-7C348382AC45}"/>
              </a:ext>
            </a:extLst>
          </p:cNvPr>
          <p:cNvSpPr>
            <a:spLocks noGrp="1"/>
          </p:cNvSpPr>
          <p:nvPr>
            <p:ph type="title"/>
          </p:nvPr>
        </p:nvSpPr>
        <p:spPr>
          <a:xfrm>
            <a:off x="2436812" y="228600"/>
            <a:ext cx="6705598" cy="685800"/>
          </a:xfrm>
        </p:spPr>
        <p:txBody>
          <a:bodyPr>
            <a:normAutofit/>
          </a:bodyPr>
          <a:lstStyle/>
          <a:p>
            <a:r>
              <a:rPr lang="en-US" dirty="0" smtClean="0"/>
              <a:t>Summary table example</a:t>
            </a:r>
            <a:endParaRPr lang="en-US" dirty="0"/>
          </a:p>
        </p:txBody>
      </p:sp>
      <p:sp>
        <p:nvSpPr>
          <p:cNvPr id="3" name="Content Placeholder 2">
            <a:extLst>
              <a:ext uri="{FF2B5EF4-FFF2-40B4-BE49-F238E27FC236}">
                <a16:creationId xmlns:a16="http://schemas.microsoft.com/office/drawing/2014/main" xmlns="" id="{C15FE8A3-6B17-47A9-979A-514BCB675F51}"/>
              </a:ext>
            </a:extLst>
          </p:cNvPr>
          <p:cNvSpPr>
            <a:spLocks noGrp="1"/>
          </p:cNvSpPr>
          <p:nvPr>
            <p:ph idx="1"/>
          </p:nvPr>
        </p:nvSpPr>
        <p:spPr/>
        <p:txBody>
          <a:bodyPr/>
          <a:lstStyle/>
          <a:p>
            <a:r>
              <a:rPr lang="en-US" dirty="0"/>
              <a:t>Screenshot of the outputs for ingestion? </a:t>
            </a:r>
          </a:p>
        </p:txBody>
      </p:sp>
      <p:pic>
        <p:nvPicPr>
          <p:cNvPr id="4" name="Изображение 3" descr="example_of_summary_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66800"/>
            <a:ext cx="10200201" cy="5255456"/>
          </a:xfrm>
          <a:prstGeom prst="rect">
            <a:avLst/>
          </a:prstGeom>
        </p:spPr>
      </p:pic>
    </p:spTree>
    <p:extLst>
      <p:ext uri="{BB962C8B-B14F-4D97-AF65-F5344CB8AC3E}">
        <p14:creationId xmlns:p14="http://schemas.microsoft.com/office/powerpoint/2010/main" val="2353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xmlns="" id="{35D7D2CD-6C1E-447B-B649-29F937B97B60}"/>
              </a:ext>
            </a:extLst>
          </p:cNvPr>
          <p:cNvSpPr>
            <a:spLocks noGrp="1"/>
          </p:cNvSpPr>
          <p:nvPr>
            <p:ph type="title"/>
          </p:nvPr>
        </p:nvSpPr>
        <p:spPr>
          <a:xfrm>
            <a:off x="1217612" y="43652"/>
            <a:ext cx="9753600" cy="794548"/>
          </a:xfrm>
        </p:spPr>
        <p:txBody>
          <a:bodyPr/>
          <a:lstStyle/>
          <a:p>
            <a:r>
              <a:rPr lang="en-US" dirty="0"/>
              <a:t>Data Munging &amp; Wrangling</a:t>
            </a:r>
          </a:p>
        </p:txBody>
      </p:sp>
    </p:spTree>
    <p:extLst>
      <p:ext uri="{BB962C8B-B14F-4D97-AF65-F5344CB8AC3E}">
        <p14:creationId xmlns:p14="http://schemas.microsoft.com/office/powerpoint/2010/main" val="264155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9F16C-6717-48F9-80CF-D28A9D181906}"/>
              </a:ext>
            </a:extLst>
          </p:cNvPr>
          <p:cNvSpPr>
            <a:spLocks noGrp="1"/>
          </p:cNvSpPr>
          <p:nvPr>
            <p:ph type="title"/>
          </p:nvPr>
        </p:nvSpPr>
        <p:spPr>
          <a:xfrm>
            <a:off x="-1" y="274638"/>
            <a:ext cx="12188825" cy="792162"/>
          </a:xfrm>
        </p:spPr>
        <p:txBody>
          <a:bodyPr/>
          <a:lstStyle/>
          <a:p>
            <a:r>
              <a:rPr lang="en-US" dirty="0"/>
              <a:t>Wrangling 1: pdf-</a:t>
            </a:r>
            <a:r>
              <a:rPr lang="en-US" dirty="0" err="1"/>
              <a:t>iculties</a:t>
            </a:r>
            <a:endParaRPr lang="en-US" dirty="0"/>
          </a:p>
        </p:txBody>
      </p:sp>
      <p:sp>
        <p:nvSpPr>
          <p:cNvPr id="3" name="Content Placeholder 2">
            <a:extLst>
              <a:ext uri="{FF2B5EF4-FFF2-40B4-BE49-F238E27FC236}">
                <a16:creationId xmlns:a16="http://schemas.microsoft.com/office/drawing/2014/main" xmlns="" id="{649C83ED-6F03-4579-88CE-2D6808B4934B}"/>
              </a:ext>
            </a:extLst>
          </p:cNvPr>
          <p:cNvSpPr>
            <a:spLocks noGrp="1"/>
          </p:cNvSpPr>
          <p:nvPr>
            <p:ph idx="1"/>
          </p:nvPr>
        </p:nvSpPr>
        <p:spPr>
          <a:xfrm>
            <a:off x="-1" y="1447800"/>
            <a:ext cx="12188825" cy="4191000"/>
          </a:xfrm>
        </p:spPr>
        <p:txBody>
          <a:bodyPr>
            <a:normAutofit/>
          </a:bodyPr>
          <a:lstStyle/>
          <a:p>
            <a:pPr marL="45720" indent="0">
              <a:buNone/>
            </a:pPr>
            <a:r>
              <a:rPr lang="en-US" b="1" dirty="0" err="1"/>
              <a:t>pdfminer</a:t>
            </a:r>
            <a:r>
              <a:rPr lang="en-US" b="1" dirty="0"/>
              <a:t> (</a:t>
            </a:r>
            <a:r>
              <a:rPr lang="en-US" b="1" dirty="0">
                <a:hlinkClick r:id="rId2"/>
              </a:rPr>
              <a:t>https://github.com/euske/pdfminer/</a:t>
            </a:r>
            <a:r>
              <a:rPr lang="en-US" b="1" dirty="0"/>
              <a:t>) to convert PDFs to HTML</a:t>
            </a:r>
          </a:p>
          <a:p>
            <a:pPr marL="45720" indent="0">
              <a:buNone/>
            </a:pPr>
            <a:r>
              <a:rPr lang="en-US" u="sng" dirty="0"/>
              <a:t>Problems</a:t>
            </a:r>
            <a:r>
              <a:rPr lang="en-US" dirty="0"/>
              <a:t>:</a:t>
            </a:r>
          </a:p>
          <a:p>
            <a:pPr lvl="1"/>
            <a:r>
              <a:rPr lang="en-US" sz="2400" dirty="0"/>
              <a:t>Some documents did not process</a:t>
            </a:r>
          </a:p>
          <a:p>
            <a:pPr lvl="1"/>
            <a:r>
              <a:rPr lang="en-US" sz="2400" dirty="0"/>
              <a:t>Processing hung on specific documents causing script to not run on following document</a:t>
            </a:r>
          </a:p>
          <a:p>
            <a:pPr marL="45720" indent="0">
              <a:buNone/>
            </a:pPr>
            <a:r>
              <a:rPr lang="en-US" u="sng" dirty="0"/>
              <a:t>Solution</a:t>
            </a:r>
            <a:r>
              <a:rPr lang="en-US" dirty="0"/>
              <a:t>: </a:t>
            </a:r>
          </a:p>
          <a:p>
            <a:pPr marL="45720" indent="0">
              <a:buNone/>
            </a:pPr>
            <a:r>
              <a:rPr lang="en-US" dirty="0"/>
              <a:t>Difficulties in processing due to text and table alignment in specific documents, solved by adding a timer that would move to the next document after a specified time period</a:t>
            </a:r>
          </a:p>
          <a:p>
            <a:pPr marL="274320" lvl="1" indent="0">
              <a:buNone/>
            </a:pPr>
            <a:endParaRPr lang="en-US" sz="2400" dirty="0"/>
          </a:p>
          <a:p>
            <a:endParaRPr lang="en-US" dirty="0"/>
          </a:p>
          <a:p>
            <a:pPr marL="45720" indent="0">
              <a:buNone/>
            </a:pPr>
            <a:endParaRPr lang="en-US" dirty="0"/>
          </a:p>
        </p:txBody>
      </p:sp>
      <p:sp>
        <p:nvSpPr>
          <p:cNvPr id="11" name="TextBox 10">
            <a:extLst>
              <a:ext uri="{FF2B5EF4-FFF2-40B4-BE49-F238E27FC236}">
                <a16:creationId xmlns:a16="http://schemas.microsoft.com/office/drawing/2014/main" xmlns="" id="{B5F95330-0FAB-494F-B248-338DD50391A1}"/>
              </a:ext>
            </a:extLst>
          </p:cNvPr>
          <p:cNvSpPr txBox="1"/>
          <p:nvPr/>
        </p:nvSpPr>
        <p:spPr>
          <a:xfrm>
            <a:off x="0" y="5943600"/>
            <a:ext cx="12188824" cy="535531"/>
          </a:xfrm>
          <a:prstGeom prst="rect">
            <a:avLst/>
          </a:prstGeom>
          <a:noFill/>
        </p:spPr>
        <p:txBody>
          <a:bodyPr wrap="square" rtlCol="0">
            <a:spAutoFit/>
          </a:bodyPr>
          <a:lstStyle/>
          <a:p>
            <a:pPr>
              <a:lnSpc>
                <a:spcPct val="90000"/>
              </a:lnSpc>
            </a:pPr>
            <a:r>
              <a:rPr lang="en-US" sz="3200" dirty="0"/>
              <a:t>Final extraction: 372 HTML Article IV reports from 2013 - 2017</a:t>
            </a:r>
          </a:p>
        </p:txBody>
      </p:sp>
    </p:spTree>
    <p:extLst>
      <p:ext uri="{BB962C8B-B14F-4D97-AF65-F5344CB8AC3E}">
        <p14:creationId xmlns:p14="http://schemas.microsoft.com/office/powerpoint/2010/main" val="133644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0FEC1-285B-450E-A975-354E3AE8A1C0}"/>
              </a:ext>
            </a:extLst>
          </p:cNvPr>
          <p:cNvSpPr>
            <a:spLocks noGrp="1"/>
          </p:cNvSpPr>
          <p:nvPr>
            <p:ph type="title"/>
          </p:nvPr>
        </p:nvSpPr>
        <p:spPr>
          <a:xfrm>
            <a:off x="-1" y="76200"/>
            <a:ext cx="12188825" cy="838200"/>
          </a:xfrm>
        </p:spPr>
        <p:txBody>
          <a:bodyPr/>
          <a:lstStyle/>
          <a:p>
            <a:r>
              <a:rPr lang="en-US" dirty="0"/>
              <a:t>Wrangling 2 – extracting content</a:t>
            </a:r>
          </a:p>
        </p:txBody>
      </p:sp>
      <p:sp>
        <p:nvSpPr>
          <p:cNvPr id="3" name="Content Placeholder 2">
            <a:extLst>
              <a:ext uri="{FF2B5EF4-FFF2-40B4-BE49-F238E27FC236}">
                <a16:creationId xmlns:a16="http://schemas.microsoft.com/office/drawing/2014/main" xmlns="" id="{7B66BF58-9237-4FC5-BED8-7C3CE3D235CA}"/>
              </a:ext>
            </a:extLst>
          </p:cNvPr>
          <p:cNvSpPr>
            <a:spLocks noGrp="1"/>
          </p:cNvSpPr>
          <p:nvPr>
            <p:ph idx="1"/>
          </p:nvPr>
        </p:nvSpPr>
        <p:spPr>
          <a:xfrm>
            <a:off x="-1" y="1295400"/>
            <a:ext cx="12188825" cy="5562600"/>
          </a:xfrm>
        </p:spPr>
        <p:txBody>
          <a:bodyPr>
            <a:normAutofit/>
          </a:bodyPr>
          <a:lstStyle/>
          <a:p>
            <a:r>
              <a:rPr lang="en-US" sz="3000" dirty="0"/>
              <a:t>Didn’t want to run clustering on entire document, more concerned with main topics, like “fiscal” or “monetary”</a:t>
            </a:r>
          </a:p>
          <a:p>
            <a:r>
              <a:rPr lang="en-US" sz="3000" dirty="0"/>
              <a:t>HTML tags were not well structured and we could identify no path for generic extraction of text related to main article</a:t>
            </a:r>
          </a:p>
          <a:p>
            <a:r>
              <a:rPr lang="en-US" sz="3000" dirty="0"/>
              <a:t>After several approaches, we observed that the only thing in common to all the HTML files was how the Tables of Contents were identified. </a:t>
            </a:r>
          </a:p>
          <a:p>
            <a:r>
              <a:rPr lang="en-US" sz="3000" dirty="0"/>
              <a:t>Tables of Contents extracted by creating a python script that looped through the HTML documents</a:t>
            </a:r>
          </a:p>
          <a:p>
            <a:r>
              <a:rPr lang="en-US" sz="3000" dirty="0"/>
              <a:t>Output was a list of txt files named after the source document </a:t>
            </a:r>
          </a:p>
        </p:txBody>
      </p:sp>
    </p:spTree>
    <p:extLst>
      <p:ext uri="{BB962C8B-B14F-4D97-AF65-F5344CB8AC3E}">
        <p14:creationId xmlns:p14="http://schemas.microsoft.com/office/powerpoint/2010/main" val="20435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950</Words>
  <Application>Microsoft Macintosh PowerPoint</Application>
  <PresentationFormat>Другой</PresentationFormat>
  <Paragraphs>95</Paragraphs>
  <Slides>22</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Continental World 16x9</vt:lpstr>
      <vt:lpstr>DATA SCIENCE PROFESSIONAL CERTIFICATE CAPSTONE PROJECT    Global Economics</vt:lpstr>
      <vt:lpstr>International Monetary Fund (IMF) overview</vt:lpstr>
      <vt:lpstr>Problem and Hypothesis</vt:lpstr>
      <vt:lpstr>Approach: Data science pipeline</vt:lpstr>
      <vt:lpstr>Data ingestion</vt:lpstr>
      <vt:lpstr>Summary table example</vt:lpstr>
      <vt:lpstr>Data Munging &amp; Wrangling</vt:lpstr>
      <vt:lpstr>Wrangling 1: pdf-iculties</vt:lpstr>
      <vt:lpstr>Wrangling 2 – extracting content</vt:lpstr>
      <vt:lpstr>Table of contents</vt:lpstr>
      <vt:lpstr>Wrangling 3 – creating JSON dictionary for tables of contents</vt:lpstr>
      <vt:lpstr>Wrangling 4 – JSON dictionary of text for each topic</vt:lpstr>
      <vt:lpstr>Wrangling 5 – adding year and country</vt:lpstr>
      <vt:lpstr>Computation &amp; Analysis</vt:lpstr>
      <vt:lpstr>Clustering</vt:lpstr>
      <vt:lpstr>Modeling &amp; application</vt:lpstr>
      <vt:lpstr>Modeling &amp; application</vt:lpstr>
      <vt:lpstr>Reporting &amp; Visualization</vt:lpstr>
      <vt:lpstr>Reporting &amp; visualization</vt:lpstr>
      <vt:lpstr>Discussion of final product</vt:lpstr>
      <vt:lpstr>Conclusion</vt:lpstr>
      <vt:lpstr>Lessons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2017-06-24T20:03:10Z</dcterms:created>
  <dcterms:modified xsi:type="dcterms:W3CDTF">2017-07-01T00:14:59Z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