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9" r:id="rId3"/>
    <p:sldId id="257" r:id="rId4"/>
    <p:sldId id="258" r:id="rId5"/>
    <p:sldId id="260" r:id="rId6"/>
    <p:sldId id="261" r:id="rId7"/>
    <p:sldId id="262" r:id="rId8"/>
    <p:sldId id="269" r:id="rId9"/>
    <p:sldId id="265" r:id="rId10"/>
    <p:sldId id="266" r:id="rId11"/>
    <p:sldId id="268" r:id="rId12"/>
    <p:sldId id="273" r:id="rId13"/>
    <p:sldId id="267" r:id="rId14"/>
    <p:sldId id="270" r:id="rId15"/>
    <p:sldId id="271" r:id="rId16"/>
    <p:sldId id="274" r:id="rId17"/>
    <p:sldId id="275" r:id="rId18"/>
    <p:sldId id="272"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0" autoAdjust="0"/>
    <p:restoredTop sz="67071" autoAdjust="0"/>
  </p:normalViewPr>
  <p:slideViewPr>
    <p:cSldViewPr snapToGrid="0">
      <p:cViewPr varScale="1">
        <p:scale>
          <a:sx n="113" d="100"/>
          <a:sy n="113" d="100"/>
        </p:scale>
        <p:origin x="2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8A56C-B7DC-4B0B-A28E-64830014DEAF}"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89E9D-53EF-4B68-80FA-0082D8AB9020}" type="slidenum">
              <a:rPr lang="en-US" smtClean="0"/>
              <a:t>‹#›</a:t>
            </a:fld>
            <a:endParaRPr lang="en-US"/>
          </a:p>
        </p:txBody>
      </p:sp>
    </p:spTree>
    <p:extLst>
      <p:ext uri="{BB962C8B-B14F-4D97-AF65-F5344CB8AC3E}">
        <p14:creationId xmlns:p14="http://schemas.microsoft.com/office/powerpoint/2010/main" val="172479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how</a:t>
            </a:r>
            <a:r>
              <a:rPr lang="en-US" baseline="0" dirty="0" smtClean="0"/>
              <a:t> does a website like amazon exist? Amazon’s website is amazing, [buy] the way. Truly though, there are a lot of moving parts here, a lot of personalization based on data you have helped amazon create. The visual design of amazon is brilliantly designed to maximize your ease of making purchases that you want.</a:t>
            </a:r>
          </a:p>
          <a:p>
            <a:r>
              <a:rPr lang="en-US" baseline="0" dirty="0" smtClean="0"/>
              <a:t>We won’t be deconstructing amazon here or certainly not attempting to replicate it. But this workshop will hopefully give you a sense about how the technologies here help put something like amazon together.</a:t>
            </a:r>
          </a:p>
        </p:txBody>
      </p:sp>
      <p:sp>
        <p:nvSpPr>
          <p:cNvPr id="4" name="Slide Number Placeholder 3"/>
          <p:cNvSpPr>
            <a:spLocks noGrp="1"/>
          </p:cNvSpPr>
          <p:nvPr>
            <p:ph type="sldNum" sz="quarter" idx="10"/>
          </p:nvPr>
        </p:nvSpPr>
        <p:spPr/>
        <p:txBody>
          <a:bodyPr/>
          <a:lstStyle/>
          <a:p>
            <a:fld id="{AE889E9D-53EF-4B68-80FA-0082D8AB9020}" type="slidenum">
              <a:rPr lang="en-US" smtClean="0"/>
              <a:t>2</a:t>
            </a:fld>
            <a:endParaRPr lang="en-US"/>
          </a:p>
        </p:txBody>
      </p:sp>
    </p:spTree>
    <p:extLst>
      <p:ext uri="{BB962C8B-B14F-4D97-AF65-F5344CB8AC3E}">
        <p14:creationId xmlns:p14="http://schemas.microsoft.com/office/powerpoint/2010/main" val="4180020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a quick google search for “web technologies” can show you a lot about how complex web development is. All of these icons represent some sort of technology solution to some kind of problem that web developers face. Some of these might look familiar to you, others are perhaps too specific or proprietary.</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3</a:t>
            </a:fld>
            <a:endParaRPr lang="en-US"/>
          </a:p>
        </p:txBody>
      </p:sp>
    </p:spTree>
    <p:extLst>
      <p:ext uri="{BB962C8B-B14F-4D97-AF65-F5344CB8AC3E}">
        <p14:creationId xmlns:p14="http://schemas.microsoft.com/office/powerpoint/2010/main" val="6791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four basic “layers” to what I will be calling</a:t>
            </a:r>
            <a:r>
              <a:rPr lang="en-US" baseline="0" dirty="0" smtClean="0"/>
              <a:t> the “web technology stack” (and arguably more if you consider user research and design its own layer). </a:t>
            </a:r>
          </a:p>
          <a:p>
            <a:r>
              <a:rPr lang="en-US" baseline="0" dirty="0" smtClean="0"/>
              <a:t>Each layer in the stack has its own technologies and considerations. Each layer gains more and more solutions, libraries, modules, languages, and packages every year. It’s crazy to imagine where the web will be in a few years from now.</a:t>
            </a:r>
          </a:p>
          <a:p>
            <a:r>
              <a:rPr lang="en-US" baseline="0" dirty="0" smtClean="0"/>
              <a:t>Each layer is it’s own universe of complexity. I tend to develop mostly in the frontend and a little on backend and </a:t>
            </a:r>
            <a:r>
              <a:rPr lang="en-US" baseline="0" dirty="0" err="1" smtClean="0"/>
              <a:t>db</a:t>
            </a:r>
            <a:r>
              <a:rPr lang="en-US" baseline="0" dirty="0" smtClean="0"/>
              <a:t> services.</a:t>
            </a:r>
          </a:p>
          <a:p>
            <a:r>
              <a:rPr lang="en-US" baseline="0" dirty="0" smtClean="0"/>
              <a:t>So, how do I make this workshop relevant to someone who will want to do something using web technology and not have to relearn things every time they want to visualize data, web scrape, or just edit their portfolio or CV website?</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4</a:t>
            </a:fld>
            <a:endParaRPr lang="en-US"/>
          </a:p>
        </p:txBody>
      </p:sp>
    </p:spTree>
    <p:extLst>
      <p:ext uri="{BB962C8B-B14F-4D97-AF65-F5344CB8AC3E}">
        <p14:creationId xmlns:p14="http://schemas.microsoft.com/office/powerpoint/2010/main" val="251252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hit the basics</a:t>
            </a:r>
            <a:r>
              <a:rPr lang="en-US" baseline="0" dirty="0" smtClean="0"/>
              <a:t> here. There is a lot to unpack, really. But we will start with these three technologies. In 5 years, these may change a little but the basics will most likely be the same.</a:t>
            </a:r>
          </a:p>
          <a:p>
            <a:r>
              <a:rPr lang="en-US" baseline="0" dirty="0" smtClean="0"/>
              <a:t>We have HTML 5, </a:t>
            </a:r>
            <a:r>
              <a:rPr lang="en-US" baseline="0" dirty="0" err="1" smtClean="0"/>
              <a:t>Javascript</a:t>
            </a:r>
            <a:r>
              <a:rPr lang="en-US" baseline="0" dirty="0" smtClean="0"/>
              <a:t>, and CSS 3</a:t>
            </a:r>
          </a:p>
          <a:p>
            <a:r>
              <a:rPr lang="en-US" baseline="0" dirty="0" smtClean="0"/>
              <a:t>HTML has been around since the beginning and CSS isn’t going anywhere either.</a:t>
            </a:r>
          </a:p>
          <a:p>
            <a:r>
              <a:rPr lang="en-US" baseline="0" dirty="0" smtClean="0"/>
              <a:t>JavaScript has become a respectably robust and formidable development language in the past decade especially.</a:t>
            </a:r>
          </a:p>
          <a:p>
            <a:r>
              <a:rPr lang="en-US" baseline="0" dirty="0" smtClean="0"/>
              <a:t>These technologies evolved out of a need for a ubiquitous and portable experience across the internet</a:t>
            </a:r>
          </a:p>
          <a:p>
            <a:r>
              <a:rPr lang="en-US" baseline="0" dirty="0" smtClean="0"/>
              <a:t>One of the early problems that the web faced was a multitude of environments that any person might be on when they accessed the internet.</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5</a:t>
            </a:fld>
            <a:endParaRPr lang="en-US"/>
          </a:p>
        </p:txBody>
      </p:sp>
    </p:spTree>
    <p:extLst>
      <p:ext uri="{BB962C8B-B14F-4D97-AF65-F5344CB8AC3E}">
        <p14:creationId xmlns:p14="http://schemas.microsoft.com/office/powerpoint/2010/main" val="3346379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brief bit of history here:</a:t>
            </a:r>
          </a:p>
          <a:p>
            <a:r>
              <a:rPr lang="en-US" dirty="0" smtClean="0"/>
              <a:t>Mosaic was the first browser</a:t>
            </a:r>
            <a:r>
              <a:rPr lang="en-US" baseline="0" dirty="0" smtClean="0"/>
              <a:t> to believe in the possibility of a uniform web experience between mac and windows users.</a:t>
            </a:r>
          </a:p>
          <a:p>
            <a:r>
              <a:rPr lang="en-US" baseline="0" dirty="0" smtClean="0"/>
              <a:t>Mosaic also implemented HTML 2.0</a:t>
            </a:r>
          </a:p>
          <a:p>
            <a:r>
              <a:rPr lang="en-US" baseline="0" dirty="0" smtClean="0"/>
              <a:t>HTML’s initial kinks and awkwardness were beginning to iron out, and the web was ready to reach a broader audience</a:t>
            </a:r>
          </a:p>
          <a:p>
            <a:r>
              <a:rPr lang="en-US" baseline="0" dirty="0" smtClean="0"/>
              <a:t>Of course, Mosaic evolved into Netscape Navigator, and long story short: a multitude of web browsers were born</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6</a:t>
            </a:fld>
            <a:endParaRPr lang="en-US"/>
          </a:p>
        </p:txBody>
      </p:sp>
    </p:spTree>
    <p:extLst>
      <p:ext uri="{BB962C8B-B14F-4D97-AF65-F5344CB8AC3E}">
        <p14:creationId xmlns:p14="http://schemas.microsoft.com/office/powerpoint/2010/main" val="2831644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Browsers interpret HTML, CSS, and JavaScript</a:t>
            </a:r>
          </a:p>
          <a:p>
            <a:r>
              <a:rPr lang="en-US" dirty="0" smtClean="0"/>
              <a:t>Browsers simply</a:t>
            </a:r>
            <a:r>
              <a:rPr lang="en-US" baseline="0" dirty="0" smtClean="0"/>
              <a:t> read the markup and display whatever the HTML and CSS says to</a:t>
            </a:r>
            <a:endParaRPr lang="en-US" dirty="0" smtClean="0"/>
          </a:p>
          <a:p>
            <a:r>
              <a:rPr lang="en-US" dirty="0" smtClean="0"/>
              <a:t>Despite this, uniformity</a:t>
            </a:r>
            <a:r>
              <a:rPr lang="en-US" baseline="0" dirty="0" smtClean="0"/>
              <a:t> across browsers is still to this day a problem (although thankfully at least Explorer is now dying)</a:t>
            </a:r>
          </a:p>
        </p:txBody>
      </p:sp>
      <p:sp>
        <p:nvSpPr>
          <p:cNvPr id="4" name="Slide Number Placeholder 3"/>
          <p:cNvSpPr>
            <a:spLocks noGrp="1"/>
          </p:cNvSpPr>
          <p:nvPr>
            <p:ph type="sldNum" sz="quarter" idx="10"/>
          </p:nvPr>
        </p:nvSpPr>
        <p:spPr/>
        <p:txBody>
          <a:bodyPr/>
          <a:lstStyle/>
          <a:p>
            <a:fld id="{AE889E9D-53EF-4B68-80FA-0082D8AB9020}" type="slidenum">
              <a:rPr lang="en-US" smtClean="0"/>
              <a:t>7</a:t>
            </a:fld>
            <a:endParaRPr lang="en-US"/>
          </a:p>
        </p:txBody>
      </p:sp>
    </p:spTree>
    <p:extLst>
      <p:ext uri="{BB962C8B-B14F-4D97-AF65-F5344CB8AC3E}">
        <p14:creationId xmlns:p14="http://schemas.microsoft.com/office/powerpoint/2010/main" val="354707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a:t>
            </a:r>
            <a:r>
              <a:rPr lang="en-US" baseline="0" dirty="0" smtClean="0"/>
              <a:t> up dual screen: development environment is shown and these bullet points are meant to be read by the presenter on their own screen]</a:t>
            </a:r>
            <a:endParaRPr lang="en-US" dirty="0" smtClean="0"/>
          </a:p>
          <a:p>
            <a:r>
              <a:rPr lang="en-US" dirty="0" smtClean="0"/>
              <a:t>Now that I’ve talked a lot, I’ll show you how you can create a web page so</a:t>
            </a:r>
            <a:r>
              <a:rPr lang="en-US" baseline="0" dirty="0" smtClean="0"/>
              <a:t> that you can see the components involved in their most basic form.</a:t>
            </a:r>
            <a:endParaRPr lang="en-US" dirty="0" smtClean="0"/>
          </a:p>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8</a:t>
            </a:fld>
            <a:endParaRPr lang="en-US"/>
          </a:p>
        </p:txBody>
      </p:sp>
    </p:spTree>
    <p:extLst>
      <p:ext uri="{BB962C8B-B14F-4D97-AF65-F5344CB8AC3E}">
        <p14:creationId xmlns:p14="http://schemas.microsoft.com/office/powerpoint/2010/main" val="469731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9</a:t>
            </a:fld>
            <a:endParaRPr lang="en-US"/>
          </a:p>
        </p:txBody>
      </p:sp>
    </p:spTree>
    <p:extLst>
      <p:ext uri="{BB962C8B-B14F-4D97-AF65-F5344CB8AC3E}">
        <p14:creationId xmlns:p14="http://schemas.microsoft.com/office/powerpoint/2010/main" val="4126095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5018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07232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4E4A47"/>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202818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15635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17B79C-9BEE-4788-8A40-105E29A8A87D}"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84112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17B79C-9BEE-4788-8A40-105E29A8A87D}"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472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17B79C-9BEE-4788-8A40-105E29A8A87D}" type="datetimeFigureOut">
              <a:rPr lang="en-US" smtClean="0"/>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6523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17B79C-9BEE-4788-8A40-105E29A8A87D}" type="datetimeFigureOut">
              <a:rPr lang="en-US" smtClean="0"/>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2535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E4A47"/>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7B79C-9BEE-4788-8A40-105E29A8A87D}" type="datetimeFigureOut">
              <a:rPr lang="en-US" smtClean="0"/>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57382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3659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24098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7B79C-9BEE-4788-8A40-105E29A8A87D}" type="datetimeFigureOut">
              <a:rPr lang="en-US" smtClean="0"/>
              <a:t>1/18/2018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2050E-D04C-4497-BDBF-88BD8ADD6CE9}" type="slidenum">
              <a:rPr lang="en-US" smtClean="0"/>
              <a:t>‹#›</a:t>
            </a:fld>
            <a:endParaRPr lang="en-US"/>
          </a:p>
        </p:txBody>
      </p:sp>
    </p:spTree>
    <p:extLst>
      <p:ext uri="{BB962C8B-B14F-4D97-AF65-F5344CB8AC3E}">
        <p14:creationId xmlns:p14="http://schemas.microsoft.com/office/powerpoint/2010/main" val="960617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Unlocking the mysteries of</a:t>
            </a:r>
            <a:r>
              <a:rPr lang="en-US" sz="4900" dirty="0" smtClean="0"/>
              <a:t/>
            </a:r>
            <a:br>
              <a:rPr lang="en-US" sz="4900" dirty="0" smtClean="0"/>
            </a:br>
            <a:r>
              <a:rPr lang="en-US" sz="8000" b="1" dirty="0" smtClean="0"/>
              <a:t>Web Technology</a:t>
            </a:r>
            <a:endParaRPr lang="en-US" sz="6700" b="1" dirty="0"/>
          </a:p>
        </p:txBody>
      </p:sp>
      <p:sp>
        <p:nvSpPr>
          <p:cNvPr id="3" name="Subtitle 2"/>
          <p:cNvSpPr>
            <a:spLocks noGrp="1"/>
          </p:cNvSpPr>
          <p:nvPr>
            <p:ph type="subTitle" idx="1"/>
          </p:nvPr>
        </p:nvSpPr>
        <p:spPr/>
        <p:txBody>
          <a:bodyPr/>
          <a:lstStyle/>
          <a:p>
            <a:r>
              <a:rPr lang="en-US" dirty="0" smtClean="0"/>
              <a:t>An introductory </a:t>
            </a:r>
            <a:r>
              <a:rPr lang="en-US" dirty="0" smtClean="0"/>
              <a:t>workshop on </a:t>
            </a:r>
            <a:r>
              <a:rPr lang="en-US" dirty="0" smtClean="0"/>
              <a:t>the basic components of a webpage</a:t>
            </a:r>
            <a:endParaRPr lang="en-US" dirty="0"/>
          </a:p>
        </p:txBody>
      </p:sp>
    </p:spTree>
    <p:extLst>
      <p:ext uri="{BB962C8B-B14F-4D97-AF65-F5344CB8AC3E}">
        <p14:creationId xmlns:p14="http://schemas.microsoft.com/office/powerpoint/2010/main" val="10273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Basics</a:t>
            </a:r>
            <a:endParaRPr lang="en-US" dirty="0"/>
          </a:p>
        </p:txBody>
      </p:sp>
      <p:sp>
        <p:nvSpPr>
          <p:cNvPr id="3" name="Content Placeholder 2"/>
          <p:cNvSpPr>
            <a:spLocks noGrp="1"/>
          </p:cNvSpPr>
          <p:nvPr>
            <p:ph idx="1"/>
          </p:nvPr>
        </p:nvSpPr>
        <p:spPr/>
        <p:txBody>
          <a:bodyPr/>
          <a:lstStyle/>
          <a:p>
            <a:r>
              <a:rPr lang="en-US" dirty="0"/>
              <a:t>Manipulating the style of an element </a:t>
            </a:r>
            <a:r>
              <a:rPr lang="en-US" dirty="0" smtClean="0"/>
              <a:t>directly</a:t>
            </a:r>
          </a:p>
          <a:p>
            <a:r>
              <a:rPr lang="en-US" dirty="0" smtClean="0"/>
              <a:t>Discussing why styling is best when applied broadly</a:t>
            </a:r>
            <a:endParaRPr lang="en-US" dirty="0"/>
          </a:p>
          <a:p>
            <a:r>
              <a:rPr lang="en-US" dirty="0"/>
              <a:t>Manipulating the style of an element with in-html </a:t>
            </a:r>
            <a:r>
              <a:rPr lang="en-US" dirty="0" err="1"/>
              <a:t>css</a:t>
            </a:r>
            <a:endParaRPr lang="en-US" dirty="0"/>
          </a:p>
          <a:p>
            <a:r>
              <a:rPr lang="en-US" dirty="0"/>
              <a:t>Manipulating the style of an element with a </a:t>
            </a:r>
            <a:r>
              <a:rPr lang="en-US" dirty="0" err="1"/>
              <a:t>css</a:t>
            </a:r>
            <a:r>
              <a:rPr lang="en-US" dirty="0"/>
              <a:t> </a:t>
            </a:r>
            <a:r>
              <a:rPr lang="en-US" dirty="0" smtClean="0"/>
              <a:t>file</a:t>
            </a:r>
          </a:p>
          <a:p>
            <a:r>
              <a:rPr lang="en-US" dirty="0" smtClean="0"/>
              <a:t>Discussion about why all of these options exist</a:t>
            </a:r>
          </a:p>
          <a:p>
            <a:r>
              <a:rPr lang="en-US" dirty="0" smtClean="0"/>
              <a:t>Showing a hover element</a:t>
            </a:r>
          </a:p>
          <a:p>
            <a:r>
              <a:rPr lang="en-US" dirty="0" smtClean="0"/>
              <a:t>Explaining what CSS stands for and what its purpose is</a:t>
            </a:r>
            <a:endParaRPr lang="en-US" dirty="0"/>
          </a:p>
        </p:txBody>
      </p:sp>
    </p:spTree>
    <p:extLst>
      <p:ext uri="{BB962C8B-B14F-4D97-AF65-F5344CB8AC3E}">
        <p14:creationId xmlns:p14="http://schemas.microsoft.com/office/powerpoint/2010/main" val="2723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Basics 2.0</a:t>
            </a:r>
            <a:endParaRPr lang="en-US" dirty="0"/>
          </a:p>
        </p:txBody>
      </p:sp>
      <p:sp>
        <p:nvSpPr>
          <p:cNvPr id="3" name="Content Placeholder 2"/>
          <p:cNvSpPr>
            <a:spLocks noGrp="1"/>
          </p:cNvSpPr>
          <p:nvPr>
            <p:ph idx="1"/>
          </p:nvPr>
        </p:nvSpPr>
        <p:spPr/>
        <p:txBody>
          <a:bodyPr/>
          <a:lstStyle/>
          <a:p>
            <a:r>
              <a:rPr lang="en-US" dirty="0" smtClean="0"/>
              <a:t>All in one file: explain each element, one at a time</a:t>
            </a:r>
          </a:p>
          <a:p>
            <a:r>
              <a:rPr lang="en-US" dirty="0" smtClean="0"/>
              <a:t>Showing how the cascading works: parent is styled one way and the child is also styled</a:t>
            </a:r>
          </a:p>
          <a:p>
            <a:r>
              <a:rPr lang="en-US" dirty="0" smtClean="0"/>
              <a:t>Showing how child with different styling will not inherit</a:t>
            </a:r>
          </a:p>
          <a:p>
            <a:r>
              <a:rPr lang="en-US" dirty="0" smtClean="0"/>
              <a:t>Showing how an in-line styling overrides the </a:t>
            </a:r>
            <a:r>
              <a:rPr lang="en-US" dirty="0" err="1" smtClean="0"/>
              <a:t>css</a:t>
            </a:r>
            <a:endParaRPr lang="en-US" dirty="0" smtClean="0"/>
          </a:p>
          <a:p>
            <a:r>
              <a:rPr lang="en-US" dirty="0" smtClean="0"/>
              <a:t>Showing how an ID element overrides the </a:t>
            </a:r>
            <a:r>
              <a:rPr lang="en-US" dirty="0" err="1" smtClean="0"/>
              <a:t>css</a:t>
            </a:r>
            <a:endParaRPr lang="en-US" dirty="0"/>
          </a:p>
        </p:txBody>
      </p:sp>
    </p:spTree>
    <p:extLst>
      <p:ext uri="{BB962C8B-B14F-4D97-AF65-F5344CB8AC3E}">
        <p14:creationId xmlns:p14="http://schemas.microsoft.com/office/powerpoint/2010/main" val="46069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#1</a:t>
            </a:r>
            <a:endParaRPr lang="en-US" dirty="0"/>
          </a:p>
        </p:txBody>
      </p:sp>
      <p:sp>
        <p:nvSpPr>
          <p:cNvPr id="3" name="Content Placeholder 2"/>
          <p:cNvSpPr>
            <a:spLocks noGrp="1"/>
          </p:cNvSpPr>
          <p:nvPr>
            <p:ph idx="1"/>
          </p:nvPr>
        </p:nvSpPr>
        <p:spPr>
          <a:xfrm>
            <a:off x="508000" y="1825625"/>
            <a:ext cx="11074400" cy="4863042"/>
          </a:xfrm>
        </p:spPr>
        <p:txBody>
          <a:bodyPr/>
          <a:lstStyle/>
          <a:p>
            <a:r>
              <a:rPr lang="en-US" dirty="0" smtClean="0"/>
              <a:t>Build a 250x250 pixel element with a 150x150 pixel element inside</a:t>
            </a:r>
          </a:p>
          <a:p>
            <a:pPr lvl="1"/>
            <a:r>
              <a:rPr lang="en-US" dirty="0" smtClean="0"/>
              <a:t>Tip: Try using a “div” element &lt;div&gt;, give them borders so we can see</a:t>
            </a:r>
          </a:p>
          <a:p>
            <a:r>
              <a:rPr lang="en-US" dirty="0" smtClean="0"/>
              <a:t>Style these using a CSS document, not inline HTML</a:t>
            </a:r>
          </a:p>
          <a:p>
            <a:pPr lvl="1"/>
            <a:r>
              <a:rPr lang="en-US" dirty="0" smtClean="0"/>
              <a:t>Use classes, not IDs to accomplish this</a:t>
            </a:r>
          </a:p>
          <a:p>
            <a:r>
              <a:rPr lang="en-US" dirty="0" smtClean="0"/>
              <a:t>Make the 250 pixel element change color on hover and the 150 pixel element change grow larger on hover</a:t>
            </a:r>
          </a:p>
          <a:p>
            <a:r>
              <a:rPr lang="en-US" dirty="0" smtClean="0"/>
              <a:t>Bonus:</a:t>
            </a:r>
          </a:p>
          <a:p>
            <a:pPr lvl="1"/>
            <a:r>
              <a:rPr lang="en-US" dirty="0" smtClean="0"/>
              <a:t>Make the element’s </a:t>
            </a:r>
            <a:r>
              <a:rPr lang="en-US" i="1" dirty="0" smtClean="0"/>
              <a:t>maximum</a:t>
            </a:r>
            <a:r>
              <a:rPr lang="en-US" dirty="0" smtClean="0"/>
              <a:t> size 250, but it will shrink in size if the browser shrinks in size (this is called responsive design)</a:t>
            </a:r>
          </a:p>
          <a:p>
            <a:pPr lvl="1"/>
            <a:r>
              <a:rPr lang="en-US" dirty="0" smtClean="0"/>
              <a:t>Make the inner element’s size a % of the outer element</a:t>
            </a:r>
          </a:p>
          <a:p>
            <a:endParaRPr lang="en-US" dirty="0"/>
          </a:p>
        </p:txBody>
      </p:sp>
    </p:spTree>
    <p:extLst>
      <p:ext uri="{BB962C8B-B14F-4D97-AF65-F5344CB8AC3E}">
        <p14:creationId xmlns:p14="http://schemas.microsoft.com/office/powerpoint/2010/main" val="1946294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 Basics</a:t>
            </a:r>
            <a:endParaRPr lang="en-US" dirty="0"/>
          </a:p>
        </p:txBody>
      </p:sp>
      <p:sp>
        <p:nvSpPr>
          <p:cNvPr id="3" name="Content Placeholder 2"/>
          <p:cNvSpPr>
            <a:spLocks noGrp="1"/>
          </p:cNvSpPr>
          <p:nvPr>
            <p:ph idx="1"/>
          </p:nvPr>
        </p:nvSpPr>
        <p:spPr/>
        <p:txBody>
          <a:bodyPr/>
          <a:lstStyle/>
          <a:p>
            <a:r>
              <a:rPr lang="en-US" dirty="0" smtClean="0"/>
              <a:t>Showing how easy it is to “extract” html data</a:t>
            </a:r>
          </a:p>
          <a:p>
            <a:r>
              <a:rPr lang="en-US" dirty="0" smtClean="0"/>
              <a:t>Showing how easy it is to “extract” </a:t>
            </a:r>
            <a:r>
              <a:rPr lang="en-US" dirty="0" err="1" smtClean="0"/>
              <a:t>css</a:t>
            </a:r>
            <a:r>
              <a:rPr lang="en-US" dirty="0" smtClean="0"/>
              <a:t> data</a:t>
            </a:r>
          </a:p>
          <a:p>
            <a:r>
              <a:rPr lang="en-US" dirty="0" smtClean="0"/>
              <a:t>Show how to manipulate </a:t>
            </a:r>
            <a:r>
              <a:rPr lang="en-US" dirty="0" err="1" smtClean="0"/>
              <a:t>css</a:t>
            </a:r>
            <a:r>
              <a:rPr lang="en-US" dirty="0" smtClean="0"/>
              <a:t> or html directly through the DOM</a:t>
            </a:r>
            <a:endParaRPr lang="en-US" dirty="0"/>
          </a:p>
        </p:txBody>
      </p:sp>
    </p:spTree>
    <p:extLst>
      <p:ext uri="{BB962C8B-B14F-4D97-AF65-F5344CB8AC3E}">
        <p14:creationId xmlns:p14="http://schemas.microsoft.com/office/powerpoint/2010/main" val="344833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DOM and Console: your best friends</a:t>
            </a:r>
            <a:endParaRPr lang="en-US" dirty="0"/>
          </a:p>
        </p:txBody>
      </p:sp>
      <p:sp>
        <p:nvSpPr>
          <p:cNvPr id="3" name="Content Placeholder 2"/>
          <p:cNvSpPr>
            <a:spLocks noGrp="1"/>
          </p:cNvSpPr>
          <p:nvPr>
            <p:ph idx="1"/>
          </p:nvPr>
        </p:nvSpPr>
        <p:spPr/>
        <p:txBody>
          <a:bodyPr/>
          <a:lstStyle/>
          <a:p>
            <a:r>
              <a:rPr lang="en-US" dirty="0" smtClean="0"/>
              <a:t>Show the inspection properties for an element and talk about what that means</a:t>
            </a:r>
          </a:p>
          <a:p>
            <a:r>
              <a:rPr lang="en-US" dirty="0" smtClean="0"/>
              <a:t>Show where the console is</a:t>
            </a:r>
          </a:p>
          <a:p>
            <a:r>
              <a:rPr lang="en-US" dirty="0" smtClean="0"/>
              <a:t>Type a few things into the console</a:t>
            </a:r>
            <a:endParaRPr lang="en-US" dirty="0"/>
          </a:p>
        </p:txBody>
      </p:sp>
    </p:spTree>
    <p:extLst>
      <p:ext uri="{BB962C8B-B14F-4D97-AF65-F5344CB8AC3E}">
        <p14:creationId xmlns:p14="http://schemas.microsoft.com/office/powerpoint/2010/main" val="528912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Basics</a:t>
            </a:r>
            <a:endParaRPr lang="en-US" dirty="0"/>
          </a:p>
        </p:txBody>
      </p:sp>
      <p:sp>
        <p:nvSpPr>
          <p:cNvPr id="3" name="Content Placeholder 2"/>
          <p:cNvSpPr>
            <a:spLocks noGrp="1"/>
          </p:cNvSpPr>
          <p:nvPr>
            <p:ph idx="1"/>
          </p:nvPr>
        </p:nvSpPr>
        <p:spPr/>
        <p:txBody>
          <a:bodyPr>
            <a:normAutofit/>
          </a:bodyPr>
          <a:lstStyle/>
          <a:p>
            <a:r>
              <a:rPr lang="en-US" dirty="0" smtClean="0"/>
              <a:t>JS documentation is deep and varied, and different browser companies will document their own usage</a:t>
            </a:r>
          </a:p>
          <a:p>
            <a:r>
              <a:rPr lang="en-US" dirty="0" smtClean="0"/>
              <a:t>The best for web standards is Mozilla’s documentation at MDN (they show references to ECMAScript)</a:t>
            </a:r>
          </a:p>
          <a:p>
            <a:r>
              <a:rPr lang="en-US" dirty="0" err="1" smtClean="0"/>
              <a:t>Javascript</a:t>
            </a:r>
            <a:r>
              <a:rPr lang="en-US" dirty="0" smtClean="0"/>
              <a:t> is used in Node, electron, adobe acrobat, and Apache’s </a:t>
            </a:r>
            <a:r>
              <a:rPr lang="en-US" dirty="0" err="1" smtClean="0"/>
              <a:t>CouchDB</a:t>
            </a:r>
            <a:r>
              <a:rPr lang="en-US" dirty="0" smtClean="0"/>
              <a:t> (not just web pages!)</a:t>
            </a:r>
          </a:p>
          <a:p>
            <a:r>
              <a:rPr lang="en-US" dirty="0" err="1" smtClean="0"/>
              <a:t>JSFiddle</a:t>
            </a:r>
            <a:r>
              <a:rPr lang="en-US" dirty="0" smtClean="0"/>
              <a:t> (or </a:t>
            </a:r>
            <a:r>
              <a:rPr lang="en-US" dirty="0" err="1" smtClean="0"/>
              <a:t>JSBin</a:t>
            </a:r>
            <a:r>
              <a:rPr lang="en-US" dirty="0" smtClean="0"/>
              <a:t>) are the best for live-testing </a:t>
            </a:r>
            <a:r>
              <a:rPr lang="en-US" dirty="0" err="1" smtClean="0"/>
              <a:t>js</a:t>
            </a:r>
            <a:r>
              <a:rPr lang="en-US" dirty="0" smtClean="0"/>
              <a:t> in small functions or snippets</a:t>
            </a:r>
          </a:p>
        </p:txBody>
      </p:sp>
    </p:spTree>
    <p:extLst>
      <p:ext uri="{BB962C8B-B14F-4D97-AF65-F5344CB8AC3E}">
        <p14:creationId xmlns:p14="http://schemas.microsoft.com/office/powerpoint/2010/main" val="174095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2.0</a:t>
            </a:r>
            <a:endParaRPr lang="en-US" dirty="0"/>
          </a:p>
        </p:txBody>
      </p:sp>
      <p:sp>
        <p:nvSpPr>
          <p:cNvPr id="3" name="Content Placeholder 2"/>
          <p:cNvSpPr>
            <a:spLocks noGrp="1"/>
          </p:cNvSpPr>
          <p:nvPr>
            <p:ph idx="1"/>
          </p:nvPr>
        </p:nvSpPr>
        <p:spPr/>
        <p:txBody>
          <a:bodyPr/>
          <a:lstStyle/>
          <a:p>
            <a:r>
              <a:rPr lang="en-US" dirty="0" smtClean="0"/>
              <a:t>Write to the “document” using JS &amp; the console</a:t>
            </a:r>
          </a:p>
          <a:p>
            <a:r>
              <a:rPr lang="en-US" dirty="0" smtClean="0"/>
              <a:t>Inspect the element in HTML/CSS</a:t>
            </a:r>
          </a:p>
          <a:p>
            <a:r>
              <a:rPr lang="en-US" dirty="0" smtClean="0"/>
              <a:t>Access the element using JavaScript</a:t>
            </a:r>
          </a:p>
          <a:p>
            <a:r>
              <a:rPr lang="en-US" dirty="0" smtClean="0"/>
              <a:t>View the properties of the element in the console</a:t>
            </a:r>
          </a:p>
          <a:p>
            <a:r>
              <a:rPr lang="en-US" dirty="0" smtClean="0"/>
              <a:t>Edit the </a:t>
            </a:r>
            <a:r>
              <a:rPr lang="en-US" dirty="0" err="1" smtClean="0"/>
              <a:t>innerhtml</a:t>
            </a:r>
            <a:r>
              <a:rPr lang="en-US" dirty="0" smtClean="0"/>
              <a:t> of the element</a:t>
            </a:r>
          </a:p>
          <a:p>
            <a:r>
              <a:rPr lang="en-US" dirty="0" smtClean="0"/>
              <a:t>Create a new element using JavaScript</a:t>
            </a:r>
          </a:p>
          <a:p>
            <a:r>
              <a:rPr lang="en-US" dirty="0" smtClean="0"/>
              <a:t>Assign a class to the new element</a:t>
            </a:r>
          </a:p>
          <a:p>
            <a:r>
              <a:rPr lang="en-US" dirty="0" smtClean="0"/>
              <a:t>Adjust the style using JavaScript, show it as inline</a:t>
            </a:r>
            <a:endParaRPr lang="en-US" dirty="0"/>
          </a:p>
        </p:txBody>
      </p:sp>
    </p:spTree>
    <p:extLst>
      <p:ext uri="{BB962C8B-B14F-4D97-AF65-F5344CB8AC3E}">
        <p14:creationId xmlns:p14="http://schemas.microsoft.com/office/powerpoint/2010/main" val="2038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#2</a:t>
            </a:r>
            <a:endParaRPr lang="en-US" dirty="0"/>
          </a:p>
        </p:txBody>
      </p:sp>
      <p:sp>
        <p:nvSpPr>
          <p:cNvPr id="3" name="Content Placeholder 2"/>
          <p:cNvSpPr>
            <a:spLocks noGrp="1"/>
          </p:cNvSpPr>
          <p:nvPr>
            <p:ph idx="1"/>
          </p:nvPr>
        </p:nvSpPr>
        <p:spPr/>
        <p:txBody>
          <a:bodyPr/>
          <a:lstStyle/>
          <a:p>
            <a:r>
              <a:rPr lang="en-US" dirty="0" smtClean="0"/>
              <a:t>Go to google.com</a:t>
            </a:r>
          </a:p>
          <a:p>
            <a:r>
              <a:rPr lang="en-US" dirty="0" smtClean="0"/>
              <a:t>Change the background color to “</a:t>
            </a:r>
            <a:r>
              <a:rPr lang="en-US" dirty="0" err="1" smtClean="0"/>
              <a:t>lemonchiffon</a:t>
            </a:r>
            <a:r>
              <a:rPr lang="en-US" dirty="0" smtClean="0"/>
              <a:t>”</a:t>
            </a:r>
          </a:p>
          <a:p>
            <a:r>
              <a:rPr lang="en-US" dirty="0" smtClean="0"/>
              <a:t>Change the header image to this image:</a:t>
            </a:r>
          </a:p>
          <a:p>
            <a:pPr lvl="1"/>
            <a:r>
              <a:rPr lang="en-US" dirty="0"/>
              <a:t>http://</a:t>
            </a:r>
            <a:r>
              <a:rPr lang="en-US" dirty="0" smtClean="0"/>
              <a:t>bit.ly/2rdwZYJ</a:t>
            </a:r>
          </a:p>
        </p:txBody>
      </p:sp>
    </p:spTree>
    <p:extLst>
      <p:ext uri="{BB962C8B-B14F-4D97-AF65-F5344CB8AC3E}">
        <p14:creationId xmlns:p14="http://schemas.microsoft.com/office/powerpoint/2010/main" val="4192706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basics 3.0</a:t>
            </a:r>
            <a:endParaRPr lang="en-US" dirty="0"/>
          </a:p>
        </p:txBody>
      </p:sp>
      <p:sp>
        <p:nvSpPr>
          <p:cNvPr id="3" name="Content Placeholder 2"/>
          <p:cNvSpPr>
            <a:spLocks noGrp="1"/>
          </p:cNvSpPr>
          <p:nvPr>
            <p:ph idx="1"/>
          </p:nvPr>
        </p:nvSpPr>
        <p:spPr/>
        <p:txBody>
          <a:bodyPr/>
          <a:lstStyle/>
          <a:p>
            <a:r>
              <a:rPr lang="en-US" dirty="0"/>
              <a:t>Show basic buttons and looping and the differences of html-triggered JS, event binding, and event listening</a:t>
            </a:r>
          </a:p>
          <a:p>
            <a:r>
              <a:rPr lang="en-US" dirty="0"/>
              <a:t>Show event triggers passing as parameters</a:t>
            </a:r>
          </a:p>
          <a:p>
            <a:r>
              <a:rPr lang="en-US" dirty="0"/>
              <a:t>Explain how </a:t>
            </a:r>
            <a:r>
              <a:rPr lang="en-US" dirty="0" err="1"/>
              <a:t>Javascript</a:t>
            </a:r>
            <a:r>
              <a:rPr lang="en-US" dirty="0"/>
              <a:t> passes some parameters explicitly (you just have to learn what these are</a:t>
            </a:r>
          </a:p>
          <a:p>
            <a:r>
              <a:rPr lang="en-US" dirty="0"/>
              <a:t>Show the problem with triggering events on parent </a:t>
            </a:r>
            <a:r>
              <a:rPr lang="en-US" dirty="0" smtClean="0"/>
              <a:t>elements</a:t>
            </a:r>
          </a:p>
          <a:p>
            <a:r>
              <a:rPr lang="en-US" dirty="0" smtClean="0"/>
              <a:t>Build a basic form with a text input and submit button</a:t>
            </a:r>
            <a:endParaRPr lang="en-US" dirty="0"/>
          </a:p>
        </p:txBody>
      </p:sp>
    </p:spTree>
    <p:extLst>
      <p:ext uri="{BB962C8B-B14F-4D97-AF65-F5344CB8AC3E}">
        <p14:creationId xmlns:p14="http://schemas.microsoft.com/office/powerpoint/2010/main" val="2763206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#3</a:t>
            </a:r>
            <a:endParaRPr lang="en-US" dirty="0"/>
          </a:p>
        </p:txBody>
      </p:sp>
      <p:sp>
        <p:nvSpPr>
          <p:cNvPr id="3" name="Content Placeholder 2"/>
          <p:cNvSpPr>
            <a:spLocks noGrp="1"/>
          </p:cNvSpPr>
          <p:nvPr>
            <p:ph idx="1"/>
          </p:nvPr>
        </p:nvSpPr>
        <p:spPr/>
        <p:txBody>
          <a:bodyPr/>
          <a:lstStyle/>
          <a:p>
            <a:r>
              <a:rPr lang="en-US" dirty="0" smtClean="0"/>
              <a:t>Go to google.com</a:t>
            </a:r>
          </a:p>
          <a:p>
            <a:r>
              <a:rPr lang="en-US" dirty="0" smtClean="0"/>
              <a:t>Add a button called “Dog Search” to the page that automatically puts “dog” in the search input and submits</a:t>
            </a:r>
          </a:p>
        </p:txBody>
      </p:sp>
    </p:spTree>
    <p:extLst>
      <p:ext uri="{BB962C8B-B14F-4D97-AF65-F5344CB8AC3E}">
        <p14:creationId xmlns:p14="http://schemas.microsoft.com/office/powerpoint/2010/main" val="373401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the heck is web technology?</a:t>
            </a:r>
            <a:endParaRPr lang="en-US" dirty="0"/>
          </a:p>
        </p:txBody>
      </p:sp>
      <p:pic>
        <p:nvPicPr>
          <p:cNvPr id="4" name="Picture 3"/>
          <p:cNvPicPr>
            <a:picLocks noChangeAspect="1"/>
          </p:cNvPicPr>
          <p:nvPr/>
        </p:nvPicPr>
        <p:blipFill>
          <a:blip r:embed="rId3"/>
          <a:stretch>
            <a:fillRect/>
          </a:stretch>
        </p:blipFill>
        <p:spPr>
          <a:xfrm>
            <a:off x="1869115" y="1474839"/>
            <a:ext cx="8453770" cy="5253166"/>
          </a:xfrm>
          <a:prstGeom prst="rect">
            <a:avLst/>
          </a:prstGeom>
        </p:spPr>
      </p:pic>
    </p:spTree>
    <p:extLst>
      <p:ext uri="{BB962C8B-B14F-4D97-AF65-F5344CB8AC3E}">
        <p14:creationId xmlns:p14="http://schemas.microsoft.com/office/powerpoint/2010/main" val="389438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05" y="3676655"/>
            <a:ext cx="5584879" cy="29306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979" y="476255"/>
            <a:ext cx="7962900" cy="32004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319" y="3676655"/>
            <a:ext cx="4931861" cy="3082413"/>
          </a:xfrm>
          <a:prstGeom prst="rect">
            <a:avLst/>
          </a:prstGeom>
        </p:spPr>
      </p:pic>
    </p:spTree>
    <p:extLst>
      <p:ext uri="{BB962C8B-B14F-4D97-AF65-F5344CB8AC3E}">
        <p14:creationId xmlns:p14="http://schemas.microsoft.com/office/powerpoint/2010/main" val="67254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6571" y="483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The frontend to the website you see</a:t>
            </a:r>
            <a:endParaRPr lang="en-US" sz="3600" b="1" dirty="0"/>
          </a:p>
        </p:txBody>
      </p:sp>
      <p:sp>
        <p:nvSpPr>
          <p:cNvPr id="5" name="Rectangle 4"/>
          <p:cNvSpPr/>
          <p:nvPr/>
        </p:nvSpPr>
        <p:spPr>
          <a:xfrm>
            <a:off x="1961530" y="2007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The backend logic and web services</a:t>
            </a:r>
            <a:endParaRPr lang="en-US" sz="3600" b="1" dirty="0"/>
          </a:p>
        </p:txBody>
      </p:sp>
      <p:sp>
        <p:nvSpPr>
          <p:cNvPr id="6" name="Rectangle 5"/>
          <p:cNvSpPr/>
          <p:nvPr/>
        </p:nvSpPr>
        <p:spPr>
          <a:xfrm>
            <a:off x="2256489" y="3531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Server logic and data retrieval</a:t>
            </a:r>
            <a:endParaRPr lang="en-US" sz="3600" b="1" dirty="0"/>
          </a:p>
        </p:txBody>
      </p:sp>
      <p:sp>
        <p:nvSpPr>
          <p:cNvPr id="7" name="Rectangle 6"/>
          <p:cNvSpPr/>
          <p:nvPr/>
        </p:nvSpPr>
        <p:spPr>
          <a:xfrm>
            <a:off x="2551449" y="5055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The physical infrastructure</a:t>
            </a:r>
            <a:endParaRPr lang="en-US" sz="3600" b="1" dirty="0"/>
          </a:p>
        </p:txBody>
      </p:sp>
    </p:spTree>
    <p:extLst>
      <p:ext uri="{BB962C8B-B14F-4D97-AF65-F5344CB8AC3E}">
        <p14:creationId xmlns:p14="http://schemas.microsoft.com/office/powerpoint/2010/main" val="389348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96718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2554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661" y="783757"/>
            <a:ext cx="2474625" cy="2474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332" y="3868013"/>
            <a:ext cx="3114949" cy="31149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8646" y="3613473"/>
            <a:ext cx="2543175" cy="25908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1937" y="262354"/>
            <a:ext cx="2357344" cy="231019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0666" y="2749"/>
            <a:ext cx="2579319" cy="2598676"/>
          </a:xfrm>
          <a:prstGeom prst="rect">
            <a:avLst/>
          </a:prstGeom>
        </p:spPr>
      </p:pic>
      <p:pic>
        <p:nvPicPr>
          <p:cNvPr id="9" name="Picture 8"/>
          <p:cNvPicPr>
            <a:picLocks noChangeAspect="1"/>
          </p:cNvPicPr>
          <p:nvPr/>
        </p:nvPicPr>
        <p:blipFill rotWithShape="1">
          <a:blip r:embed="rId8" cstate="print">
            <a:extLst>
              <a:ext uri="{28A0092B-C50C-407E-A947-70E740481C1C}">
                <a14:useLocalDpi xmlns:a14="http://schemas.microsoft.com/office/drawing/2010/main" val="0"/>
              </a:ext>
            </a:extLst>
          </a:blip>
          <a:srcRect l="25914" t="19738" r="25328" b="20252"/>
          <a:stretch/>
        </p:blipFill>
        <p:spPr>
          <a:xfrm>
            <a:off x="615990" y="512245"/>
            <a:ext cx="2782111" cy="2568103"/>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28483" t="24894" r="30274" b="22715"/>
          <a:stretch/>
        </p:blipFill>
        <p:spPr>
          <a:xfrm>
            <a:off x="2974778" y="4114800"/>
            <a:ext cx="2879387" cy="27432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46" y="2406052"/>
            <a:ext cx="3417496" cy="3417496"/>
          </a:xfrm>
          <a:prstGeom prst="rect">
            <a:avLst/>
          </a:prstGeom>
        </p:spPr>
      </p:pic>
    </p:spTree>
    <p:extLst>
      <p:ext uri="{BB962C8B-B14F-4D97-AF65-F5344CB8AC3E}">
        <p14:creationId xmlns:p14="http://schemas.microsoft.com/office/powerpoint/2010/main" val="253871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2455182"/>
            <a:ext cx="10515600" cy="1325563"/>
          </a:xfrm>
        </p:spPr>
        <p:txBody>
          <a:bodyPr/>
          <a:lstStyle/>
          <a:p>
            <a:pPr algn="ctr"/>
            <a:r>
              <a:rPr lang="en-US" sz="8000" dirty="0" smtClean="0"/>
              <a:t>Walkthrough</a:t>
            </a:r>
            <a:endParaRPr lang="en-US" dirty="0"/>
          </a:p>
        </p:txBody>
      </p:sp>
    </p:spTree>
    <p:extLst>
      <p:ext uri="{BB962C8B-B14F-4D97-AF65-F5344CB8AC3E}">
        <p14:creationId xmlns:p14="http://schemas.microsoft.com/office/powerpoint/2010/main" val="179720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Basics</a:t>
            </a:r>
            <a:endParaRPr lang="en-US" dirty="0"/>
          </a:p>
        </p:txBody>
      </p:sp>
      <p:sp>
        <p:nvSpPr>
          <p:cNvPr id="3" name="Content Placeholder 2"/>
          <p:cNvSpPr>
            <a:spLocks noGrp="1"/>
          </p:cNvSpPr>
          <p:nvPr>
            <p:ph idx="1"/>
          </p:nvPr>
        </p:nvSpPr>
        <p:spPr/>
        <p:txBody>
          <a:bodyPr/>
          <a:lstStyle/>
          <a:p>
            <a:r>
              <a:rPr lang="en-US" dirty="0" smtClean="0"/>
              <a:t>Using a text editor to create a file that the browser can read</a:t>
            </a:r>
          </a:p>
          <a:p>
            <a:r>
              <a:rPr lang="en-US" dirty="0" smtClean="0"/>
              <a:t>Inspecting the element in the browser, explaining elements</a:t>
            </a:r>
          </a:p>
          <a:p>
            <a:r>
              <a:rPr lang="en-US" dirty="0" smtClean="0"/>
              <a:t>Recreating the file, this time with actual markup!</a:t>
            </a:r>
          </a:p>
          <a:p>
            <a:r>
              <a:rPr lang="en-US" dirty="0" smtClean="0"/>
              <a:t>Inspecting the element again, showing how it is the same</a:t>
            </a:r>
          </a:p>
          <a:p>
            <a:r>
              <a:rPr lang="en-US" dirty="0" smtClean="0"/>
              <a:t>Explaining what HTML stands for and what its purpose is</a:t>
            </a:r>
          </a:p>
          <a:p>
            <a:r>
              <a:rPr lang="en-US" dirty="0" smtClean="0"/>
              <a:t>Showing what a basic HTML file could look like</a:t>
            </a:r>
          </a:p>
        </p:txBody>
      </p:sp>
    </p:spTree>
    <p:extLst>
      <p:ext uri="{BB962C8B-B14F-4D97-AF65-F5344CB8AC3E}">
        <p14:creationId xmlns:p14="http://schemas.microsoft.com/office/powerpoint/2010/main" val="3818386909"/>
      </p:ext>
    </p:extLst>
  </p:cSld>
  <p:clrMapOvr>
    <a:masterClrMapping/>
  </p:clrMapOvr>
</p:sld>
</file>

<file path=ppt/theme/theme1.xml><?xml version="1.0" encoding="utf-8"?>
<a:theme xmlns:a="http://schemas.openxmlformats.org/drawingml/2006/main" name="My Glorious Default Custom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Glorious Default Custom Theme" id="{A66B9EE0-90C4-4928-BC13-CF1000020F58}" vid="{73393F29-4105-4EBB-BE0D-5B7FA78C8B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Glorious Default Custom Theme</Template>
  <TotalTime>1649</TotalTime>
  <Words>1275</Words>
  <Application>Microsoft Office PowerPoint</Application>
  <PresentationFormat>Widescreen</PresentationFormat>
  <Paragraphs>105</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Palatino Linotype</vt:lpstr>
      <vt:lpstr>My Glorious Default Custom Theme</vt:lpstr>
      <vt:lpstr>Unlocking the mysteries of Web Technology</vt:lpstr>
      <vt:lpstr>What the heck is web technology?</vt:lpstr>
      <vt:lpstr>PowerPoint Presentation</vt:lpstr>
      <vt:lpstr>PowerPoint Presentation</vt:lpstr>
      <vt:lpstr>PowerPoint Presentation</vt:lpstr>
      <vt:lpstr>PowerPoint Presentation</vt:lpstr>
      <vt:lpstr>PowerPoint Presentation</vt:lpstr>
      <vt:lpstr>Walkthrough</vt:lpstr>
      <vt:lpstr>HTML Basics</vt:lpstr>
      <vt:lpstr>CSS Basics</vt:lpstr>
      <vt:lpstr>CSS Basics 2.0</vt:lpstr>
      <vt:lpstr>Challenge #1</vt:lpstr>
      <vt:lpstr>Scraping Basics</vt:lpstr>
      <vt:lpstr>Explain the DOM and Console: your best friends</vt:lpstr>
      <vt:lpstr>JavaScript Basics</vt:lpstr>
      <vt:lpstr>JavaScript 2.0</vt:lpstr>
      <vt:lpstr>Challenge #2</vt:lpstr>
      <vt:lpstr>Javascript basics 3.0</vt:lpstr>
      <vt:lpstr>Challenge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mysteries of the Web Technology Stack</dc:title>
  <dc:creator>Frank Josiah Elavsky</dc:creator>
  <cp:lastModifiedBy>Frank Josiah Elavsky</cp:lastModifiedBy>
  <cp:revision>35</cp:revision>
  <dcterms:created xsi:type="dcterms:W3CDTF">2017-09-04T13:48:57Z</dcterms:created>
  <dcterms:modified xsi:type="dcterms:W3CDTF">2018-01-18T23:06:21Z</dcterms:modified>
</cp:coreProperties>
</file>