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2pPr>
            <a:lvl3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3pPr>
            <a:lvl4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4pPr>
            <a:lvl5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5pPr>
            <a:lvl6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6pPr>
            <a:lvl7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7pPr>
            <a:lvl8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8pPr>
            <a:lvl9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5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sz="12000"/>
            </a:lvl1pPr>
            <a:lvl2pPr rtl="0" algn="ctr">
              <a:spcBef>
                <a:spcPts val="0"/>
              </a:spcBef>
              <a:defRPr sz="12000"/>
            </a:lvl2pPr>
            <a:lvl3pPr rtl="0" algn="ctr">
              <a:spcBef>
                <a:spcPts val="0"/>
              </a:spcBef>
              <a:defRPr sz="12000"/>
            </a:lvl3pPr>
            <a:lvl4pPr rtl="0" algn="ctr">
              <a:spcBef>
                <a:spcPts val="0"/>
              </a:spcBef>
              <a:defRPr sz="12000"/>
            </a:lvl4pPr>
            <a:lvl5pPr rtl="0" algn="ctr">
              <a:spcBef>
                <a:spcPts val="0"/>
              </a:spcBef>
              <a:defRPr sz="12000"/>
            </a:lvl5pPr>
            <a:lvl6pPr rtl="0" algn="ctr">
              <a:spcBef>
                <a:spcPts val="0"/>
              </a:spcBef>
              <a:defRPr sz="12000"/>
            </a:lvl6pPr>
            <a:lvl7pPr rtl="0" algn="ctr">
              <a:spcBef>
                <a:spcPts val="0"/>
              </a:spcBef>
              <a:defRPr sz="12000"/>
            </a:lvl7pPr>
            <a:lvl8pPr rtl="0" algn="ctr">
              <a:spcBef>
                <a:spcPts val="0"/>
              </a:spcBef>
              <a:defRPr sz="12000"/>
            </a:lvl8pPr>
            <a:lvl9pPr rtl="0" algn="ctr">
              <a:spcBef>
                <a:spcPts val="0"/>
              </a:spcBef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sz="3600"/>
            </a:lvl1pPr>
            <a:lvl2pPr rtl="0" algn="ctr">
              <a:spcBef>
                <a:spcPts val="0"/>
              </a:spcBef>
              <a:defRPr sz="3600"/>
            </a:lvl2pPr>
            <a:lvl3pPr rtl="0" algn="ctr">
              <a:spcBef>
                <a:spcPts val="0"/>
              </a:spcBef>
              <a:defRPr sz="3600"/>
            </a:lvl3pPr>
            <a:lvl4pPr rtl="0" algn="ctr">
              <a:spcBef>
                <a:spcPts val="0"/>
              </a:spcBef>
              <a:defRPr sz="3600"/>
            </a:lvl4pPr>
            <a:lvl5pPr rtl="0" algn="ctr">
              <a:spcBef>
                <a:spcPts val="0"/>
              </a:spcBef>
              <a:defRPr sz="3600"/>
            </a:lvl5pPr>
            <a:lvl6pPr rtl="0" algn="ctr">
              <a:spcBef>
                <a:spcPts val="0"/>
              </a:spcBef>
              <a:defRPr sz="3600"/>
            </a:lvl6pPr>
            <a:lvl7pPr rtl="0" algn="ctr">
              <a:spcBef>
                <a:spcPts val="0"/>
              </a:spcBef>
              <a:defRPr sz="3600"/>
            </a:lvl7pPr>
            <a:lvl8pPr rtl="0" algn="ctr">
              <a:spcBef>
                <a:spcPts val="0"/>
              </a:spcBef>
              <a:defRPr sz="3600"/>
            </a:lvl8pPr>
            <a:lvl9pPr rtl="0" algn="ctr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89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55600"/>
            <a:ext cx="2807999" cy="7556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 sz="4800"/>
            </a:lvl2pPr>
            <a:lvl3pPr rtl="0">
              <a:spcBef>
                <a:spcPts val="0"/>
              </a:spcBef>
              <a:defRPr sz="4800"/>
            </a:lvl3pPr>
            <a:lvl4pPr rtl="0">
              <a:spcBef>
                <a:spcPts val="0"/>
              </a:spcBef>
              <a:defRPr sz="4800"/>
            </a:lvl4pPr>
            <a:lvl5pPr rtl="0">
              <a:spcBef>
                <a:spcPts val="0"/>
              </a:spcBef>
              <a:defRPr sz="4800"/>
            </a:lvl5pPr>
            <a:lvl6pPr rtl="0">
              <a:spcBef>
                <a:spcPts val="0"/>
              </a:spcBef>
              <a:defRPr sz="4800"/>
            </a:lvl6pPr>
            <a:lvl7pPr rtl="0">
              <a:spcBef>
                <a:spcPts val="0"/>
              </a:spcBef>
              <a:defRPr sz="4800"/>
            </a:lvl7pPr>
            <a:lvl8pPr rtl="0">
              <a:spcBef>
                <a:spcPts val="0"/>
              </a:spcBef>
              <a:defRPr sz="4800"/>
            </a:lvl8pPr>
            <a:lvl9pPr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65500" y="1233175"/>
            <a:ext cx="4045197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sz="4200"/>
            </a:lvl1pPr>
            <a:lvl2pPr rtl="0" algn="ctr">
              <a:spcBef>
                <a:spcPts val="0"/>
              </a:spcBef>
              <a:defRPr sz="4200"/>
            </a:lvl2pPr>
            <a:lvl3pPr rtl="0" algn="ctr">
              <a:spcBef>
                <a:spcPts val="0"/>
              </a:spcBef>
              <a:defRPr sz="4200"/>
            </a:lvl3pPr>
            <a:lvl4pPr rtl="0" algn="ctr">
              <a:spcBef>
                <a:spcPts val="0"/>
              </a:spcBef>
              <a:defRPr sz="4200"/>
            </a:lvl4pPr>
            <a:lvl5pPr rtl="0" algn="ctr">
              <a:spcBef>
                <a:spcPts val="0"/>
              </a:spcBef>
              <a:defRPr sz="4200"/>
            </a:lvl5pPr>
            <a:lvl6pPr rtl="0" algn="ctr">
              <a:spcBef>
                <a:spcPts val="0"/>
              </a:spcBef>
              <a:defRPr sz="4200"/>
            </a:lvl6pPr>
            <a:lvl7pPr rtl="0" algn="ctr">
              <a:spcBef>
                <a:spcPts val="0"/>
              </a:spcBef>
              <a:defRPr sz="4200"/>
            </a:lvl7pPr>
            <a:lvl8pPr rtl="0" algn="ctr">
              <a:spcBef>
                <a:spcPts val="0"/>
              </a:spcBef>
              <a:defRPr sz="4200"/>
            </a:lvl8pPr>
            <a:lvl9pPr rtl="0" algn="ctr">
              <a:spcBef>
                <a:spcPts val="0"/>
              </a:spcBef>
              <a:defRPr sz="42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803075"/>
            <a:ext cx="4045197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sz="12000"/>
            </a:lvl1pPr>
            <a:lvl2pPr rtl="0" algn="ctr">
              <a:spcBef>
                <a:spcPts val="0"/>
              </a:spcBef>
              <a:defRPr sz="12000"/>
            </a:lvl2pPr>
            <a:lvl3pPr rtl="0" algn="ctr">
              <a:spcBef>
                <a:spcPts val="0"/>
              </a:spcBef>
              <a:defRPr sz="12000"/>
            </a:lvl3pPr>
            <a:lvl4pPr rtl="0" algn="ctr">
              <a:spcBef>
                <a:spcPts val="0"/>
              </a:spcBef>
              <a:defRPr sz="12000"/>
            </a:lvl4pPr>
            <a:lvl5pPr rtl="0" algn="ctr">
              <a:spcBef>
                <a:spcPts val="0"/>
              </a:spcBef>
              <a:defRPr sz="12000"/>
            </a:lvl5pPr>
            <a:lvl6pPr rtl="0" algn="ctr">
              <a:spcBef>
                <a:spcPts val="0"/>
              </a:spcBef>
              <a:defRPr sz="12000"/>
            </a:lvl6pPr>
            <a:lvl7pPr rtl="0" algn="ctr">
              <a:spcBef>
                <a:spcPts val="0"/>
              </a:spcBef>
              <a:defRPr sz="12000"/>
            </a:lvl7pPr>
            <a:lvl8pPr rtl="0" algn="ctr">
              <a:spcBef>
                <a:spcPts val="0"/>
              </a:spcBef>
              <a:defRPr sz="12000"/>
            </a:lvl8pPr>
            <a:lvl9pPr rtl="0" algn="ctr">
              <a:spcBef>
                <a:spcPts val="0"/>
              </a:spcBef>
              <a:defRPr sz="120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sz="3600"/>
            </a:lvl1pPr>
            <a:lvl2pPr rtl="0" algn="ctr">
              <a:spcBef>
                <a:spcPts val="0"/>
              </a:spcBef>
              <a:defRPr sz="3600"/>
            </a:lvl2pPr>
            <a:lvl3pPr rtl="0" algn="ctr">
              <a:spcBef>
                <a:spcPts val="0"/>
              </a:spcBef>
              <a:defRPr sz="3600"/>
            </a:lvl3pPr>
            <a:lvl4pPr rtl="0" algn="ctr">
              <a:spcBef>
                <a:spcPts val="0"/>
              </a:spcBef>
              <a:defRPr sz="3600"/>
            </a:lvl4pPr>
            <a:lvl5pPr rtl="0" algn="ctr">
              <a:spcBef>
                <a:spcPts val="0"/>
              </a:spcBef>
              <a:defRPr sz="3600"/>
            </a:lvl5pPr>
            <a:lvl6pPr rtl="0" algn="ctr">
              <a:spcBef>
                <a:spcPts val="0"/>
              </a:spcBef>
              <a:defRPr sz="3600"/>
            </a:lvl6pPr>
            <a:lvl7pPr rtl="0" algn="ctr">
              <a:spcBef>
                <a:spcPts val="0"/>
              </a:spcBef>
              <a:defRPr sz="3600"/>
            </a:lvl7pPr>
            <a:lvl8pPr rtl="0" algn="ctr">
              <a:spcBef>
                <a:spcPts val="0"/>
              </a:spcBef>
              <a:defRPr sz="3600"/>
            </a:lvl8pPr>
            <a:lvl9pPr rtl="0" algn="ctr">
              <a:spcBef>
                <a:spcPts val="0"/>
              </a:spcBef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 sz="4800"/>
            </a:lvl2pPr>
            <a:lvl3pPr rtl="0">
              <a:spcBef>
                <a:spcPts val="0"/>
              </a:spcBef>
              <a:defRPr sz="4800"/>
            </a:lvl3pPr>
            <a:lvl4pPr rtl="0">
              <a:spcBef>
                <a:spcPts val="0"/>
              </a:spcBef>
              <a:defRPr sz="4800"/>
            </a:lvl4pPr>
            <a:lvl5pPr rtl="0">
              <a:spcBef>
                <a:spcPts val="0"/>
              </a:spcBef>
              <a:defRPr sz="4800"/>
            </a:lvl5pPr>
            <a:lvl6pPr rtl="0">
              <a:spcBef>
                <a:spcPts val="0"/>
              </a:spcBef>
              <a:defRPr sz="4800"/>
            </a:lvl6pPr>
            <a:lvl7pPr rtl="0">
              <a:spcBef>
                <a:spcPts val="0"/>
              </a:spcBef>
              <a:defRPr sz="4800"/>
            </a:lvl7pPr>
            <a:lvl8pPr rtl="0">
              <a:spcBef>
                <a:spcPts val="0"/>
              </a:spcBef>
              <a:defRPr sz="4800"/>
            </a:lvl8pPr>
            <a:lvl9pPr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 sz="4200"/>
            </a:lvl1pPr>
            <a:lvl2pPr rtl="0" algn="ctr">
              <a:spcBef>
                <a:spcPts val="0"/>
              </a:spcBef>
              <a:defRPr sz="4200"/>
            </a:lvl2pPr>
            <a:lvl3pPr rtl="0" algn="ctr">
              <a:spcBef>
                <a:spcPts val="0"/>
              </a:spcBef>
              <a:defRPr sz="4200"/>
            </a:lvl3pPr>
            <a:lvl4pPr rtl="0" algn="ctr">
              <a:spcBef>
                <a:spcPts val="0"/>
              </a:spcBef>
              <a:defRPr sz="4200"/>
            </a:lvl4pPr>
            <a:lvl5pPr rtl="0" algn="ctr">
              <a:spcBef>
                <a:spcPts val="0"/>
              </a:spcBef>
              <a:defRPr sz="4200"/>
            </a:lvl5pPr>
            <a:lvl6pPr rtl="0" algn="ctr">
              <a:spcBef>
                <a:spcPts val="0"/>
              </a:spcBef>
              <a:defRPr sz="4200"/>
            </a:lvl6pPr>
            <a:lvl7pPr rtl="0" algn="ctr">
              <a:spcBef>
                <a:spcPts val="0"/>
              </a:spcBef>
              <a:defRPr sz="4200"/>
            </a:lvl7pPr>
            <a:lvl8pPr rtl="0" algn="ctr">
              <a:spcBef>
                <a:spcPts val="0"/>
              </a:spcBef>
              <a:defRPr sz="4200"/>
            </a:lvl8pPr>
            <a:lvl9pPr rtl="0" algn="ctr">
              <a:spcBef>
                <a:spcPts val="0"/>
              </a:spcBef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2pPr>
            <a:lvl3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3pPr>
            <a:lvl4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4pPr>
            <a:lvl5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5pPr>
            <a:lvl6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6pPr>
            <a:lvl7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7pPr>
            <a:lvl8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8pPr>
            <a:lvl9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baseline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baseline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Application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141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Legislation Explore Group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Ed Gilliland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Mai Phuong Huynh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Mark Kindig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200"/>
              <a:t>Jan Spoor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4433887"/>
            <a:ext cx="25336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2055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Overview</a:t>
            </a:r>
          </a:p>
        </p:txBody>
      </p:sp>
      <p:sp>
        <p:nvSpPr>
          <p:cNvPr id="99" name="Shape 99"/>
          <p:cNvSpPr/>
          <p:nvPr/>
        </p:nvSpPr>
        <p:spPr>
          <a:xfrm>
            <a:off x="4145550" y="1006345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Munging 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Wrangling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7254049" y="1984509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Computation and Analysis</a:t>
            </a:r>
          </a:p>
        </p:txBody>
      </p:sp>
      <p:sp>
        <p:nvSpPr>
          <p:cNvPr id="101" name="Shape 101"/>
          <p:cNvSpPr/>
          <p:nvPr/>
        </p:nvSpPr>
        <p:spPr>
          <a:xfrm>
            <a:off x="4145550" y="3137500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Modeling and Application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1629125" y="3137500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Reporting and Visualization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3217375" y="1255195"/>
            <a:ext cx="966898" cy="172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4" name="Shape 104"/>
          <p:cNvSpPr/>
          <p:nvPr/>
        </p:nvSpPr>
        <p:spPr>
          <a:xfrm rot="10798778">
            <a:off x="3264228" y="3386354"/>
            <a:ext cx="843899" cy="172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14725" y="894734"/>
            <a:ext cx="1514400" cy="8697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Sunlight Data Services (or download CSV)</a:t>
            </a:r>
          </a:p>
        </p:txBody>
      </p:sp>
      <p:sp>
        <p:nvSpPr>
          <p:cNvPr id="106" name="Shape 106"/>
          <p:cNvSpPr/>
          <p:nvPr/>
        </p:nvSpPr>
        <p:spPr>
          <a:xfrm flipH="1" rot="10800000">
            <a:off x="5869403" y="1236720"/>
            <a:ext cx="2537176" cy="752611"/>
          </a:xfrm>
          <a:prstGeom prst="bentUpArrow">
            <a:avLst>
              <a:gd fmla="val 9953" name="adj1"/>
              <a:gd fmla="val 11464" name="adj2"/>
              <a:gd fmla="val 14246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7" name="Shape 107"/>
          <p:cNvSpPr/>
          <p:nvPr/>
        </p:nvSpPr>
        <p:spPr>
          <a:xfrm flipH="1" rot="-5400000">
            <a:off x="6604542" y="1890171"/>
            <a:ext cx="949312" cy="2477793"/>
          </a:xfrm>
          <a:prstGeom prst="bentUpArrow">
            <a:avLst>
              <a:gd fmla="val 7863" name="adj1"/>
              <a:gd fmla="val 17096" name="adj2"/>
              <a:gd fmla="val 10331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629125" y="966849"/>
            <a:ext cx="1844700" cy="8328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Ingestion: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 States API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Influencer Explorer API</a:t>
            </a:r>
          </a:p>
        </p:txBody>
      </p:sp>
      <p:sp>
        <p:nvSpPr>
          <p:cNvPr id="109" name="Shape 109"/>
          <p:cNvSpPr/>
          <p:nvPr/>
        </p:nvSpPr>
        <p:spPr>
          <a:xfrm>
            <a:off x="2347867" y="1989334"/>
            <a:ext cx="3221051" cy="586239"/>
          </a:xfrm>
          <a:prstGeom prst="flowChartMagneticDrum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JSON formatted WORM storage (or CSV stored to hard drives)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25" y="1977849"/>
            <a:ext cx="1457700" cy="102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stCxn id="102" idx="2"/>
          </p:cNvCxnSpPr>
          <p:nvPr/>
        </p:nvCxnSpPr>
        <p:spPr>
          <a:xfrm rot="10800000">
            <a:off x="1342925" y="3048250"/>
            <a:ext cx="28620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0" y="3685800"/>
            <a:ext cx="1457698" cy="1457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>
            <a:endCxn id="112" idx="3"/>
          </p:cNvCxnSpPr>
          <p:nvPr/>
        </p:nvCxnSpPr>
        <p:spPr>
          <a:xfrm flipH="1">
            <a:off x="1514048" y="3845249"/>
            <a:ext cx="6501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1705225" y="2330575"/>
            <a:ext cx="843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Time series graph of certain bills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629125" y="4287475"/>
            <a:ext cx="15876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Predictive modeling of certain variables that will enable bill to pass</a:t>
            </a:r>
          </a:p>
        </p:txBody>
      </p:sp>
      <p:cxnSp>
        <p:nvCxnSpPr>
          <p:cNvPr id="116" name="Shape 116"/>
          <p:cNvCxnSpPr>
            <a:stCxn id="108" idx="3"/>
          </p:cNvCxnSpPr>
          <p:nvPr/>
        </p:nvCxnSpPr>
        <p:spPr>
          <a:xfrm>
            <a:off x="2551475" y="1799649"/>
            <a:ext cx="665400" cy="18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4267200" y="1676245"/>
            <a:ext cx="501445" cy="3016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7128390" y="4758812"/>
            <a:ext cx="133722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September 26, 2015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426249" y="4758812"/>
            <a:ext cx="4459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V1.0</a:t>
            </a:r>
          </a:p>
        </p:txBody>
      </p:sp>
      <p:sp>
        <p:nvSpPr>
          <p:cNvPr id="120" name="Shape 120"/>
          <p:cNvSpPr/>
          <p:nvPr/>
        </p:nvSpPr>
        <p:spPr>
          <a:xfrm>
            <a:off x="5857408" y="1915685"/>
            <a:ext cx="1211989" cy="798018"/>
          </a:xfrm>
          <a:prstGeom prst="flowChartMagneticDrum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SQL (or CSV)</a:t>
            </a:r>
          </a:p>
        </p:txBody>
      </p:sp>
      <p:cxnSp>
        <p:nvCxnSpPr>
          <p:cNvPr id="121" name="Shape 121"/>
          <p:cNvCxnSpPr>
            <a:stCxn id="99" idx="3"/>
            <a:endCxn id="120" idx="1"/>
          </p:cNvCxnSpPr>
          <p:nvPr/>
        </p:nvCxnSpPr>
        <p:spPr>
          <a:xfrm>
            <a:off x="4992924" y="1676245"/>
            <a:ext cx="864600" cy="6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2" name="Shape 122"/>
          <p:cNvCxnSpPr>
            <a:stCxn id="120" idx="4"/>
            <a:endCxn id="100" idx="2"/>
          </p:cNvCxnSpPr>
          <p:nvPr/>
        </p:nvCxnSpPr>
        <p:spPr>
          <a:xfrm>
            <a:off x="7069397" y="2314695"/>
            <a:ext cx="1848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3" name="Shape 123"/>
          <p:cNvCxnSpPr>
            <a:stCxn id="120" idx="2"/>
            <a:endCxn id="101" idx="1"/>
          </p:cNvCxnSpPr>
          <p:nvPr/>
        </p:nvCxnSpPr>
        <p:spPr>
          <a:xfrm flipH="1">
            <a:off x="4992803" y="2713704"/>
            <a:ext cx="1470600" cy="4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24" name="Shape 124"/>
          <p:cNvSpPr txBox="1"/>
          <p:nvPr/>
        </p:nvSpPr>
        <p:spPr>
          <a:xfrm>
            <a:off x="6088148" y="171736"/>
            <a:ext cx="2743417" cy="969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baseline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Notes: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Will try Sunlight Data Services API, but it appears that the data are also available as download.</a:t>
            </a: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baseline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Will try storing data in MSSQL DB, but may just store wrangled data in CSV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2055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Overview</a:t>
            </a:r>
          </a:p>
        </p:txBody>
      </p:sp>
      <p:sp>
        <p:nvSpPr>
          <p:cNvPr id="136" name="Shape 136"/>
          <p:cNvSpPr/>
          <p:nvPr/>
        </p:nvSpPr>
        <p:spPr>
          <a:xfrm>
            <a:off x="4145550" y="1006345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Munging 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Wrangling</a:t>
            </a:r>
          </a:p>
        </p:txBody>
      </p:sp>
      <p:sp>
        <p:nvSpPr>
          <p:cNvPr id="137" name="Shape 137"/>
          <p:cNvSpPr/>
          <p:nvPr/>
        </p:nvSpPr>
        <p:spPr>
          <a:xfrm>
            <a:off x="6546125" y="2446625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Computation and Analysis</a:t>
            </a:r>
          </a:p>
        </p:txBody>
      </p:sp>
      <p:sp>
        <p:nvSpPr>
          <p:cNvPr id="138" name="Shape 138"/>
          <p:cNvSpPr/>
          <p:nvPr/>
        </p:nvSpPr>
        <p:spPr>
          <a:xfrm>
            <a:off x="4145550" y="3137500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Modeling and Application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1629125" y="3137500"/>
            <a:ext cx="1694749" cy="6699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Reporting and Visualization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3217375" y="1255195"/>
            <a:ext cx="966899" cy="172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141"/>
          <p:cNvSpPr/>
          <p:nvPr/>
        </p:nvSpPr>
        <p:spPr>
          <a:xfrm rot="10798778">
            <a:off x="3264228" y="3386355"/>
            <a:ext cx="843900" cy="172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14725" y="966858"/>
            <a:ext cx="1514400" cy="7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Sunlight Data Services</a:t>
            </a:r>
          </a:p>
        </p:txBody>
      </p:sp>
      <p:sp>
        <p:nvSpPr>
          <p:cNvPr id="143" name="Shape 143"/>
          <p:cNvSpPr/>
          <p:nvPr/>
        </p:nvSpPr>
        <p:spPr>
          <a:xfrm flipH="1" rot="10800000">
            <a:off x="5900750" y="1236725"/>
            <a:ext cx="1844699" cy="1209899"/>
          </a:xfrm>
          <a:prstGeom prst="bentUpArrow">
            <a:avLst>
              <a:gd fmla="val 9953" name="adj1"/>
              <a:gd fmla="val 11464" name="adj2"/>
              <a:gd fmla="val 14246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4" name="Shape 144"/>
          <p:cNvSpPr/>
          <p:nvPr/>
        </p:nvSpPr>
        <p:spPr>
          <a:xfrm flipH="1" rot="-5400000">
            <a:off x="6519049" y="2437774"/>
            <a:ext cx="487200" cy="1844699"/>
          </a:xfrm>
          <a:prstGeom prst="bentUpArrow">
            <a:avLst>
              <a:gd fmla="val 17184" name="adj1"/>
              <a:gd fmla="val 21756" name="adj2"/>
              <a:gd fmla="val 12402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629125" y="966849"/>
            <a:ext cx="1844700" cy="8328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 Ingestion: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100"/>
              <a:t>Open States</a:t>
            </a: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API</a:t>
            </a: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baseline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Influencer Explorer API</a:t>
            </a:r>
          </a:p>
        </p:txBody>
      </p:sp>
      <p:sp>
        <p:nvSpPr>
          <p:cNvPr id="146" name="Shape 146"/>
          <p:cNvSpPr/>
          <p:nvPr/>
        </p:nvSpPr>
        <p:spPr>
          <a:xfrm>
            <a:off x="2829648" y="1989335"/>
            <a:ext cx="1742350" cy="586239"/>
          </a:xfrm>
          <a:prstGeom prst="flowChartMagneticDrum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JSON formatted WORM storage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5" y="1977849"/>
            <a:ext cx="1457700" cy="102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>
            <a:stCxn id="139" idx="2"/>
          </p:cNvCxnSpPr>
          <p:nvPr/>
        </p:nvCxnSpPr>
        <p:spPr>
          <a:xfrm rot="10800000">
            <a:off x="1342925" y="3048250"/>
            <a:ext cx="28620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0" y="3685800"/>
            <a:ext cx="1457699" cy="1457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Shape 150"/>
          <p:cNvCxnSpPr>
            <a:endCxn id="149" idx="3"/>
          </p:cNvCxnSpPr>
          <p:nvPr/>
        </p:nvCxnSpPr>
        <p:spPr>
          <a:xfrm flipH="1">
            <a:off x="1514049" y="3845250"/>
            <a:ext cx="650100" cy="5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x="1705225" y="2330575"/>
            <a:ext cx="8439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/>
              <a:t>Time series graph of certain bills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629125" y="4287475"/>
            <a:ext cx="1587600" cy="66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/>
              <a:t>Predictive modeling of certain variables that will enable bill to pass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