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70" r:id="rId7"/>
    <p:sldId id="271" r:id="rId8"/>
    <p:sldId id="272" r:id="rId9"/>
    <p:sldId id="273" r:id="rId10"/>
    <p:sldId id="276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1" d="100"/>
          <a:sy n="121" d="100"/>
        </p:scale>
        <p:origin x="-102" y="-4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C98A-590F-40D7-866F-DCB721CD31F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3AC3-830E-4E14-967F-570B85030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C98A-590F-40D7-866F-DCB721CD31F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3AC3-830E-4E14-967F-570B85030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C98A-590F-40D7-866F-DCB721CD31F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3AC3-830E-4E14-967F-570B85030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C98A-590F-40D7-866F-DCB721CD31F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3AC3-830E-4E14-967F-570B85030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C98A-590F-40D7-866F-DCB721CD31F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3AC3-830E-4E14-967F-570B85030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C98A-590F-40D7-866F-DCB721CD31F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3AC3-830E-4E14-967F-570B85030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C98A-590F-40D7-866F-DCB721CD31F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3AC3-830E-4E14-967F-570B85030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C98A-590F-40D7-866F-DCB721CD31F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3AC3-830E-4E14-967F-570B85030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C98A-590F-40D7-866F-DCB721CD31F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3AC3-830E-4E14-967F-570B85030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C98A-590F-40D7-866F-DCB721CD31F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3AC3-830E-4E14-967F-570B85030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C98A-590F-40D7-866F-DCB721CD31F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3AC3-830E-4E14-967F-570B85030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3C98A-590F-40D7-866F-DCB721CD31F3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E3AC3-830E-4E14-967F-570B850308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the Potential of the </a:t>
            </a:r>
            <a:r>
              <a:rPr lang="en-US" dirty="0" err="1" smtClean="0"/>
              <a:t>TimeTube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for SBL Neutrino Measurements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077200" cy="1752600"/>
          </a:xfrm>
        </p:spPr>
        <p:txBody>
          <a:bodyPr/>
          <a:lstStyle/>
          <a:p>
            <a:r>
              <a:rPr lang="en-US" dirty="0" smtClean="0"/>
              <a:t>John Learned</a:t>
            </a:r>
          </a:p>
          <a:p>
            <a:r>
              <a:rPr lang="en-US" i="1" dirty="0" smtClean="0"/>
              <a:t>University of Hawaii, Physics and </a:t>
            </a:r>
            <a:r>
              <a:rPr lang="en-US" i="1" dirty="0" err="1" smtClean="0"/>
              <a:t>Atronomy</a:t>
            </a:r>
            <a:endParaRPr lang="en-U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jocher\Google Drive\MATLAB\neutrinos\nViewGUI\export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92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1, ¼ length from 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6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Virtual Source Patterns, </a:t>
            </a:r>
            <a:br>
              <a:rPr lang="en-US" dirty="0" smtClean="0"/>
            </a:br>
            <a:r>
              <a:rPr lang="en-US" dirty="0" smtClean="0"/>
              <a:t>Including </a:t>
            </a:r>
            <a:r>
              <a:rPr lang="en-US" dirty="0"/>
              <a:t>R</a:t>
            </a:r>
            <a:r>
              <a:rPr lang="en-US" dirty="0" smtClean="0"/>
              <a:t>eflections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1142999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Illustrates the kaleidoscope nature of the image.</a:t>
            </a:r>
          </a:p>
          <a:p>
            <a:r>
              <a:rPr lang="en-US" dirty="0" smtClean="0"/>
              <a:t>5m light attenuation in LS</a:t>
            </a:r>
          </a:p>
          <a:p>
            <a:r>
              <a:rPr lang="en-US" dirty="0" smtClean="0"/>
              <a:t>Reflections go out to virtually 1.2m! And 5 or 6 reflections.</a:t>
            </a:r>
          </a:p>
          <a:p>
            <a:r>
              <a:rPr lang="en-US" dirty="0" smtClean="0"/>
              <a:t>Strong diagonal trend. </a:t>
            </a:r>
          </a:p>
          <a:p>
            <a:r>
              <a:rPr lang="en-US" dirty="0" smtClean="0"/>
              <a:t>Same pattern of plots in all following slides.</a:t>
            </a:r>
            <a:endParaRPr lang="en-US" dirty="0"/>
          </a:p>
        </p:txBody>
      </p:sp>
      <p:pic>
        <p:nvPicPr>
          <p:cNvPr id="3074" name="Picture 2" descr="\\Hepts1\jgl\timetube\figs\source_patterns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86744"/>
            <a:ext cx="4114800" cy="4271256"/>
          </a:xfrm>
          <a:prstGeom prst="rect">
            <a:avLst/>
          </a:prstGeom>
          <a:noFill/>
        </p:spPr>
      </p:pic>
      <p:pic>
        <p:nvPicPr>
          <p:cNvPr id="3075" name="Picture 3" descr="\\Hepts1\jgl\timetube\figs\source_patterns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590800"/>
            <a:ext cx="4038600" cy="419215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95400" y="4114800"/>
            <a:ext cx="491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 Far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4114800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 Near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5943600"/>
            <a:ext cx="491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 Far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5943600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 Near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562600" y="4114800"/>
            <a:ext cx="491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 Far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0" y="4038600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 Near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562600" y="5867400"/>
            <a:ext cx="491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 Far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315200" y="5867400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 Near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905000" y="2743200"/>
            <a:ext cx="137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Upper right corner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00800" y="2743200"/>
            <a:ext cx="685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Center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6400800"/>
            <a:ext cx="1490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Halfway on diagonal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8400" y="6324600"/>
            <a:ext cx="1314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Middle Right Side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Light Arrival Times at Image Plane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13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 photon times in picoseconds from first time on the detector plane. </a:t>
            </a:r>
          </a:p>
          <a:p>
            <a:r>
              <a:rPr lang="en-US" dirty="0" smtClean="0"/>
              <a:t>One clearly sees the origin image location.  </a:t>
            </a:r>
          </a:p>
          <a:p>
            <a:r>
              <a:rPr lang="en-US" dirty="0" smtClean="0"/>
              <a:t>But time difference is tiny: 6-20 ps.</a:t>
            </a:r>
            <a:endParaRPr lang="en-US" dirty="0"/>
          </a:p>
        </p:txBody>
      </p:sp>
      <p:pic>
        <p:nvPicPr>
          <p:cNvPr id="4098" name="Picture 2" descr="\\Hepts1\jgl\timetube\figs\first_times_det_plane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819400"/>
            <a:ext cx="3716320" cy="3857625"/>
          </a:xfrm>
          <a:prstGeom prst="rect">
            <a:avLst/>
          </a:prstGeom>
          <a:noFill/>
        </p:spPr>
      </p:pic>
      <p:pic>
        <p:nvPicPr>
          <p:cNvPr id="4099" name="Picture 3" descr="\\Hepts1\jgl\timetube\figs\first_times_det_plane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819400"/>
            <a:ext cx="3794317" cy="3938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 Distribution in Image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438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Wild </a:t>
            </a:r>
            <a:r>
              <a:rPr lang="en-US" dirty="0" err="1" smtClean="0"/>
              <a:t>Kaleidocscope</a:t>
            </a:r>
            <a:r>
              <a:rPr lang="en-US" dirty="0" smtClean="0"/>
              <a:t> patterns, hinting at source location.</a:t>
            </a:r>
          </a:p>
          <a:p>
            <a:r>
              <a:rPr lang="en-US" dirty="0" smtClean="0"/>
              <a:t>But I do not see how to process.</a:t>
            </a:r>
          </a:p>
          <a:p>
            <a:r>
              <a:rPr lang="en-US" dirty="0" smtClean="0"/>
              <a:t>In any event, contrast ratio is ~3%</a:t>
            </a:r>
          </a:p>
          <a:p>
            <a:r>
              <a:rPr lang="en-US" dirty="0" smtClean="0"/>
              <a:t>Suggest some sort of transform may reveal source.</a:t>
            </a:r>
            <a:endParaRPr lang="en-US" dirty="0"/>
          </a:p>
        </p:txBody>
      </p:sp>
      <p:pic>
        <p:nvPicPr>
          <p:cNvPr id="5122" name="Picture 2" descr="\\Hepts1\jgl\timetube\figs\PE_distrib_det_plane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95600"/>
            <a:ext cx="3670440" cy="3810000"/>
          </a:xfrm>
          <a:prstGeom prst="rect">
            <a:avLst/>
          </a:prstGeom>
          <a:noFill/>
        </p:spPr>
      </p:pic>
      <p:pic>
        <p:nvPicPr>
          <p:cNvPr id="5123" name="Picture 3" descr="\\Hepts1\jgl\timetube\figs\PE_distrib_det_plane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895600"/>
            <a:ext cx="367044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Another Attempt: </a:t>
            </a:r>
            <a:br>
              <a:rPr lang="en-US" dirty="0" smtClean="0"/>
            </a:br>
            <a:r>
              <a:rPr lang="en-US" dirty="0" smtClean="0"/>
              <a:t>Mean Times in Image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76400"/>
          </a:xfrm>
        </p:spPr>
        <p:txBody>
          <a:bodyPr/>
          <a:lstStyle/>
          <a:p>
            <a:r>
              <a:rPr lang="en-US" dirty="0" smtClean="0"/>
              <a:t>Similarly suggestive patterns.</a:t>
            </a:r>
          </a:p>
          <a:p>
            <a:r>
              <a:rPr lang="en-US" dirty="0" smtClean="0"/>
              <a:t>Note using only ideal times, not scintillator smeared times.</a:t>
            </a:r>
            <a:endParaRPr lang="en-US" dirty="0"/>
          </a:p>
        </p:txBody>
      </p:sp>
      <p:pic>
        <p:nvPicPr>
          <p:cNvPr id="6146" name="Picture 2" descr="\\Hepts1\jgl\timetube\figs\mean_times_det_plane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08606"/>
            <a:ext cx="3657600" cy="3796673"/>
          </a:xfrm>
          <a:prstGeom prst="rect">
            <a:avLst/>
          </a:prstGeom>
          <a:noFill/>
        </p:spPr>
      </p:pic>
      <p:pic>
        <p:nvPicPr>
          <p:cNvPr id="6147" name="Picture 3" descr="\\Hepts1\jgl\timetube\figs\mean_times_det_plane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819400"/>
            <a:ext cx="3698056" cy="38386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Radial and </a:t>
            </a:r>
            <a:r>
              <a:rPr lang="en-US" dirty="0" err="1" smtClean="0"/>
              <a:t>Azimuthal</a:t>
            </a:r>
            <a:r>
              <a:rPr lang="en-US" dirty="0" smtClean="0"/>
              <a:t> hit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Radial distribution weighted with radius</a:t>
            </a:r>
          </a:p>
          <a:p>
            <a:r>
              <a:rPr lang="en-US" dirty="0"/>
              <a:t>C</a:t>
            </a:r>
            <a:r>
              <a:rPr lang="en-US" dirty="0" smtClean="0"/>
              <a:t>onsistent with a uniform illumination, independent of source location!</a:t>
            </a:r>
          </a:p>
          <a:p>
            <a:r>
              <a:rPr lang="en-US" dirty="0" err="1" smtClean="0"/>
              <a:t>Azimuthal</a:t>
            </a:r>
            <a:r>
              <a:rPr lang="en-US" dirty="0" smtClean="0"/>
              <a:t>  distributions (also r weighted) show sharp peaks along diagonals.  Shows crab eye nature of square tube. No hint of source location.</a:t>
            </a:r>
            <a:endParaRPr lang="en-US" dirty="0"/>
          </a:p>
        </p:txBody>
      </p:sp>
      <p:pic>
        <p:nvPicPr>
          <p:cNvPr id="7170" name="Picture 2" descr="\\Hepts1\jgl\timetube\figs\radial_hit_distrib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2514600" cy="2440428"/>
          </a:xfrm>
          <a:prstGeom prst="rect">
            <a:avLst/>
          </a:prstGeom>
          <a:noFill/>
        </p:spPr>
      </p:pic>
      <p:pic>
        <p:nvPicPr>
          <p:cNvPr id="7171" name="Picture 3" descr="\\Hepts1\jgl\timetube\figs\radial_hit_distrib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186237"/>
            <a:ext cx="2573897" cy="2671763"/>
          </a:xfrm>
          <a:prstGeom prst="rect">
            <a:avLst/>
          </a:prstGeom>
          <a:noFill/>
        </p:spPr>
      </p:pic>
      <p:pic>
        <p:nvPicPr>
          <p:cNvPr id="7172" name="Picture 4" descr="\\Hepts1\jgl\timetube\figs\azimuthal_hit_distrib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1828800"/>
            <a:ext cx="2428875" cy="2521228"/>
          </a:xfrm>
          <a:prstGeom prst="rect">
            <a:avLst/>
          </a:prstGeom>
          <a:noFill/>
        </p:spPr>
      </p:pic>
      <p:pic>
        <p:nvPicPr>
          <p:cNvPr id="7173" name="Picture 5" descr="\\Hepts1\jgl\timetube\figs\azimuthal_hit_distrib2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4191000"/>
            <a:ext cx="2495899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Idealized Time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Sample times of arrivals do show dependence on source longitudinal location (</a:t>
            </a:r>
            <a:r>
              <a:rPr lang="en-US" dirty="0" err="1" smtClean="0"/>
              <a:t>comepare</a:t>
            </a:r>
            <a:r>
              <a:rPr lang="en-US" dirty="0" smtClean="0"/>
              <a:t> far and near).</a:t>
            </a:r>
          </a:p>
          <a:p>
            <a:r>
              <a:rPr lang="en-US" dirty="0" smtClean="0"/>
              <a:t>But at ~200 </a:t>
            </a:r>
            <a:r>
              <a:rPr lang="en-US" dirty="0" err="1" smtClean="0"/>
              <a:t>ps</a:t>
            </a:r>
            <a:r>
              <a:rPr lang="en-US" dirty="0" smtClean="0"/>
              <a:t> level with no scintillator smearing.</a:t>
            </a:r>
          </a:p>
          <a:p>
            <a:r>
              <a:rPr lang="en-US" dirty="0" smtClean="0"/>
              <a:t>FFTs of arrival times show nothing interesting.</a:t>
            </a:r>
            <a:endParaRPr lang="en-US" dirty="0"/>
          </a:p>
        </p:txBody>
      </p:sp>
      <p:pic>
        <p:nvPicPr>
          <p:cNvPr id="8194" name="Picture 2" descr="\\Hepts1\jgl\timetube\figs\time_distribs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438400"/>
            <a:ext cx="3746030" cy="3888464"/>
          </a:xfrm>
          <a:prstGeom prst="rect">
            <a:avLst/>
          </a:prstGeom>
          <a:noFill/>
        </p:spPr>
      </p:pic>
      <p:pic>
        <p:nvPicPr>
          <p:cNvPr id="8195" name="Picture 3" descr="\\Hepts1\jgl\timetube\figs\fourier_xform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438400"/>
            <a:ext cx="3804418" cy="39490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Spatial Fourier Transforms 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H</a:t>
            </a:r>
            <a:r>
              <a:rPr lang="en-US" dirty="0" smtClean="0"/>
              <a:t>it </a:t>
            </a:r>
            <a:r>
              <a:rPr lang="en-US" dirty="0"/>
              <a:t>P</a:t>
            </a:r>
            <a:r>
              <a:rPr lang="en-US" dirty="0" smtClean="0"/>
              <a:t>attern on Image </a:t>
            </a:r>
            <a:r>
              <a:rPr lang="en-US" dirty="0"/>
              <a:t>P</a:t>
            </a:r>
            <a:r>
              <a:rPr lang="en-US" dirty="0" smtClean="0"/>
              <a:t>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Units are meaningless, x and y frequencies, lower left being ~zero and upper right pixel wavelength.</a:t>
            </a:r>
          </a:p>
          <a:p>
            <a:r>
              <a:rPr lang="en-US" dirty="0" smtClean="0"/>
              <a:t>One sees harmonics of the scale width.</a:t>
            </a:r>
          </a:p>
          <a:p>
            <a:r>
              <a:rPr lang="en-US" dirty="0" smtClean="0"/>
              <a:t>I do not see what to make of this, do you?</a:t>
            </a:r>
            <a:endParaRPr lang="en-US" dirty="0"/>
          </a:p>
        </p:txBody>
      </p:sp>
      <p:pic>
        <p:nvPicPr>
          <p:cNvPr id="9218" name="Picture 2" descr="\\Hepts1\jgl\timetube\figs\2DFFT_image_plane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93534"/>
            <a:ext cx="4267200" cy="4429450"/>
          </a:xfrm>
          <a:prstGeom prst="rect">
            <a:avLst/>
          </a:prstGeom>
          <a:noFill/>
        </p:spPr>
      </p:pic>
      <p:pic>
        <p:nvPicPr>
          <p:cNvPr id="9219" name="Picture 3" descr="\\Hepts1\jgl\timetube\figs\2DFFT_image_plane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362200"/>
            <a:ext cx="4219478" cy="43799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TimeTube</a:t>
            </a:r>
            <a:r>
              <a:rPr lang="en-US" dirty="0" smtClean="0"/>
              <a:t> fails to meet my initial enthusiasm for yielding lateral source resolution, even under ideal presumptions.</a:t>
            </a:r>
          </a:p>
          <a:p>
            <a:r>
              <a:rPr lang="en-US" dirty="0" smtClean="0"/>
              <a:t>The longitudinal resolution should be fine, and with reasonable scintillator, fast &lt;ns detectors and electronics, good to a mm or so.</a:t>
            </a:r>
          </a:p>
          <a:p>
            <a:r>
              <a:rPr lang="en-US" dirty="0" smtClean="0"/>
              <a:t>The overall collected light in such a square tube is wonderfully uniform on the image plane independent of source transverse location.</a:t>
            </a:r>
          </a:p>
          <a:p>
            <a:r>
              <a:rPr lang="en-US" dirty="0" smtClean="0"/>
              <a:t>The virtual (kaleidoscope-like) images have a strong diagonal nature.</a:t>
            </a:r>
          </a:p>
          <a:p>
            <a:r>
              <a:rPr lang="en-US" dirty="0" smtClean="0"/>
              <a:t>Positron track resolution seems doubtful.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Bigger Picture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we want reactor detector with  good (mm) spatial resolution (mostly for background rejection), the easier route may be segmentation of tubes… DANNS like.  Long square tubes of 1-3 cm width.</a:t>
            </a:r>
          </a:p>
          <a:p>
            <a:r>
              <a:rPr lang="en-US" dirty="0" smtClean="0"/>
              <a:t>I further note that this would be a poor application for LAPPD detectors.  Darn.</a:t>
            </a:r>
          </a:p>
          <a:p>
            <a:r>
              <a:rPr lang="en-US" dirty="0" err="1" smtClean="0"/>
              <a:t>mTC</a:t>
            </a:r>
            <a:r>
              <a:rPr lang="en-US" dirty="0" smtClean="0"/>
              <a:t>-like resolution will not be possible in this geometry…. Back to cubes or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study of the geometry of a square light guide with LS to understand potential for a 3D few MeV neutrino detector (aimed at IBD).</a:t>
            </a:r>
          </a:p>
          <a:p>
            <a:r>
              <a:rPr lang="en-US" dirty="0" smtClean="0"/>
              <a:t>Principle study goal to see if lateral resolution is possible.</a:t>
            </a:r>
          </a:p>
          <a:p>
            <a:r>
              <a:rPr lang="en-US" dirty="0" smtClean="0"/>
              <a:t>Tentative conclusion: Sadly, it is not.</a:t>
            </a:r>
          </a:p>
          <a:p>
            <a:r>
              <a:rPr lang="en-US" dirty="0" smtClean="0"/>
              <a:t>But, many interesting things about square tube optics, and implications for way forward.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39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1 </a:t>
            </a:r>
            <a:r>
              <a:rPr lang="en-US" dirty="0" err="1" smtClean="0"/>
              <a:t>pdf</a:t>
            </a:r>
            <a:r>
              <a:rPr lang="en-US" dirty="0" smtClean="0"/>
              <a:t> (corner)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168602"/>
            <a:ext cx="9144000" cy="468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548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1 MC (corner)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8602"/>
            <a:ext cx="9144000" cy="468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04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2 </a:t>
            </a:r>
            <a:r>
              <a:rPr lang="en-US" dirty="0" err="1" smtClean="0"/>
              <a:t>pdf</a:t>
            </a:r>
            <a:r>
              <a:rPr lang="en-US" dirty="0" smtClean="0"/>
              <a:t> (halfway to corner)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0210"/>
            <a:ext cx="9144000" cy="468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297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3 </a:t>
            </a:r>
            <a:r>
              <a:rPr lang="en-US" dirty="0" err="1" smtClean="0"/>
              <a:t>pdf</a:t>
            </a:r>
            <a:r>
              <a:rPr lang="en-US" dirty="0" smtClean="0"/>
              <a:t> (center)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8602"/>
            <a:ext cx="9144000" cy="468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347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4 </a:t>
            </a:r>
            <a:r>
              <a:rPr lang="en-US" dirty="0" err="1" smtClean="0"/>
              <a:t>pdf</a:t>
            </a:r>
            <a:r>
              <a:rPr lang="en-US" dirty="0" smtClean="0"/>
              <a:t> (center wall)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8602"/>
            <a:ext cx="9144000" cy="468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40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4 MC (center wall)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" y="2165131"/>
            <a:ext cx="9144000" cy="468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879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ALL 4 comparison slide (Jocher)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68602"/>
            <a:ext cx="4572000" cy="23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13302"/>
            <a:ext cx="4572000" cy="234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13301"/>
            <a:ext cx="4572000" cy="234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168603"/>
            <a:ext cx="4572000" cy="234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51643" y="1910255"/>
            <a:ext cx="181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corner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1918138"/>
            <a:ext cx="185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center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56645" y="427771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halfway to corner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89694" y="432863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center 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9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(for study)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Square tube about 1 meter long, and 10-15 cm wide (used 128mm herein).</a:t>
            </a:r>
          </a:p>
          <a:p>
            <a:r>
              <a:rPr lang="en-US" dirty="0" smtClean="0"/>
              <a:t>Liquid </a:t>
            </a:r>
            <a:r>
              <a:rPr lang="en-US" dirty="0"/>
              <a:t>s</a:t>
            </a:r>
            <a:r>
              <a:rPr lang="en-US" dirty="0" smtClean="0"/>
              <a:t>cintillator fill, doped with 6Li for neutrons, 5m optical attenuation.</a:t>
            </a:r>
          </a:p>
          <a:p>
            <a:r>
              <a:rPr lang="en-US" dirty="0" smtClean="0"/>
              <a:t>Assume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ls</a:t>
            </a:r>
            <a:r>
              <a:rPr lang="en-US" dirty="0" smtClean="0"/>
              <a:t> = 1.58,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wall</a:t>
            </a:r>
            <a:r>
              <a:rPr lang="en-US" dirty="0" smtClean="0"/>
              <a:t> = 1.24</a:t>
            </a:r>
          </a:p>
          <a:p>
            <a:r>
              <a:rPr lang="en-US" dirty="0" smtClean="0"/>
              <a:t>Perfect geometry, infinitely fast LS, point light source of 3 MeV.</a:t>
            </a:r>
          </a:p>
          <a:p>
            <a:r>
              <a:rPr lang="en-US" dirty="0" smtClean="0"/>
              <a:t>1 mm x 1 mm pixel detector covering end planes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Light propagates down tube, </a:t>
            </a:r>
            <a:br>
              <a:rPr lang="en-US" dirty="0" smtClean="0"/>
            </a:br>
            <a:r>
              <a:rPr lang="en-US" dirty="0" smtClean="0"/>
              <a:t>largely  by total internal </a:t>
            </a:r>
            <a:r>
              <a:rPr lang="en-US" dirty="0" err="1" smtClean="0"/>
              <a:t>refelection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4876800" cy="4525963"/>
          </a:xfrm>
        </p:spPr>
        <p:txBody>
          <a:bodyPr/>
          <a:lstStyle/>
          <a:p>
            <a:r>
              <a:rPr lang="en-US" dirty="0" smtClean="0"/>
              <a:t>Graph shows reflectivity versus angle from the normal to the surface. TIR for rays closer than 38</a:t>
            </a:r>
            <a:r>
              <a:rPr lang="en-US" baseline="30000" dirty="0" smtClean="0"/>
              <a:t>o</a:t>
            </a:r>
            <a:r>
              <a:rPr lang="en-US" dirty="0" smtClean="0"/>
              <a:t> to tangent.</a:t>
            </a:r>
          </a:p>
          <a:p>
            <a:r>
              <a:rPr lang="en-US" dirty="0" smtClean="0"/>
              <a:t>Uses Fresnel equations for </a:t>
            </a:r>
            <a:r>
              <a:rPr lang="en-US" dirty="0" err="1" smtClean="0"/>
              <a:t>unpolarized</a:t>
            </a:r>
            <a:r>
              <a:rPr lang="en-US" dirty="0" smtClean="0"/>
              <a:t> light.</a:t>
            </a:r>
            <a:endParaRPr lang="en-US" dirty="0"/>
          </a:p>
        </p:txBody>
      </p:sp>
      <p:pic>
        <p:nvPicPr>
          <p:cNvPr id="1026" name="Picture 2" descr="\\Hepts1\jgl\timetube\figs\reflectivity_vs_angl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514600"/>
            <a:ext cx="3881438" cy="31908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 Source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Four locations:</a:t>
            </a:r>
          </a:p>
          <a:p>
            <a:pPr>
              <a:buNone/>
            </a:pPr>
            <a:r>
              <a:rPr lang="en-US" sz="2400" dirty="0" smtClean="0"/>
              <a:t>	1) Corner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2) Half way towards center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3) Center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4) Right hand edge</a:t>
            </a:r>
          </a:p>
          <a:p>
            <a:pPr>
              <a:buNone/>
            </a:pPr>
            <a:r>
              <a:rPr lang="en-US" sz="2400" dirty="0" smtClean="0"/>
              <a:t>All sources start at 15 cm from mid-plane (65 cm to far end, 35 cm to near end)</a:t>
            </a:r>
          </a:p>
          <a:p>
            <a:pPr>
              <a:buNone/>
            </a:pPr>
            <a:r>
              <a:rPr lang="en-US" sz="2400" dirty="0" smtClean="0"/>
              <a:t>8 illustrative runs.</a:t>
            </a:r>
            <a:endParaRPr lang="en-US" sz="2400" dirty="0"/>
          </a:p>
        </p:txBody>
      </p:sp>
      <p:pic>
        <p:nvPicPr>
          <p:cNvPr id="2050" name="Picture 2" descr="\\Hepts1\jgl\timetube\figs\test_source_location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447800"/>
            <a:ext cx="5010150" cy="52006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058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9000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373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77200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gjocher\Google Drive\MATLAB\neutrinos\nViewGUI\export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1112"/>
            <a:ext cx="9144000" cy="592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5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jocher\Google Drive\MATLAB\neutrinos\nViewGUI\export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6451"/>
            <a:ext cx="9144000" cy="598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jocher\Google Drive\MATLAB\neutrinos\nViewGUI\export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6754"/>
            <a:ext cx="9144000" cy="604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jocher\Google Drive\MATLAB\neutrinos\nViewGUI\export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4554"/>
            <a:ext cx="9144000" cy="583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715</Words>
  <Application>Microsoft Office PowerPoint</Application>
  <PresentationFormat>On-screen Show (4:3)</PresentationFormat>
  <Paragraphs>98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Analysis of the Potential of the TimeTube  for SBL Neutrino Measurements</vt:lpstr>
      <vt:lpstr>Purpose</vt:lpstr>
      <vt:lpstr>Assumptions (for study)</vt:lpstr>
      <vt:lpstr>Light propagates down tube,  largely  by total internal refelection</vt:lpstr>
      <vt:lpstr>Trial Source locations</vt:lpstr>
      <vt:lpstr>Point 1</vt:lpstr>
      <vt:lpstr>Point 2</vt:lpstr>
      <vt:lpstr>Point 3</vt:lpstr>
      <vt:lpstr>Point 4</vt:lpstr>
      <vt:lpstr>Point 1, ¼ length from face</vt:lpstr>
      <vt:lpstr>Virtual Source Patterns,  Including Reflections</vt:lpstr>
      <vt:lpstr>Light Arrival Times at Image Plane </vt:lpstr>
      <vt:lpstr>PE Distribution in Image Plane</vt:lpstr>
      <vt:lpstr>Another Attempt:  Mean Times in Image Plane</vt:lpstr>
      <vt:lpstr>Radial and Azimuthal hit distributions</vt:lpstr>
      <vt:lpstr>Idealized Time Distributions</vt:lpstr>
      <vt:lpstr>Spatial Fourier Transforms  of Hit Pattern on Image Plane</vt:lpstr>
      <vt:lpstr>Conclusions</vt:lpstr>
      <vt:lpstr>Bigger Picture Implications</vt:lpstr>
      <vt:lpstr>Extra Slides</vt:lpstr>
      <vt:lpstr>Point 1 pdf (corner)</vt:lpstr>
      <vt:lpstr>Point 1 MC (corner)</vt:lpstr>
      <vt:lpstr>Point 2 pdf (halfway to corner)</vt:lpstr>
      <vt:lpstr>Point 3 pdf (center)</vt:lpstr>
      <vt:lpstr>Point 4 pdf (center wall)</vt:lpstr>
      <vt:lpstr>Point 4 MC (center wall)</vt:lpstr>
      <vt:lpstr>ALL 4 comparison slide (Jocher)</vt:lpstr>
    </vt:vector>
  </TitlesOfParts>
  <Company>University of Hawaii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Potential of the TimeTube  for SBL Neutrino Measurements</dc:title>
  <dc:creator>John Learned</dc:creator>
  <cp:lastModifiedBy>Jocher, Glenn</cp:lastModifiedBy>
  <cp:revision>20</cp:revision>
  <dcterms:created xsi:type="dcterms:W3CDTF">2013-10-02T02:08:39Z</dcterms:created>
  <dcterms:modified xsi:type="dcterms:W3CDTF">2014-03-06T16:23:20Z</dcterms:modified>
</cp:coreProperties>
</file>