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palmetto.aksw.org/palmetto-webapp/" TargetMode="External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mimno.infosci.cornell.edu/jsLDA/" TargetMode="External"/><Relationship Id="rId2" Type="http://schemas.openxmlformats.org/officeDocument/2006/relationships/hyperlink" Target="https://mimno.infosci.cornell.edu/jsLDA/" TargetMode="External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Philip R. "Pib" Burns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 Computing Services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https://www.it.northwestern.edu/research/index.html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Tokenization: Split text into individual tokens.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token corresponds to a single term.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the textual tokens to numeric values, typically counts of how often a token appears in a document.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 of all unique tokens and counts from all documents comprises vocabulary.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text of each document with a term vector of counts for tokens in that document.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Tokens in corpus which do not appear in a specific document receive a zero count in that document.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Useful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Evict tokens less than 2 characters long.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are typically uninformative and often are stop words.</a:t>
            </a:r>
            <a:endParaRPr b="0" lang="en-US" sz="1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all terms to lower case.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 for names, case distinctions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few documents.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Very rare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many documents.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stop words.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Lemmatize terms.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which do little to distinguish texts.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Typical stop words include function words (“Syntactic glue”)  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Conjunctions (and, or)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Prepositions (of, in)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Articles (a, an, the)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Particles (up, on, down)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Expletives (Ah! Ouch! Swear words)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Subject area specific terms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(cont.)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have a major impact on topic models.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lists in popular software are not always good.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lists often give better results.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 Representation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vocabulary from all the unique tokens.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each document to a term vector.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vector maps each term to the number of times that term appears in the document.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document set or corpus is then represented as a stacked set of term vectors.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a document-term matrix.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Segmentation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long works like novels, segmenting texts into paragraphs can help.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Alternatively, segmenting texts into 1,000 word chunks helps.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Plays, usually best to remove cast names and stage directions.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texts like Tweets need special handling:  Emojis, emoticons, slang, abbreviations.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lemma is the dictionary headword entry for a term.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verb “is, are, be, was, were” is “be”.</a:t>
            </a:r>
            <a:endParaRPr b="0" lang="en-US" sz="20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adjectives “good”, “better”, and “best” is “good”.</a:t>
            </a:r>
            <a:endParaRPr b="0" lang="en-US" sz="20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nouns “mouse” and “mice” is “mouse”.</a:t>
            </a:r>
            <a:endParaRPr b="0" lang="en-US" sz="20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adverb “rapidly” is “rapid”.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38080" y="182124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is an approximation to lemmatization.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also tries to reduce a word to a base form.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resultant stem is frequently not the lemma and not even a proper word.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use stemming for topic modeling – use lemmatization.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higher weights to more important terms.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lower weights to less important terms.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TF-IDF: Commonly used method to weight terms.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 means “term frequency inverse document frequency.”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Formula: TF-IDF = TF x log( N / DF 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= Total number of documents being analyzed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 = term frequency = count of how often a term appears in a single document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DF = document frequency = count of number of documents in which term appears.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IDF = inverse document frequency = log( N / DF 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(NMF)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TF-IDF score, the more common the term.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higher the TF-IDF score, the less common the term.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 specific document are probably important to the topic(s) of that document.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all documents probably aren't important to the topics in any document.</a:t>
            </a:r>
            <a:endParaRPr b="0" lang="en-US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receives a high weight if it's common in a specific document and also uncommon across all documents.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Processing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 texts -&gt;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case conversion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term removal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removal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min/max word removal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vectorization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-&lt; Document term matrix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Some Topic Modeling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Probability-based approach: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Matrix decomposition-based approaches:</a:t>
            </a:r>
            <a:endParaRPr b="0" lang="en-US" sz="2800" spc="-1" strike="noStrike">
              <a:latin typeface="Arial"/>
            </a:endParaRPr>
          </a:p>
          <a:p>
            <a:pPr lvl="1" marL="685800" indent="-225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(NMF)</a:t>
            </a:r>
            <a:endParaRPr b="0" lang="en-US" sz="2400" spc="-1" strike="noStrike">
              <a:latin typeface="Arial"/>
            </a:endParaRPr>
          </a:p>
          <a:p>
            <a:pPr lvl="1" marL="685800" indent="-225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 (SBM)</a:t>
            </a:r>
            <a:endParaRPr b="0" lang="en-US" sz="2400" spc="-1" strike="noStrike">
              <a:latin typeface="Arial"/>
            </a:endParaRPr>
          </a:p>
          <a:p>
            <a:pPr marL="457920"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packages: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34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800" spc="-1" strike="noStrike">
              <a:latin typeface="Arial"/>
            </a:endParaRPr>
          </a:p>
          <a:p>
            <a:pPr lvl="3" marL="864000" indent="-2134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has strengths and weaknesses.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290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34320" y="5168520"/>
            <a:ext cx="17820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Evaluating Topics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common approaches: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34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2800" spc="-1" strike="noStrike">
              <a:latin typeface="Arial"/>
            </a:endParaRPr>
          </a:p>
          <a:p>
            <a:pPr lvl="3" marL="864000" indent="-2134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Coherence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290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634320" y="5168520"/>
            <a:ext cx="17820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Commonest way to evaluate a probabilistic model is to measure the log-likelihood of a held-out test set.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 software usually calculates a perplexity value.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is a decreasing function of the log-likelihood.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perplexity, the better.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Learn’s perplexity value is as expected.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Gensim’s “perplexity” is a log value.  To get the actual value, compute:</a:t>
            </a:r>
            <a:endParaRPr b="0" lang="en-US" sz="2800" spc="-1" strike="noStrike">
              <a:latin typeface="Arial"/>
            </a:endParaRPr>
          </a:p>
          <a:p>
            <a:pPr lvl="1" marL="432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= exp(-1. * gensim_model.log_perplexity(corpus))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Coherence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Tells how much top terms in topic are semantically related relative to a background corpus.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often used as the background corpus.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coherence measures exist: NPMI, UMass, TC-W2V, C_V, etc.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C-V and UMass are popular.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 computes these and others.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not compute coherence, but we will see how we can write code to do it using Sci-kit output.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Palmetto is a service that can compute coherence given a set of topic words.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http://palmetto.aksw.org/palmetto-webapp/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Choosing the Number of Topics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 parameter is number of topics.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topic modeling method for reasonable range of topic numbers.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mean coherence of topics for each number of topics. 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value for number of topics giving highest mean coherence.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Gensim to get coherence values -- Sci-kit Learn does not provide coherence.  (You can write your own code to compute coherence.)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include grid search methods.  We won’t discuss those today.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Scalability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NMF is more scalable than LDA, but run time increases as number of topics increases.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Selection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can be multiple good choices for number of topics.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coherence measures can produce different results.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We’ll Be Doing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First, we’ll perform topic modeling using Latent Dirichlet Allocation in Gensim on a selection of news articles from the BBC.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Second, we’ll use Non-negative Matrix Factorization on another set of articles.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Third, we’ll compare LDA and NMF on a sample of news article titles from the Australian Broadcasting Corporation.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Lastly, we’ll try topic modeling on a sample of tweets about climate change.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Seeks to uncover hidden topical structure in set of documents.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document contains terms related to one or more topics or major themes.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Identifies informative words defining those topics.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Web-based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David Mimno’s jsLDA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https://mimno.infosci.cornell.edu/jsLDA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based topic modeling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modern web browser (FireFox, Chrome, Edge, Safari)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didn't discuss.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Ensemble topic modeling.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short text topic modeling (especially Twitter).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https://github.com/stephenhky/PyShortTextCategorization</a:t>
            </a:r>
            <a:endParaRPr b="0" lang="en-US" sz="24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https://github.com/tshi04/SeaNMF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modeling.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https://github.com/martingerlach/hSBM_Topicmodel</a:t>
            </a:r>
            <a:endParaRPr b="0" lang="en-US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Supervised and guided topic modeling.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topic labeling.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Phrase-based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means the input documents require no prior annotation or training set.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supervised and semi-supervised (“guided”) versions of topic modeling, but we will not discuss those today.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History of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~1960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 Components (Howard Iker and others)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~1990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 SVD (Scott Deerwester et al.)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~2002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(David Weir et al)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(David Mimno et al)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Models (Martin Gerlach at al)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Currently, latent dirichlet allocation remains the most widely used approach.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input and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 is a set of unstructured text documents.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is a set of topics.  Each topic is represented by:</a:t>
            </a:r>
            <a:endParaRPr b="0" lang="en-US" sz="2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descriptor based upon the top-ranked terms for the topic. </a:t>
            </a:r>
            <a:endParaRPr b="0" lang="en-US" sz="24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determine a meaningful label for the each topic.</a:t>
            </a:r>
            <a:endParaRPr b="0" lang="en-US" sz="1800" spc="-1" strike="noStrike">
              <a:latin typeface="Arial"/>
            </a:endParaRPr>
          </a:p>
          <a:p>
            <a:pPr lvl="1" marL="685800" indent="-225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Associations for documents relative to topic.</a:t>
            </a:r>
            <a:endParaRPr b="0" lang="en-US" sz="24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documents contain this topic?</a:t>
            </a:r>
            <a:endParaRPr b="0" lang="en-US" sz="1800" spc="-1" strike="noStrike">
              <a:latin typeface="Arial"/>
            </a:endParaRPr>
          </a:p>
          <a:p>
            <a:pPr lvl="3" marL="864000" indent="-213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Which topics appear in a document?</a:t>
            </a:r>
            <a:endParaRPr b="0" lang="en-US" sz="1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document can be associated with multiple topics.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topic can be associated with multiple documents.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types of documents can we analyze?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Media (Blogs, Twitter).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Political Speeches (State of the Union speeches).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News articles 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Literature (Novels, plays)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Non-fiction (Science books, etc.)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Any meaningful collection of texts can probably be analyzed using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 in Topic Modeling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texts to analyze ( the corpus).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the topic modeling algorithm to use.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the texts in the corpus for analysis.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topic modeling algorithm to the preprocessed corpus.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Examine the results.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Visualize the results.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repeat these steps with an alternative topic modeling algorithm, different  preprocessing steps, or different settings.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Text is unstructured data.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Vocabulary, formatting, quality varies widely.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apply topic modeling, we convert text to numbers.</a:t>
            </a:r>
            <a:endParaRPr b="0" lang="en-US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common number type:  count of times each token in corpus appears in a document (including zero).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LibreOffice/6.1.5.2$Windows_X86_64 LibreOffice_project/90f8dcf33c87b3705e78202e3df5142b201bd805</Application>
  <Words>1605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2019-07-18T06:40:16Z</dcterms:created>
  <dc:creator>Philip R Burns</dc:creator>
  <dc:description/>
  <dc:language>en-US</dc:language>
  <cp:lastModifiedBy/>
  <dcterms:modified xsi:type="dcterms:W3CDTF">2019-08-07T09:41:26Z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