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ruder.io/transfer-learning/index.html#applicationsoftransferlearning" TargetMode="External"/><Relationship Id="rId4" Type="http://schemas.openxmlformats.org/officeDocument/2006/relationships/hyperlink" Target="http://cs231n.github.io/convolutional-networks/" TargetMode="External"/><Relationship Id="rId5" Type="http://schemas.openxmlformats.org/officeDocument/2006/relationships/hyperlink" Target="https://www.analyticsvidhya.com/blog/2017/06/transfer-learning-the-art-of-fine-tuning-a-pre-trained-mode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GB"/>
              <a:t>Art of Transfer Learning</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rPr lang="en-GB"/>
              <a:t>G. Poorna Prudhvi, ML Engineer @ mroads</a:t>
            </a:r>
          </a:p>
          <a:p>
            <a:pPr lvl="0">
              <a:spcBef>
                <a:spcPts val="0"/>
              </a:spcBef>
              <a:buNone/>
            </a:pPr>
            <a:r>
              <a:rPr lang="en-GB"/>
              <a:t>facebook: Poorna Prudhvi</a:t>
            </a:r>
          </a:p>
          <a:p>
            <a:pPr lvl="0">
              <a:spcBef>
                <a:spcPts val="0"/>
              </a:spcBef>
              <a:buNone/>
            </a:pPr>
            <a:r>
              <a:rPr lang="en-GB"/>
              <a:t>twitter : @poornaprudhvi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Transfer Learning</a:t>
            </a:r>
          </a:p>
        </p:txBody>
      </p:sp>
      <p:sp>
        <p:nvSpPr>
          <p:cNvPr id="196" name="Shape 196"/>
          <p:cNvSpPr txBox="1"/>
          <p:nvPr>
            <p:ph idx="1" type="body"/>
          </p:nvPr>
        </p:nvSpPr>
        <p:spPr>
          <a:xfrm>
            <a:off x="1297500" y="1567550"/>
            <a:ext cx="4950900" cy="2911200"/>
          </a:xfrm>
          <a:prstGeom prst="rect">
            <a:avLst/>
          </a:prstGeom>
        </p:spPr>
        <p:txBody>
          <a:bodyPr anchorCtr="0" anchor="t" bIns="91425" lIns="91425" rIns="91425" wrap="square" tIns="91425">
            <a:noAutofit/>
          </a:bodyPr>
          <a:lstStyle/>
          <a:p>
            <a:pPr lvl="0">
              <a:spcBef>
                <a:spcPts val="0"/>
              </a:spcBef>
              <a:buNone/>
            </a:pPr>
            <a:r>
              <a:rPr lang="en-GB"/>
              <a:t>Let’s draw the intuition from a student-teacher analogy</a:t>
            </a:r>
          </a:p>
          <a:p>
            <a:pPr lvl="0">
              <a:spcBef>
                <a:spcPts val="0"/>
              </a:spcBef>
              <a:buNone/>
            </a:pPr>
            <a:r>
              <a:t/>
            </a:r>
            <a:endParaRPr/>
          </a:p>
          <a:p>
            <a:pPr lvl="0">
              <a:spcBef>
                <a:spcPts val="0"/>
              </a:spcBef>
              <a:buNone/>
            </a:pPr>
            <a:r>
              <a:rPr lang="en-GB"/>
              <a:t>Here a</a:t>
            </a:r>
            <a:r>
              <a:rPr lang="en-GB"/>
              <a:t> neural network is trained on a data. This network gains knowledge from this data, which is compiled as “weights” of the network. These weights can be extracted and then transferred to any other neural network. Instead of training the other neural network from scratch, we “transfer” the learned features.</a:t>
            </a:r>
          </a:p>
        </p:txBody>
      </p:sp>
      <p:pic>
        <p:nvPicPr>
          <p:cNvPr id="197" name="Shape 197"/>
          <p:cNvPicPr preferRelativeResize="0"/>
          <p:nvPr/>
        </p:nvPicPr>
        <p:blipFill>
          <a:blip r:embed="rId3">
            <a:alphaModFix/>
          </a:blip>
          <a:stretch>
            <a:fillRect/>
          </a:stretch>
        </p:blipFill>
        <p:spPr>
          <a:xfrm>
            <a:off x="6364463" y="1721475"/>
            <a:ext cx="2466975" cy="184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Why Transfer Learning ?</a:t>
            </a:r>
          </a:p>
        </p:txBody>
      </p:sp>
      <p:sp>
        <p:nvSpPr>
          <p:cNvPr id="203" name="Shape 203"/>
          <p:cNvSpPr txBox="1"/>
          <p:nvPr>
            <p:ph idx="1" type="body"/>
          </p:nvPr>
        </p:nvSpPr>
        <p:spPr>
          <a:xfrm>
            <a:off x="1297500" y="1567550"/>
            <a:ext cx="4036200" cy="2911200"/>
          </a:xfrm>
          <a:prstGeom prst="rect">
            <a:avLst/>
          </a:prstGeom>
        </p:spPr>
        <p:txBody>
          <a:bodyPr anchorCtr="0" anchor="t" bIns="91425" lIns="91425" rIns="91425" wrap="square" tIns="91425">
            <a:noAutofit/>
          </a:bodyPr>
          <a:lstStyle/>
          <a:p>
            <a:pPr lvl="0">
              <a:spcBef>
                <a:spcPts val="0"/>
              </a:spcBef>
              <a:buNone/>
            </a:pPr>
            <a:r>
              <a:rPr lang="en-GB"/>
              <a:t>The  amount of datasets required to model a solution to a particular domain and the amount of training time and the computing capacity required will be reduced without compromising the accuracy of the trained models.</a:t>
            </a:r>
          </a:p>
        </p:txBody>
      </p:sp>
      <p:pic>
        <p:nvPicPr>
          <p:cNvPr id="204" name="Shape 204"/>
          <p:cNvPicPr preferRelativeResize="0"/>
          <p:nvPr/>
        </p:nvPicPr>
        <p:blipFill>
          <a:blip r:embed="rId3">
            <a:alphaModFix/>
          </a:blip>
          <a:stretch>
            <a:fillRect/>
          </a:stretch>
        </p:blipFill>
        <p:spPr>
          <a:xfrm>
            <a:off x="5646775" y="705825"/>
            <a:ext cx="3023326" cy="3909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Three types of transfer learning</a:t>
            </a:r>
          </a:p>
        </p:txBody>
      </p:sp>
      <p:sp>
        <p:nvSpPr>
          <p:cNvPr id="210" name="Shape 210"/>
          <p:cNvSpPr txBox="1"/>
          <p:nvPr>
            <p:ph idx="1" type="body"/>
          </p:nvPr>
        </p:nvSpPr>
        <p:spPr>
          <a:xfrm>
            <a:off x="1229975" y="1180875"/>
            <a:ext cx="7038900" cy="2911200"/>
          </a:xfrm>
          <a:prstGeom prst="rect">
            <a:avLst/>
          </a:prstGeom>
        </p:spPr>
        <p:txBody>
          <a:bodyPr anchorCtr="0" anchor="t" bIns="91425" lIns="91425" rIns="91425" wrap="square" tIns="91425">
            <a:noAutofit/>
          </a:bodyPr>
          <a:lstStyle/>
          <a:p>
            <a:pPr lvl="0" rtl="0">
              <a:spcBef>
                <a:spcPts val="0"/>
              </a:spcBef>
              <a:buNone/>
            </a:pPr>
            <a:r>
              <a:rPr b="1" lang="en-GB"/>
              <a:t>ConvNet as fixed feature extractor:</a:t>
            </a:r>
          </a:p>
          <a:p>
            <a:pPr indent="0" lvl="0" marL="0" rtl="0">
              <a:spcBef>
                <a:spcPts val="0"/>
              </a:spcBef>
              <a:buNone/>
            </a:pPr>
            <a:r>
              <a:rPr lang="en-GB"/>
              <a:t>	Take a pre trained CNN, remove the last fully-connected layer (this layer’s outputs are the 1000 class scores for a different task like ImageNet), then treat the rest of the ConvNet as a fixed feature extractor for the new dataset.</a:t>
            </a:r>
          </a:p>
          <a:p>
            <a:pPr lvl="0" rtl="0">
              <a:spcBef>
                <a:spcPts val="0"/>
              </a:spcBef>
              <a:buNone/>
            </a:pPr>
            <a:r>
              <a:rPr b="1" lang="en-GB"/>
              <a:t>Fine-tuning the ConvNet:</a:t>
            </a:r>
          </a:p>
          <a:p>
            <a:pPr indent="457200" lvl="0" rtl="0">
              <a:spcBef>
                <a:spcPts val="0"/>
              </a:spcBef>
              <a:buNone/>
            </a:pPr>
            <a:r>
              <a:rPr lang="en-GB"/>
              <a:t>The second strategy is to not only replace and retrain the classifier on top of the ConvNet on the new dataset, but to also fine-tune the weights of the pretrained network by continuing the backpropagation.</a:t>
            </a:r>
          </a:p>
          <a:p>
            <a:pPr lvl="0">
              <a:spcBef>
                <a:spcPts val="0"/>
              </a:spcBef>
              <a:buNone/>
            </a:pPr>
            <a:r>
              <a:rPr b="1" lang="en-GB"/>
              <a:t>Pretrained models:</a:t>
            </a:r>
          </a:p>
          <a:p>
            <a:pPr lvl="0" rtl="0">
              <a:spcBef>
                <a:spcPts val="0"/>
              </a:spcBef>
              <a:buNone/>
            </a:pPr>
            <a:r>
              <a:rPr lang="en-GB"/>
              <a:t>Using pretrained models like in Model Zoo</a:t>
            </a:r>
          </a:p>
          <a:p>
            <a:pPr lvl="0">
              <a:spcBef>
                <a:spcPts val="0"/>
              </a:spcBef>
              <a:buNone/>
            </a:pPr>
            <a:r>
              <a:rPr lang="en-GB"/>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Shape 215"/>
          <p:cNvPicPr preferRelativeResize="0"/>
          <p:nvPr/>
        </p:nvPicPr>
        <p:blipFill>
          <a:blip r:embed="rId3">
            <a:alphaModFix/>
          </a:blip>
          <a:stretch>
            <a:fillRect/>
          </a:stretch>
        </p:blipFill>
        <p:spPr>
          <a:xfrm>
            <a:off x="1215300" y="517600"/>
            <a:ext cx="7273325" cy="410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Applications of Transfer Learning</a:t>
            </a:r>
          </a:p>
        </p:txBody>
      </p:sp>
      <p:sp>
        <p:nvSpPr>
          <p:cNvPr id="221" name="Shape 22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lnSpc>
                <a:spcPct val="200000"/>
              </a:lnSpc>
              <a:spcBef>
                <a:spcPts val="0"/>
              </a:spcBef>
              <a:spcAft>
                <a:spcPts val="0"/>
              </a:spcAft>
            </a:pPr>
            <a:r>
              <a:rPr lang="en-GB"/>
              <a:t>Learning from simulations (Training using simulated data )</a:t>
            </a:r>
          </a:p>
          <a:p>
            <a:pPr indent="-311150" lvl="0" marL="457200" rtl="0">
              <a:lnSpc>
                <a:spcPct val="200000"/>
              </a:lnSpc>
              <a:spcBef>
                <a:spcPts val="0"/>
              </a:spcBef>
              <a:spcAft>
                <a:spcPts val="0"/>
              </a:spcAft>
            </a:pPr>
            <a:r>
              <a:rPr lang="en-GB"/>
              <a:t>Adapting to new domains ( Models trained on news data adaption to tweet data)</a:t>
            </a:r>
          </a:p>
          <a:p>
            <a:pPr indent="-311150" lvl="0" marL="457200">
              <a:lnSpc>
                <a:spcPct val="200000"/>
              </a:lnSpc>
              <a:spcBef>
                <a:spcPts val="0"/>
              </a:spcBef>
            </a:pPr>
            <a:r>
              <a:rPr lang="en-GB"/>
              <a:t>Transferring knowledge across languages (Translation model trained on one language across different languages)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285225" y="2271925"/>
            <a:ext cx="7038900" cy="914100"/>
          </a:xfrm>
          <a:prstGeom prst="rect">
            <a:avLst/>
          </a:prstGeom>
        </p:spPr>
        <p:txBody>
          <a:bodyPr anchorCtr="0" anchor="t" bIns="91425" lIns="91425" rIns="91425" wrap="square" tIns="91425">
            <a:noAutofit/>
          </a:bodyPr>
          <a:lstStyle/>
          <a:p>
            <a:pPr lvl="0">
              <a:spcBef>
                <a:spcPts val="0"/>
              </a:spcBef>
              <a:buNone/>
            </a:pPr>
            <a:r>
              <a:rPr lang="en-GB"/>
              <a:t>Let’s Walk through the code of a basic Image classifying CNN and explore the problems here at malai repo/transfer-learning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Let’s start our code lab exercise</a:t>
            </a:r>
          </a:p>
        </p:txBody>
      </p:sp>
      <p:sp>
        <p:nvSpPr>
          <p:cNvPr id="232" name="Shape 23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GB"/>
              <a:t>https://codelabs.developers.google.com/codelabs/tensorflow-for-poets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References</a:t>
            </a:r>
          </a:p>
        </p:txBody>
      </p:sp>
      <p:sp>
        <p:nvSpPr>
          <p:cNvPr id="238" name="Shape 238"/>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pPr>
            <a:r>
              <a:rPr lang="en-GB" u="sng">
                <a:solidFill>
                  <a:schemeClr val="hlink"/>
                </a:solidFill>
                <a:hlinkClick r:id="rId3"/>
              </a:rPr>
              <a:t>http://ruder.io/transfer-learning/index.html#applicationsoftransferlearning</a:t>
            </a:r>
          </a:p>
          <a:p>
            <a:pPr indent="-311150" lvl="0" marL="457200" rtl="0">
              <a:spcBef>
                <a:spcPts val="0"/>
              </a:spcBef>
              <a:spcAft>
                <a:spcPts val="0"/>
              </a:spcAft>
            </a:pPr>
            <a:r>
              <a:rPr lang="en-GB" u="sng">
                <a:solidFill>
                  <a:schemeClr val="hlink"/>
                </a:solidFill>
                <a:hlinkClick r:id="rId4"/>
              </a:rPr>
              <a:t>http://cs231n.github.io/convolutional-networks/</a:t>
            </a:r>
          </a:p>
          <a:p>
            <a:pPr indent="-311150" lvl="0" marL="457200" rtl="0">
              <a:spcBef>
                <a:spcPts val="0"/>
              </a:spcBef>
              <a:spcAft>
                <a:spcPts val="0"/>
              </a:spcAft>
            </a:pPr>
            <a:r>
              <a:rPr lang="en-GB" u="sng">
                <a:solidFill>
                  <a:schemeClr val="hlink"/>
                </a:solidFill>
                <a:hlinkClick r:id="rId5"/>
              </a:rPr>
              <a:t>https://www.analyticsvidhya.com/blog/2017/06/transfer-learning-the-art-of-fine-tuning-a-pre-trained-model/</a:t>
            </a:r>
          </a:p>
          <a:p>
            <a:pPr indent="-311150" lvl="0" marL="457200" rtl="0">
              <a:spcBef>
                <a:spcPts val="0"/>
              </a:spcBef>
            </a:pPr>
            <a:r>
              <a:rPr lang="en-GB"/>
              <a:t>Google codelabs</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1180875" y="2265775"/>
            <a:ext cx="7038900" cy="914100"/>
          </a:xfrm>
          <a:prstGeom prst="rect">
            <a:avLst/>
          </a:prstGeom>
        </p:spPr>
        <p:txBody>
          <a:bodyPr anchorCtr="0" anchor="t" bIns="91425" lIns="91425" rIns="91425" wrap="square" tIns="91425">
            <a:noAutofit/>
          </a:bodyPr>
          <a:lstStyle/>
          <a:p>
            <a:pPr lvl="0">
              <a:spcBef>
                <a:spcPts val="0"/>
              </a:spcBef>
              <a:buNone/>
            </a:pPr>
            <a:r>
              <a:rPr lang="en-GB"/>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First things first let’s look at different forms of learning (Explain me like I’m five year old)</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GB"/>
              <a:t>Supervised Learning : Labels are specified</a:t>
            </a:r>
          </a:p>
          <a:p>
            <a:pPr lvl="0">
              <a:spcBef>
                <a:spcPts val="0"/>
              </a:spcBef>
              <a:buNone/>
            </a:pPr>
            <a:r>
              <a:rPr lang="en-GB"/>
              <a:t>Unsupervised Learning : without labels or classes being specified</a:t>
            </a:r>
          </a:p>
          <a:p>
            <a:pPr lvl="0">
              <a:spcBef>
                <a:spcPts val="0"/>
              </a:spcBef>
              <a:buNone/>
            </a:pPr>
            <a:r>
              <a:rPr lang="en-GB"/>
              <a:t>Reinforcement Learning : goal-directed learning from interaction</a:t>
            </a:r>
          </a:p>
          <a:p>
            <a:pPr lvl="0">
              <a:spcBef>
                <a:spcPts val="0"/>
              </a:spcBef>
              <a:buNone/>
            </a:pPr>
            <a:r>
              <a:rPr lang="en-GB"/>
              <a:t>Semi Supervised Learning : it is a class of supervised learning tasks and techniques that also make use of unlabeled data for training – typically a small amount of labeled data with a large amount of unlabeled data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Artificial Neural Networks</a:t>
            </a:r>
          </a:p>
        </p:txBody>
      </p:sp>
      <p:sp>
        <p:nvSpPr>
          <p:cNvPr id="147" name="Shape 14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GB"/>
              <a:t>An Artificial Neural Network (ANN) is an information processing paradigm that is inspired by the way biological nervous systems, such as the brain, process information. The key element of this paradigm is the novel structure of the information processing system. It is composed of a large number of highly interconnected processing elements (neurons) working in unison to solve specific problems. ANNs, like people, learn by example. An ANN is configured for a specific application, such as pattern recognition or data classification, through a learning process. Learning in biological systems involves adjustments to the synaptic connections that exist between the neurones. This is true of ANNs as well.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Perceptron</a:t>
            </a:r>
          </a:p>
        </p:txBody>
      </p:sp>
      <p:sp>
        <p:nvSpPr>
          <p:cNvPr id="153" name="Shape 153"/>
          <p:cNvSpPr txBox="1"/>
          <p:nvPr>
            <p:ph idx="1" type="body"/>
          </p:nvPr>
        </p:nvSpPr>
        <p:spPr>
          <a:xfrm>
            <a:off x="1297500" y="1567550"/>
            <a:ext cx="4499100" cy="2911200"/>
          </a:xfrm>
          <a:prstGeom prst="rect">
            <a:avLst/>
          </a:prstGeom>
        </p:spPr>
        <p:txBody>
          <a:bodyPr anchorCtr="0" anchor="t" bIns="91425" lIns="91425" rIns="91425" wrap="square" tIns="91425">
            <a:noAutofit/>
          </a:bodyPr>
          <a:lstStyle/>
          <a:p>
            <a:pPr indent="-311150" lvl="0" marL="457200" rtl="0">
              <a:spcBef>
                <a:spcPts val="0"/>
              </a:spcBef>
              <a:spcAft>
                <a:spcPts val="0"/>
              </a:spcAft>
            </a:pPr>
            <a:r>
              <a:rPr lang="en-GB"/>
              <a:t>Perceptron is a single layer neural network</a:t>
            </a:r>
          </a:p>
          <a:p>
            <a:pPr indent="-311150" lvl="0" marL="457200" rtl="0">
              <a:spcBef>
                <a:spcPts val="0"/>
              </a:spcBef>
              <a:spcAft>
                <a:spcPts val="0"/>
              </a:spcAft>
            </a:pPr>
            <a:r>
              <a:rPr lang="en-GB"/>
              <a:t>Perceptron is a linear classifier (binary)</a:t>
            </a:r>
          </a:p>
          <a:p>
            <a:pPr indent="-311150" lvl="0" marL="457200" rtl="0">
              <a:spcBef>
                <a:spcPts val="0"/>
              </a:spcBef>
              <a:spcAft>
                <a:spcPts val="0"/>
              </a:spcAft>
            </a:pPr>
            <a:r>
              <a:rPr lang="en-GB"/>
              <a:t>Neural Networks works the same way as perceptron works</a:t>
            </a:r>
          </a:p>
          <a:p>
            <a:pPr indent="-311150" lvl="0" marL="457200" rtl="0">
              <a:spcBef>
                <a:spcPts val="0"/>
              </a:spcBef>
            </a:pPr>
            <a:r>
              <a:rPr lang="en-GB"/>
              <a:t>The perceptron consists of 4 parts .</a:t>
            </a:r>
            <a:br>
              <a:rPr lang="en-GB"/>
            </a:br>
            <a:r>
              <a:rPr lang="en-GB"/>
              <a:t>1. Input values or One input layer</a:t>
            </a:r>
            <a:br>
              <a:rPr lang="en-GB"/>
            </a:br>
            <a:r>
              <a:rPr lang="en-GB"/>
              <a:t>2. Weights and Bias</a:t>
            </a:r>
            <a:br>
              <a:rPr lang="en-GB"/>
            </a:br>
            <a:r>
              <a:rPr lang="en-GB"/>
              <a:t>3. Net sum</a:t>
            </a:r>
            <a:br>
              <a:rPr lang="en-GB"/>
            </a:br>
            <a:r>
              <a:rPr lang="en-GB"/>
              <a:t>4. Activation Function</a:t>
            </a:r>
          </a:p>
          <a:p>
            <a:pPr lvl="0">
              <a:spcBef>
                <a:spcPts val="0"/>
              </a:spcBef>
              <a:buNone/>
            </a:pPr>
            <a:br>
              <a:rPr lang="en-GB"/>
            </a:br>
          </a:p>
        </p:txBody>
      </p:sp>
      <p:pic>
        <p:nvPicPr>
          <p:cNvPr id="154" name="Shape 154"/>
          <p:cNvPicPr preferRelativeResize="0"/>
          <p:nvPr/>
        </p:nvPicPr>
        <p:blipFill>
          <a:blip r:embed="rId3">
            <a:alphaModFix/>
          </a:blip>
          <a:stretch>
            <a:fillRect/>
          </a:stretch>
        </p:blipFill>
        <p:spPr>
          <a:xfrm>
            <a:off x="5738425" y="1567550"/>
            <a:ext cx="3185549" cy="2416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Different types of NN’s </a:t>
            </a:r>
          </a:p>
        </p:txBody>
      </p:sp>
      <p:sp>
        <p:nvSpPr>
          <p:cNvPr id="160" name="Shape 160"/>
          <p:cNvSpPr txBox="1"/>
          <p:nvPr>
            <p:ph idx="1" type="body"/>
          </p:nvPr>
        </p:nvSpPr>
        <p:spPr>
          <a:xfrm>
            <a:off x="918450" y="1258475"/>
            <a:ext cx="5111400" cy="2911200"/>
          </a:xfrm>
          <a:prstGeom prst="rect">
            <a:avLst/>
          </a:prstGeom>
        </p:spPr>
        <p:txBody>
          <a:bodyPr anchorCtr="0" anchor="t" bIns="91425" lIns="91425" rIns="91425" wrap="square" tIns="91425">
            <a:noAutofit/>
          </a:bodyPr>
          <a:lstStyle/>
          <a:p>
            <a:pPr lvl="0">
              <a:spcBef>
                <a:spcPts val="0"/>
              </a:spcBef>
              <a:buNone/>
            </a:pPr>
            <a:r>
              <a:rPr lang="en-GB"/>
              <a:t>Feed Forward Neural Network: </a:t>
            </a:r>
          </a:p>
          <a:p>
            <a:pPr lvl="0">
              <a:spcBef>
                <a:spcPts val="0"/>
              </a:spcBef>
              <a:buNone/>
            </a:pPr>
            <a:r>
              <a:rPr lang="en-GB" sz="1100"/>
              <a:t>The simplest of all neural networks, the feedforward neural network, moves information in one direction only. Data moves from the input nodes to the output nodes, passing through hidden nodes (if any). The feedforward neural network has no cycles or loops in its network.</a:t>
            </a:r>
          </a:p>
          <a:p>
            <a:pPr lvl="0">
              <a:spcBef>
                <a:spcPts val="0"/>
              </a:spcBef>
              <a:buNone/>
            </a:pPr>
            <a:r>
              <a:rPr lang="en-GB"/>
              <a:t>Radial Basis Function:</a:t>
            </a:r>
          </a:p>
          <a:p>
            <a:pPr lvl="0">
              <a:spcBef>
                <a:spcPts val="0"/>
              </a:spcBef>
              <a:buNone/>
            </a:pPr>
            <a:r>
              <a:rPr lang="en-GB" sz="1200"/>
              <a:t>The RBF neural network is the first choice when interpolating in a multidimensional space. The RBF neural network is a highly intuitive neural network. Each neuron in the RBF neural network stores an example from the training set as a “prototype”. Linearity involved in the functioning of this neural network offers RBF the advantage of not suffering from local minima.</a:t>
            </a:r>
            <a:br>
              <a:rPr lang="en-GB"/>
            </a:br>
          </a:p>
          <a:p>
            <a:pPr lvl="0">
              <a:spcBef>
                <a:spcPts val="0"/>
              </a:spcBef>
              <a:buNone/>
            </a:pPr>
            <a:r>
              <a:t/>
            </a:r>
            <a:endParaRPr/>
          </a:p>
        </p:txBody>
      </p:sp>
      <p:pic>
        <p:nvPicPr>
          <p:cNvPr id="161" name="Shape 161"/>
          <p:cNvPicPr preferRelativeResize="0"/>
          <p:nvPr/>
        </p:nvPicPr>
        <p:blipFill>
          <a:blip r:embed="rId3">
            <a:alphaModFix/>
          </a:blip>
          <a:stretch>
            <a:fillRect/>
          </a:stretch>
        </p:blipFill>
        <p:spPr>
          <a:xfrm>
            <a:off x="6861100" y="1131250"/>
            <a:ext cx="1326400" cy="884226"/>
          </a:xfrm>
          <a:prstGeom prst="rect">
            <a:avLst/>
          </a:prstGeom>
          <a:noFill/>
          <a:ln>
            <a:noFill/>
          </a:ln>
        </p:spPr>
      </p:pic>
      <p:pic>
        <p:nvPicPr>
          <p:cNvPr id="162" name="Shape 162"/>
          <p:cNvPicPr preferRelativeResize="0"/>
          <p:nvPr/>
        </p:nvPicPr>
        <p:blipFill>
          <a:blip r:embed="rId4">
            <a:alphaModFix/>
          </a:blip>
          <a:stretch>
            <a:fillRect/>
          </a:stretch>
        </p:blipFill>
        <p:spPr>
          <a:xfrm>
            <a:off x="6861100" y="3385875"/>
            <a:ext cx="1379949" cy="78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7500" y="393750"/>
            <a:ext cx="7038900" cy="497100"/>
          </a:xfrm>
          <a:prstGeom prst="rect">
            <a:avLst/>
          </a:prstGeom>
        </p:spPr>
        <p:txBody>
          <a:bodyPr anchorCtr="0" anchor="t" bIns="91425" lIns="91425" rIns="91425" wrap="square" tIns="91425">
            <a:noAutofit/>
          </a:bodyPr>
          <a:lstStyle/>
          <a:p>
            <a:pPr lvl="0">
              <a:spcBef>
                <a:spcPts val="0"/>
              </a:spcBef>
              <a:buNone/>
            </a:pPr>
            <a:r>
              <a:rPr lang="en-GB"/>
              <a:t>Contd..</a:t>
            </a:r>
          </a:p>
        </p:txBody>
      </p:sp>
      <p:sp>
        <p:nvSpPr>
          <p:cNvPr id="168" name="Shape 168"/>
          <p:cNvSpPr txBox="1"/>
          <p:nvPr>
            <p:ph idx="1" type="body"/>
          </p:nvPr>
        </p:nvSpPr>
        <p:spPr>
          <a:xfrm>
            <a:off x="1297500" y="1024925"/>
            <a:ext cx="4627500" cy="3832800"/>
          </a:xfrm>
          <a:prstGeom prst="rect">
            <a:avLst/>
          </a:prstGeom>
        </p:spPr>
        <p:txBody>
          <a:bodyPr anchorCtr="0" anchor="t" bIns="91425" lIns="91425" rIns="91425" wrap="square" tIns="91425">
            <a:noAutofit/>
          </a:bodyPr>
          <a:lstStyle/>
          <a:p>
            <a:pPr lvl="0" rtl="0">
              <a:spcBef>
                <a:spcPts val="0"/>
              </a:spcBef>
              <a:buNone/>
            </a:pPr>
            <a:r>
              <a:rPr b="1" lang="en-GB"/>
              <a:t>Recurrent Neural Networks: </a:t>
            </a:r>
          </a:p>
          <a:p>
            <a:pPr lvl="0" rtl="0">
              <a:spcBef>
                <a:spcPts val="0"/>
              </a:spcBef>
              <a:buNone/>
            </a:pPr>
            <a:r>
              <a:rPr lang="en-GB" sz="1200"/>
              <a:t>The recurrent neural network, unlike the feedforward neural network, is a neural network that allows for a bi-directional flow of data. The network between the connected units forms a directed cycle. Such a network allows for dynamic temporal behavior to be exhibited. The recurrent neural network is capable of using its internal memory to process arbitrary sequence of inputs. This neural network is a popular choice for tasks such as handwriting and speech recognition.</a:t>
            </a:r>
          </a:p>
          <a:p>
            <a:pPr lvl="0">
              <a:spcBef>
                <a:spcPts val="0"/>
              </a:spcBef>
              <a:buNone/>
            </a:pPr>
            <a:r>
              <a:rPr lang="en-GB"/>
              <a:t>Long Short Term Memory : </a:t>
            </a:r>
          </a:p>
          <a:p>
            <a:pPr lvl="0">
              <a:spcBef>
                <a:spcPts val="0"/>
              </a:spcBef>
              <a:buNone/>
            </a:pPr>
            <a:r>
              <a:rPr lang="en-GB"/>
              <a:t>RNN’s take care of ten previous words but these take care of a frame which happened long back. Useful in time lags and these are most widely used in speech recognition. Contains backfed input cells.</a:t>
            </a:r>
          </a:p>
        </p:txBody>
      </p:sp>
      <p:pic>
        <p:nvPicPr>
          <p:cNvPr id="169" name="Shape 169"/>
          <p:cNvPicPr preferRelativeResize="0"/>
          <p:nvPr/>
        </p:nvPicPr>
        <p:blipFill>
          <a:blip r:embed="rId3">
            <a:alphaModFix/>
          </a:blip>
          <a:stretch>
            <a:fillRect/>
          </a:stretch>
        </p:blipFill>
        <p:spPr>
          <a:xfrm>
            <a:off x="6024461" y="1113850"/>
            <a:ext cx="2168675" cy="1334575"/>
          </a:xfrm>
          <a:prstGeom prst="rect">
            <a:avLst/>
          </a:prstGeom>
          <a:noFill/>
          <a:ln>
            <a:noFill/>
          </a:ln>
        </p:spPr>
      </p:pic>
      <p:sp>
        <p:nvSpPr>
          <p:cNvPr id="170" name="Shape 170"/>
          <p:cNvSpPr txBox="1"/>
          <p:nvPr/>
        </p:nvSpPr>
        <p:spPr>
          <a:xfrm>
            <a:off x="5814150" y="1055525"/>
            <a:ext cx="2490000" cy="33183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171" name="Shape 171"/>
          <p:cNvPicPr preferRelativeResize="0"/>
          <p:nvPr/>
        </p:nvPicPr>
        <p:blipFill>
          <a:blip r:embed="rId4">
            <a:alphaModFix/>
          </a:blip>
          <a:stretch>
            <a:fillRect/>
          </a:stretch>
        </p:blipFill>
        <p:spPr>
          <a:xfrm>
            <a:off x="6024449" y="2892425"/>
            <a:ext cx="2168675" cy="145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Convolutional Neural Networks</a:t>
            </a:r>
          </a:p>
        </p:txBody>
      </p:sp>
      <p:pic>
        <p:nvPicPr>
          <p:cNvPr descr="conv.gif" id="177" name="Shape 177"/>
          <p:cNvPicPr preferRelativeResize="0"/>
          <p:nvPr/>
        </p:nvPicPr>
        <p:blipFill>
          <a:blip r:embed="rId3">
            <a:alphaModFix/>
          </a:blip>
          <a:stretch>
            <a:fillRect/>
          </a:stretch>
        </p:blipFill>
        <p:spPr>
          <a:xfrm>
            <a:off x="5272375" y="1395425"/>
            <a:ext cx="3607625" cy="2440450"/>
          </a:xfrm>
          <a:prstGeom prst="rect">
            <a:avLst/>
          </a:prstGeom>
          <a:noFill/>
          <a:ln>
            <a:noFill/>
          </a:ln>
        </p:spPr>
      </p:pic>
      <p:pic>
        <p:nvPicPr>
          <p:cNvPr id="178" name="Shape 178"/>
          <p:cNvPicPr preferRelativeResize="0"/>
          <p:nvPr/>
        </p:nvPicPr>
        <p:blipFill>
          <a:blip r:embed="rId4">
            <a:alphaModFix/>
          </a:blip>
          <a:stretch>
            <a:fillRect/>
          </a:stretch>
        </p:blipFill>
        <p:spPr>
          <a:xfrm>
            <a:off x="1243237" y="1365000"/>
            <a:ext cx="3703076" cy="250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Contd..</a:t>
            </a:r>
          </a:p>
        </p:txBody>
      </p:sp>
      <p:pic>
        <p:nvPicPr>
          <p:cNvPr id="184" name="Shape 184"/>
          <p:cNvPicPr preferRelativeResize="0"/>
          <p:nvPr/>
        </p:nvPicPr>
        <p:blipFill>
          <a:blip r:embed="rId3">
            <a:alphaModFix/>
          </a:blip>
          <a:stretch>
            <a:fillRect/>
          </a:stretch>
        </p:blipFill>
        <p:spPr>
          <a:xfrm>
            <a:off x="1297500" y="1452740"/>
            <a:ext cx="6558649" cy="3140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a:t>Now we have known enough to start with transfer learning</a:t>
            </a:r>
          </a:p>
        </p:txBody>
      </p:sp>
      <p:sp>
        <p:nvSpPr>
          <p:cNvPr id="190" name="Shape 19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sz="3000"/>
          </a:p>
          <a:p>
            <a:pPr lvl="0">
              <a:spcBef>
                <a:spcPts val="0"/>
              </a:spcBef>
              <a:buNone/>
            </a:pPr>
            <a:r>
              <a:rPr lang="en-GB" sz="3000"/>
              <a:t>What do you think is transfer learning?</a:t>
            </a:r>
          </a:p>
          <a:p>
            <a:pPr lvl="0">
              <a:spcBef>
                <a:spcPts val="0"/>
              </a:spcBef>
              <a:buNone/>
            </a:pPr>
            <a:r>
              <a:rPr lang="en-GB" sz="3000"/>
              <a:t>(Let it be as silly as possible)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