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72" r:id="rId6"/>
    <p:sldId id="273" r:id="rId7"/>
    <p:sldId id="278" r:id="rId8"/>
    <p:sldId id="274" r:id="rId9"/>
    <p:sldId id="275" r:id="rId10"/>
    <p:sldId id="279" r:id="rId11"/>
    <p:sldId id="276" r:id="rId12"/>
    <p:sldId id="281" r:id="rId13"/>
    <p:sldId id="28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826"/>
    <a:srgbClr val="FCC60A"/>
    <a:srgbClr val="FCC600"/>
    <a:srgbClr val="FFFF00"/>
    <a:srgbClr val="CD1409"/>
    <a:srgbClr val="D63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/>
    <p:restoredTop sz="94674"/>
  </p:normalViewPr>
  <p:slideViewPr>
    <p:cSldViewPr snapToGrid="0" snapToObjects="1">
      <p:cViewPr>
        <p:scale>
          <a:sx n="71" d="100"/>
          <a:sy n="71" d="100"/>
        </p:scale>
        <p:origin x="3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fld id="{582E015A-2713-124D-9BCF-F4160F8FBDEF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fld id="{A52BF2E1-63C2-A641-8BCE-F92B9BF7F6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4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0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95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1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2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2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4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4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5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59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F2E1-63C2-A641-8BCE-F92B9BF7F6F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0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0BC9-29C2-664C-BB0B-9A8D99E35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BA1A3-A774-114A-890F-EE20A3C2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B47A-9EE5-2A46-88F6-27383A41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492-9C47-5F49-A081-8795B3F1AE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72C7-6065-A846-852E-D2DCBD23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35E6-557E-1C4E-B27A-56D906A3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D8C7-B420-7349-B6A5-923A127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41D9-E305-BD40-B493-DF2E568D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E5C49-F9D1-234E-A29C-3590F90C0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77BC-462F-DD42-83B9-481B6142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492-9C47-5F49-A081-8795B3F1AE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B3FF3-72F1-D142-97DA-5DDC1568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CDBB-539D-CC4C-B08D-CEEF9577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D8C7-B420-7349-B6A5-923A127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0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BE9B0-A208-B24E-98CF-84B662B5E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66E6-68D1-5942-8A1A-B77E6E52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723A-DB5C-B64E-995C-5B400E7E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492-9C47-5F49-A081-8795B3F1AE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F6AB-CFE3-2040-81A4-21F711A6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43E7-A92A-A742-AB83-6CACC77F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D8C7-B420-7349-B6A5-923A127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4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B1B7-30F3-EB47-9757-1184C11B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D646-5C98-BE47-947B-383E8033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5FB2-59CA-CE44-968B-06BBB756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492-9C47-5F49-A081-8795B3F1AE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7253-4FCB-D64A-A1D7-5BB28237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684F-2A76-9647-A86B-FBE17D50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D8C7-B420-7349-B6A5-923A127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CAF4-9DE0-A148-954C-0F0203EF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8517B-1A4C-3F4D-9662-45F0452E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D5EF-1647-2E4E-9C39-EBA15DBA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492-9C47-5F49-A081-8795B3F1AE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95A8-4484-584E-B3D3-CA82A7CE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1ED63-2910-7A4C-9500-335E95FF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D8C7-B420-7349-B6A5-923A127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13A0-BF44-F44B-9CC8-E812E2D3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CBF2-96F7-AD49-AA7C-EC9A8B1C3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EB5AB-8562-DC4F-B196-DC365757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61E17-F534-F349-B0DC-7AFD1523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492-9C47-5F49-A081-8795B3F1AE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1255-2E76-7741-8FA4-B2570E15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B5D5-8782-BC4A-9351-31AFB253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D8C7-B420-7349-B6A5-923A127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0B79-596A-D043-83BB-E41336B5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25954-3635-F34E-80F7-57735939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07025-7701-5042-BC20-39E78E920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C2862-F2E4-F54E-B1E7-4A6A20BF4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3D3CE-F09C-AF44-8D2F-9B3BD79A8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57CB5-0250-314F-B69B-1DB1671D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492-9C47-5F49-A081-8795B3F1AE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74A2E-44CB-4F44-9A92-E035B434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08C14-652A-D44A-9212-4C18064D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D8C7-B420-7349-B6A5-923A127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75C5-4CF5-A44C-883F-AE2E1E45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33E7B-D00A-2B4E-BE03-1452670F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492-9C47-5F49-A081-8795B3F1AE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CF00-B854-2743-A53F-4CA86035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DBEEC-CAEC-6048-96ED-1901ECF4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D8C7-B420-7349-B6A5-923A127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689F3-F9AC-FF42-AE3B-DBB015B9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492-9C47-5F49-A081-8795B3F1AE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43B60-5C1E-E64A-AA9A-D6621A07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99A8E-B1D0-114D-A9A0-8B9E8AC1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D8C7-B420-7349-B6A5-923A127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D58E-1A1E-E643-A9AF-036CCDBF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E67B-9D01-DC42-A97B-0DD6FB3A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23517-964D-C741-9DC2-CAD0C907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F644-FC98-774A-8896-8A93A14A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492-9C47-5F49-A081-8795B3F1AE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CEFDB-694E-4248-92BE-61560CB3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36B4F-A875-4B48-A98E-AC7EE50E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D8C7-B420-7349-B6A5-923A127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BE89-2CE3-5D40-A053-75122656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DB513-D6D4-7445-9BCD-493F55CC8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023E6-B377-6649-8122-998CF554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AE9D6-8EB8-0C4A-8AC9-A4D9BEEC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492-9C47-5F49-A081-8795B3F1AE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F16F-07FD-5643-A178-9B7245F0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1811B-999A-B04B-AC5F-54A56C45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D8C7-B420-7349-B6A5-923A127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AD5D8-EF35-AD4E-9C07-7207FE31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7E0E-CAA8-9D4F-B135-59171310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76A8-1E36-9C47-B021-FAE353707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693D0492-9C47-5F49-A081-8795B3F1AE64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4909-0BEC-5045-BF2F-BE5221F8B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6F65-3D5C-0747-8B6E-4E23AE771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7B71D8C7-B420-7349-B6A5-923A127231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7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Regular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F16-558B-F14A-BCD8-EEF69AA59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3579"/>
            <a:ext cx="9144000" cy="193163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>
                <a:latin typeface="Helvetica" pitchFamily="2" charset="0"/>
              </a:rPr>
              <a:t>Who Wrote This? </a:t>
            </a:r>
            <a:br>
              <a:rPr lang="en-US" dirty="0">
                <a:latin typeface="Helvetica" pitchFamily="2" charset="0"/>
              </a:rPr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Classifying the Source of a News Article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6E5FC-E6DC-7541-9405-51E6A875E077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5CF4-9562-5E44-A5B5-AE4351532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807" y="4202527"/>
            <a:ext cx="9144000" cy="1104472"/>
          </a:xfrm>
        </p:spPr>
        <p:txBody>
          <a:bodyPr anchor="b"/>
          <a:lstStyle/>
          <a:p>
            <a:r>
              <a:rPr lang="en-US" dirty="0">
                <a:latin typeface="Helvetica" pitchFamily="2" charset="0"/>
              </a:rPr>
              <a:t>Stephen M. Lee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DED2D15F-F066-46C1-B80C-76C8B4C18E36}"/>
              </a:ext>
            </a:extLst>
          </p:cNvPr>
          <p:cNvSpPr/>
          <p:nvPr/>
        </p:nvSpPr>
        <p:spPr>
          <a:xfrm>
            <a:off x="3239267" y="4121564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0D891A5F-FDD2-4FAE-946C-366C87544B7D}"/>
              </a:ext>
            </a:extLst>
          </p:cNvPr>
          <p:cNvSpPr/>
          <p:nvPr/>
        </p:nvSpPr>
        <p:spPr>
          <a:xfrm>
            <a:off x="6026989" y="4121564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196DB1-E14A-4806-8425-5D4118054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109-D318-434C-8F6B-92717E6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7036-AB5F-4D15-A248-14EB71CFE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069" y="2005012"/>
            <a:ext cx="4416144" cy="3845465"/>
          </a:xfrm>
        </p:spPr>
        <p:txBody>
          <a:bodyPr>
            <a:normAutofit/>
          </a:bodyPr>
          <a:lstStyle/>
          <a:p>
            <a:pPr marL="511175" indent="-511175">
              <a:buFont typeface="Wingdings" panose="05000000000000000000" pitchFamily="2" charset="2"/>
              <a:buChar char="q"/>
            </a:pPr>
            <a:r>
              <a:rPr lang="en-US" dirty="0"/>
              <a:t>Bidirectional LSTM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500 words of each article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GloVe</a:t>
            </a:r>
            <a:r>
              <a:rPr lang="en-US" dirty="0"/>
              <a:t>” word embeddings</a:t>
            </a:r>
          </a:p>
          <a:p>
            <a:pPr marL="457200" lvl="1" indent="0">
              <a:buNone/>
            </a:pPr>
            <a:endParaRPr lang="en-US" dirty="0"/>
          </a:p>
          <a:p>
            <a:pPr marL="511175" indent="-511175">
              <a:buFont typeface="Wingdings" panose="05000000000000000000" pitchFamily="2" charset="2"/>
              <a:buChar char="q"/>
            </a:pPr>
            <a:r>
              <a:rPr lang="en-US" dirty="0"/>
              <a:t>Classify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Fox-Vox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Fox-PBS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Vox-PBS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Fox-Vox-PBS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8ACFC21-4C84-4EAD-8A5C-0791EFB321C0}"/>
              </a:ext>
            </a:extLst>
          </p:cNvPr>
          <p:cNvSpPr/>
          <p:nvPr/>
        </p:nvSpPr>
        <p:spPr>
          <a:xfrm>
            <a:off x="864069" y="1718469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2C61493-27A2-42DE-A52A-8139F959E215}"/>
              </a:ext>
            </a:extLst>
          </p:cNvPr>
          <p:cNvSpPr/>
          <p:nvPr/>
        </p:nvSpPr>
        <p:spPr>
          <a:xfrm>
            <a:off x="3651791" y="1718469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D7CF1-8D60-4697-B499-9B24842DB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809" y="2557927"/>
            <a:ext cx="6422411" cy="2350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793C6F-5B0E-42CB-9C0E-6CD5DE2E761C}"/>
              </a:ext>
            </a:extLst>
          </p:cNvPr>
          <p:cNvSpPr txBox="1"/>
          <p:nvPr/>
        </p:nvSpPr>
        <p:spPr>
          <a:xfrm>
            <a:off x="169990" y="6340948"/>
            <a:ext cx="5412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 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54730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109-D318-434C-8F6B-92717E6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5122" y="1825624"/>
            <a:ext cx="4442313" cy="39566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i="1" dirty="0"/>
              <a:t>Fox-Vox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 F1 Score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0.991</a:t>
            </a:r>
          </a:p>
          <a:p>
            <a:pPr>
              <a:buFont typeface="Wingdings" panose="05000000000000000000" pitchFamily="2" charset="2"/>
              <a:buChar char="q"/>
            </a:pPr>
            <a:endParaRPr lang="en-US" i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i="1" dirty="0"/>
              <a:t>Fox-PBS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F1 Score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0.980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i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i="1" dirty="0"/>
              <a:t>Vox-PBS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F1 Score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0.895</a:t>
            </a:r>
          </a:p>
          <a:p>
            <a:pPr>
              <a:buFont typeface="Wingdings" panose="05000000000000000000" pitchFamily="2" charset="2"/>
              <a:buChar char="q"/>
            </a:pPr>
            <a:endParaRPr lang="en-US" i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i="1" dirty="0"/>
              <a:t>Fox-Vox-PBS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F1 Score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0.890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8ACFC21-4C84-4EAD-8A5C-0791EFB321C0}"/>
              </a:ext>
            </a:extLst>
          </p:cNvPr>
          <p:cNvSpPr/>
          <p:nvPr/>
        </p:nvSpPr>
        <p:spPr>
          <a:xfrm>
            <a:off x="864069" y="1718469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2C61493-27A2-42DE-A52A-8139F959E215}"/>
              </a:ext>
            </a:extLst>
          </p:cNvPr>
          <p:cNvSpPr/>
          <p:nvPr/>
        </p:nvSpPr>
        <p:spPr>
          <a:xfrm>
            <a:off x="3651791" y="1718469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42775-AC88-40AC-97DE-F6FAABF3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788" y="180126"/>
            <a:ext cx="6561064" cy="56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4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109-D318-434C-8F6B-92717E6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6BFD74-9B59-4DE6-833A-B16130FD6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069" y="1870075"/>
            <a:ext cx="10350778" cy="3899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More news sources.</a:t>
            </a:r>
          </a:p>
          <a:p>
            <a:pPr marL="0" indent="457200">
              <a:buNone/>
            </a:pPr>
            <a:r>
              <a:rPr lang="en-US" dirty="0"/>
              <a:t>More news topics.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Attention and Transformer based models.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Bidirectional Encoder Representations from Transformers (BERT)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Web based interface.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8ACFC21-4C84-4EAD-8A5C-0791EFB321C0}"/>
              </a:ext>
            </a:extLst>
          </p:cNvPr>
          <p:cNvSpPr/>
          <p:nvPr/>
        </p:nvSpPr>
        <p:spPr>
          <a:xfrm>
            <a:off x="864069" y="1718469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2C61493-27A2-42DE-A52A-8139F959E215}"/>
              </a:ext>
            </a:extLst>
          </p:cNvPr>
          <p:cNvSpPr/>
          <p:nvPr/>
        </p:nvSpPr>
        <p:spPr>
          <a:xfrm>
            <a:off x="3651791" y="1718469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9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109-D318-434C-8F6B-92717E6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6BFD74-9B59-4DE6-833A-B16130FD6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069" y="2125918"/>
            <a:ext cx="5181600" cy="36435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Different news sources may actually have quantifiably distinct styles.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If implemented as a web app, this classifier could help readers “locate” bias.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Over time, readers could keep track of the types of news they read and discover their own implicit biases.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8ACFC21-4C84-4EAD-8A5C-0791EFB321C0}"/>
              </a:ext>
            </a:extLst>
          </p:cNvPr>
          <p:cNvSpPr/>
          <p:nvPr/>
        </p:nvSpPr>
        <p:spPr>
          <a:xfrm>
            <a:off x="864069" y="1718469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2C61493-27A2-42DE-A52A-8139F959E215}"/>
              </a:ext>
            </a:extLst>
          </p:cNvPr>
          <p:cNvSpPr/>
          <p:nvPr/>
        </p:nvSpPr>
        <p:spPr>
          <a:xfrm>
            <a:off x="3651791" y="1718469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52695-1EC0-4310-BAE9-1B1BD4277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494" y="1951038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0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669F-46A2-884E-BA3D-6E5108EA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28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2966-674A-BD4F-9EFE-2D203E33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Stephen M. Lee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smlee@memphis.edu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DBA2FCE7-68F8-47FF-968E-3634A3A090F3}"/>
              </a:ext>
            </a:extLst>
          </p:cNvPr>
          <p:cNvSpPr/>
          <p:nvPr/>
        </p:nvSpPr>
        <p:spPr>
          <a:xfrm>
            <a:off x="3308279" y="3419240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78ADE2D-36F7-46ED-BF25-A1003F7DD786}"/>
              </a:ext>
            </a:extLst>
          </p:cNvPr>
          <p:cNvSpPr/>
          <p:nvPr/>
        </p:nvSpPr>
        <p:spPr>
          <a:xfrm>
            <a:off x="6096001" y="3419240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F9B39-A584-4CFB-99DD-937E192C460C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40AF98-25E9-488A-AC10-45ADC51D7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109-D318-434C-8F6B-92717E6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53FF20-25B8-4784-873B-5E80B088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069" y="2078562"/>
            <a:ext cx="5698096" cy="34941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dirty="0"/>
              <a:t>Put the news into context...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… using NLP to categorize the source.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8ACFC21-4C84-4EAD-8A5C-0791EFB321C0}"/>
              </a:ext>
            </a:extLst>
          </p:cNvPr>
          <p:cNvSpPr/>
          <p:nvPr/>
        </p:nvSpPr>
        <p:spPr>
          <a:xfrm>
            <a:off x="864069" y="1718469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2C61493-27A2-42DE-A52A-8139F959E215}"/>
              </a:ext>
            </a:extLst>
          </p:cNvPr>
          <p:cNvSpPr/>
          <p:nvPr/>
        </p:nvSpPr>
        <p:spPr>
          <a:xfrm>
            <a:off x="3651791" y="1718469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55D70D-830E-42E7-B3D7-12E5C12F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864" y="2628024"/>
            <a:ext cx="4584072" cy="23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3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109-D318-434C-8F6B-92717E6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76CC4-4A33-43FE-9744-1A92C289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069" y="2125918"/>
            <a:ext cx="4765766" cy="36537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Fake News.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You can’t improve what you don’t measure.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8ACFC21-4C84-4EAD-8A5C-0791EFB321C0}"/>
              </a:ext>
            </a:extLst>
          </p:cNvPr>
          <p:cNvSpPr/>
          <p:nvPr/>
        </p:nvSpPr>
        <p:spPr>
          <a:xfrm>
            <a:off x="864069" y="1718469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2C61493-27A2-42DE-A52A-8139F959E215}"/>
              </a:ext>
            </a:extLst>
          </p:cNvPr>
          <p:cNvSpPr/>
          <p:nvPr/>
        </p:nvSpPr>
        <p:spPr>
          <a:xfrm>
            <a:off x="3651791" y="1718469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E6920-D4E4-4AA5-B03B-5F143708A5DB}"/>
              </a:ext>
            </a:extLst>
          </p:cNvPr>
          <p:cNvSpPr txBox="1"/>
          <p:nvPr/>
        </p:nvSpPr>
        <p:spPr>
          <a:xfrm>
            <a:off x="189781" y="6243876"/>
            <a:ext cx="514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Hunt </a:t>
            </a:r>
            <a:r>
              <a:rPr lang="en-US" sz="1000" dirty="0" err="1"/>
              <a:t>Allcott</a:t>
            </a:r>
            <a:r>
              <a:rPr lang="en-US" sz="1000" dirty="0"/>
              <a:t> &amp; Matthew </a:t>
            </a:r>
            <a:r>
              <a:rPr lang="en-US" sz="1000" dirty="0" err="1"/>
              <a:t>Gentzkow</a:t>
            </a:r>
            <a:r>
              <a:rPr lang="en-US" sz="1000" dirty="0"/>
              <a:t>, 2017. "Social Media and Fake News in the 2016 Election," Journal of Economic Perspectives, vol 31(2), pages 211-236.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B84777-7E88-4D45-9CA7-6C89ACA70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47" y="2463621"/>
            <a:ext cx="4751053" cy="27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1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109-D318-434C-8F6B-92717E6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F4B30-C60C-4073-AEB3-2D15B9A25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80471"/>
            <a:ext cx="5601312" cy="3668354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What does “fake” news mean? 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Not always so simple to decide…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Context and perspective matter!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Make a “GPS” for news.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8ACFC21-4C84-4EAD-8A5C-0791EFB321C0}"/>
              </a:ext>
            </a:extLst>
          </p:cNvPr>
          <p:cNvSpPr/>
          <p:nvPr/>
        </p:nvSpPr>
        <p:spPr>
          <a:xfrm>
            <a:off x="864069" y="1718469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2C61493-27A2-42DE-A52A-8139F959E215}"/>
              </a:ext>
            </a:extLst>
          </p:cNvPr>
          <p:cNvSpPr/>
          <p:nvPr/>
        </p:nvSpPr>
        <p:spPr>
          <a:xfrm>
            <a:off x="3651791" y="1718469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09B63-8E18-471C-98BC-6C564C72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08" y="2017174"/>
            <a:ext cx="3931309" cy="35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5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109-D318-434C-8F6B-92717E6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3040"/>
            <a:ext cx="10988039" cy="38111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News Classification</a:t>
            </a:r>
          </a:p>
          <a:p>
            <a:pPr marL="974725" indent="-974725">
              <a:buNone/>
            </a:pPr>
            <a:endParaRPr lang="en-US" i="1" u="sng" dirty="0"/>
          </a:p>
          <a:p>
            <a:pPr marL="974725" indent="-974725">
              <a:buNone/>
            </a:pPr>
            <a:r>
              <a:rPr lang="en-US" i="1" u="sng" dirty="0"/>
              <a:t>Input</a:t>
            </a:r>
            <a:r>
              <a:rPr lang="en-US" i="1" dirty="0"/>
              <a:t>: </a:t>
            </a:r>
            <a:r>
              <a:rPr lang="en-US" dirty="0"/>
              <a:t>A news article from one of three sources: Fox; Vox; or PBS. </a:t>
            </a:r>
          </a:p>
          <a:p>
            <a:pPr marL="974725" indent="-974725">
              <a:buNone/>
            </a:pPr>
            <a:endParaRPr lang="en-US" dirty="0"/>
          </a:p>
          <a:p>
            <a:pPr marL="1604963" indent="-1604963">
              <a:buNone/>
            </a:pPr>
            <a:r>
              <a:rPr lang="en-US" i="1" u="sng" dirty="0"/>
              <a:t>Question</a:t>
            </a:r>
            <a:r>
              <a:rPr lang="en-US" i="1" dirty="0"/>
              <a:t>: </a:t>
            </a:r>
            <a:r>
              <a:rPr lang="en-US" dirty="0"/>
              <a:t>Who wrote the article?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8ACFC21-4C84-4EAD-8A5C-0791EFB321C0}"/>
              </a:ext>
            </a:extLst>
          </p:cNvPr>
          <p:cNvSpPr/>
          <p:nvPr/>
        </p:nvSpPr>
        <p:spPr>
          <a:xfrm>
            <a:off x="864069" y="1718469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2C61493-27A2-42DE-A52A-8139F959E215}"/>
              </a:ext>
            </a:extLst>
          </p:cNvPr>
          <p:cNvSpPr/>
          <p:nvPr/>
        </p:nvSpPr>
        <p:spPr>
          <a:xfrm>
            <a:off x="3651791" y="1718469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6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109-D318-434C-8F6B-92717E6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4BF1F-7060-4BF0-92E3-56E633B5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25917"/>
            <a:ext cx="5181600" cy="337841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Email spam filters.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Early analytical work.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TF-IDF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Latent Semantic Analysis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Recently, recurrent neural networks (RNN).</a:t>
            </a:r>
            <a:r>
              <a:rPr lang="en-US" baseline="30000" dirty="0"/>
              <a:t>1, 2, 3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8ACFC21-4C84-4EAD-8A5C-0791EFB321C0}"/>
              </a:ext>
            </a:extLst>
          </p:cNvPr>
          <p:cNvSpPr/>
          <p:nvPr/>
        </p:nvSpPr>
        <p:spPr>
          <a:xfrm>
            <a:off x="864069" y="1718469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2C61493-27A2-42DE-A52A-8139F959E215}"/>
              </a:ext>
            </a:extLst>
          </p:cNvPr>
          <p:cNvSpPr/>
          <p:nvPr/>
        </p:nvSpPr>
        <p:spPr>
          <a:xfrm>
            <a:off x="3651791" y="1718469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F38EB-C6AD-47E1-B169-07F73CC2A26E}"/>
              </a:ext>
            </a:extLst>
          </p:cNvPr>
          <p:cNvSpPr txBox="1"/>
          <p:nvPr/>
        </p:nvSpPr>
        <p:spPr>
          <a:xfrm>
            <a:off x="385482" y="6046368"/>
            <a:ext cx="50650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 err="1"/>
              <a:t>Hochreiter</a:t>
            </a:r>
            <a:r>
              <a:rPr lang="en-US" sz="900" dirty="0"/>
              <a:t>, Sepp, and Jürgen </a:t>
            </a:r>
            <a:r>
              <a:rPr lang="en-US" sz="900" dirty="0" err="1"/>
              <a:t>Schmidhuber</a:t>
            </a:r>
            <a:r>
              <a:rPr lang="en-US" sz="900" dirty="0"/>
              <a:t>. "Long short-term memory." </a:t>
            </a:r>
            <a:r>
              <a:rPr lang="en-US" sz="900" i="1" dirty="0"/>
              <a:t>Neural computation</a:t>
            </a:r>
            <a:r>
              <a:rPr lang="en-US" sz="900" dirty="0"/>
              <a:t> 9.8 (1997): 1735-1780.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Yang, </a:t>
            </a:r>
            <a:r>
              <a:rPr lang="en-US" sz="900" dirty="0" err="1"/>
              <a:t>Zichao</a:t>
            </a:r>
            <a:r>
              <a:rPr lang="en-US" sz="900" dirty="0"/>
              <a:t>, et al. "Hierarchical attention networks for document classification." </a:t>
            </a:r>
            <a:r>
              <a:rPr lang="en-US" sz="900" i="1" dirty="0"/>
              <a:t>Proceedings of the 2016 Conference of the North American Chapter of the Association for Computational Linguistics: Human Language Technologies</a:t>
            </a:r>
            <a:r>
              <a:rPr lang="en-US" sz="900" dirty="0"/>
              <a:t>. 2016.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A16-A7F2-4373-9802-93FA9A0DC076}"/>
              </a:ext>
            </a:extLst>
          </p:cNvPr>
          <p:cNvSpPr txBox="1"/>
          <p:nvPr/>
        </p:nvSpPr>
        <p:spPr>
          <a:xfrm>
            <a:off x="6884894" y="6138608"/>
            <a:ext cx="50560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sz="900" dirty="0"/>
              <a:t>3.      Zhou, </a:t>
            </a:r>
            <a:r>
              <a:rPr lang="en-US" sz="900" dirty="0" err="1"/>
              <a:t>Xinjie</a:t>
            </a:r>
            <a:r>
              <a:rPr lang="en-US" sz="900" dirty="0"/>
              <a:t>, </a:t>
            </a:r>
            <a:r>
              <a:rPr lang="en-US" sz="900" dirty="0" err="1"/>
              <a:t>Xiaojun</a:t>
            </a:r>
            <a:r>
              <a:rPr lang="en-US" sz="900" dirty="0"/>
              <a:t> Wan, and </a:t>
            </a:r>
            <a:r>
              <a:rPr lang="en-US" sz="900" dirty="0" err="1"/>
              <a:t>Jianguo</a:t>
            </a:r>
            <a:r>
              <a:rPr lang="en-US" sz="900" dirty="0"/>
              <a:t> Xiao. "Attention-based LSTM network for cross-lingual sentiment classification." </a:t>
            </a:r>
            <a:r>
              <a:rPr lang="en-US" sz="900" i="1" dirty="0"/>
              <a:t>Proceedings of the 2016 conference on empirical methods in natural language processing</a:t>
            </a:r>
            <a:r>
              <a:rPr lang="en-US" sz="900" dirty="0"/>
              <a:t>. 2016..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8F3DFA-CD63-409B-AC35-02CBE5BC8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981" y="2438482"/>
            <a:ext cx="5574696" cy="24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4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5122" y="182562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8ACFC21-4C84-4EAD-8A5C-0791EFB321C0}"/>
              </a:ext>
            </a:extLst>
          </p:cNvPr>
          <p:cNvSpPr/>
          <p:nvPr/>
        </p:nvSpPr>
        <p:spPr>
          <a:xfrm>
            <a:off x="3308277" y="5859207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2C61493-27A2-42DE-A52A-8139F959E215}"/>
              </a:ext>
            </a:extLst>
          </p:cNvPr>
          <p:cNvSpPr/>
          <p:nvPr/>
        </p:nvSpPr>
        <p:spPr>
          <a:xfrm>
            <a:off x="6095999" y="5859207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75D6F-C4D5-462D-B520-6EF3ABAF2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156" y="179598"/>
            <a:ext cx="7463688" cy="55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4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109-D318-434C-8F6B-92717E64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22879"/>
            <a:ext cx="10515600" cy="1325563"/>
          </a:xfrm>
        </p:spPr>
        <p:txBody>
          <a:bodyPr/>
          <a:lstStyle/>
          <a:p>
            <a:r>
              <a:rPr lang="en-US" dirty="0"/>
              <a:t>Data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5122" y="182562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A15335-744C-42DA-8D9F-61E18381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9" y="1393840"/>
            <a:ext cx="3037100" cy="4555651"/>
          </a:xfrm>
          <a:prstGeom prst="rect">
            <a:avLst/>
          </a:prstGeom>
        </p:spPr>
      </p:pic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D8951635-C1D3-421A-98DA-D209889186D7}"/>
              </a:ext>
            </a:extLst>
          </p:cNvPr>
          <p:cNvSpPr/>
          <p:nvPr/>
        </p:nvSpPr>
        <p:spPr>
          <a:xfrm>
            <a:off x="806824" y="1190116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A439283B-7B9E-49F3-9B52-5E0C5E0F0E63}"/>
              </a:ext>
            </a:extLst>
          </p:cNvPr>
          <p:cNvSpPr/>
          <p:nvPr/>
        </p:nvSpPr>
        <p:spPr>
          <a:xfrm>
            <a:off x="3594546" y="1190116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D0580-FFA2-4251-AB53-2C88745EC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449" y="1393840"/>
            <a:ext cx="3037102" cy="4555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14E54C-B1A3-4015-BAA8-6A4EC4D68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47" y="1393839"/>
            <a:ext cx="3037103" cy="455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5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F1C7-9395-5B42-B635-02C0BAC3D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9593" y="1756557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A16F3-9D13-AA47-AB75-F228764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81BC-ADFE-489E-9C9A-6EC45F0BCE6A}"/>
              </a:ext>
            </a:extLst>
          </p:cNvPr>
          <p:cNvSpPr/>
          <p:nvPr/>
        </p:nvSpPr>
        <p:spPr>
          <a:xfrm>
            <a:off x="0" y="6029864"/>
            <a:ext cx="12192000" cy="828136"/>
          </a:xfrm>
          <a:prstGeom prst="rect">
            <a:avLst/>
          </a:prstGeom>
          <a:solidFill>
            <a:schemeClr val="bg1">
              <a:lumMod val="85000"/>
              <a:alpha val="9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E58ED-788B-429F-BE4E-8FAD0C3D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87" y="6152742"/>
            <a:ext cx="687025" cy="582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48FBC8-6DDA-4FF4-B601-7E2950C8E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381" y="1467460"/>
            <a:ext cx="2935761" cy="4403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F5E8C-1EF0-4C11-9249-AD6B5351E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620" y="1467460"/>
            <a:ext cx="2935761" cy="4403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16E0B0-9259-4345-90C1-704F773B9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859" y="1462979"/>
            <a:ext cx="2935761" cy="4403642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FCE5ED17-4C79-4A3C-992D-B613C70829FB}"/>
              </a:ext>
            </a:extLst>
          </p:cNvPr>
          <p:cNvSpPr/>
          <p:nvPr/>
        </p:nvSpPr>
        <p:spPr>
          <a:xfrm>
            <a:off x="806824" y="1181151"/>
            <a:ext cx="2787721" cy="8096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D6F7ADC7-F8D3-4EF7-AE8F-2D33FE5B8D5C}"/>
              </a:ext>
            </a:extLst>
          </p:cNvPr>
          <p:cNvSpPr/>
          <p:nvPr/>
        </p:nvSpPr>
        <p:spPr>
          <a:xfrm>
            <a:off x="3594546" y="1181151"/>
            <a:ext cx="2787721" cy="80963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B468C35-4F41-4406-943D-A613DB509348}"/>
              </a:ext>
            </a:extLst>
          </p:cNvPr>
          <p:cNvSpPr txBox="1">
            <a:spLocks/>
          </p:cNvSpPr>
          <p:nvPr/>
        </p:nvSpPr>
        <p:spPr>
          <a:xfrm>
            <a:off x="806824" y="122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Regular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Data and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3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</TotalTime>
  <Words>356</Words>
  <Application>Microsoft Office PowerPoint</Application>
  <PresentationFormat>Widescreen</PresentationFormat>
  <Paragraphs>98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Helvetica Regular</vt:lpstr>
      <vt:lpstr>Wingdings</vt:lpstr>
      <vt:lpstr>Office Theme</vt:lpstr>
      <vt:lpstr>Who Wrote This?  Classifying the Source of a News Article</vt:lpstr>
      <vt:lpstr>Goal</vt:lpstr>
      <vt:lpstr>Motivation</vt:lpstr>
      <vt:lpstr>Motivation</vt:lpstr>
      <vt:lpstr>Problem Setup</vt:lpstr>
      <vt:lpstr>Related Work</vt:lpstr>
      <vt:lpstr>PowerPoint Presentation</vt:lpstr>
      <vt:lpstr>Data and Insights</vt:lpstr>
      <vt:lpstr>PowerPoint Presentation</vt:lpstr>
      <vt:lpstr>Baseline Solution</vt:lpstr>
      <vt:lpstr>Key Results</vt:lpstr>
      <vt:lpstr>Future Work</vt:lpstr>
      <vt:lpstr>Conclusion and 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Enterprise with Public Blockchains</dc:title>
  <dc:creator>Steve Lee</dc:creator>
  <cp:lastModifiedBy>Steve Lee</cp:lastModifiedBy>
  <cp:revision>215</cp:revision>
  <dcterms:created xsi:type="dcterms:W3CDTF">2018-08-23T15:53:01Z</dcterms:created>
  <dcterms:modified xsi:type="dcterms:W3CDTF">2019-04-12T12:02:22Z</dcterms:modified>
</cp:coreProperties>
</file>