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8234686-2626-4B5A-9978-17BE4AE1AC8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2203DB4-28C9-4A04-9E3A-44BBA50706A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DCDAC7B-A565-409B-873C-9C96BB2B284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AC7F8BE-5120-4062-846B-6BC8AAB5DF0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B00A4C8-035A-4F30-A6A1-29B77372E1D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n-US" sz="3200" spc="-1" strike="noStrike">
              <a:solidFill>
                <a:srgbClr val="000000"/>
              </a:solidFill>
              <a:highlight>
                <a:srgbClr val="ffffff"/>
              </a:highlight>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A598C3E-0494-49D1-BC25-3658D9DA518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5E07D0E-8A7C-44B5-9F68-BB380B05247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7496272-AF3D-4FFE-AA6A-ECC66E5D26E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913A1A0-7FAA-4167-9D4B-FC819F72895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n-US" sz="3200" spc="-1" strike="noStrike">
              <a:solidFill>
                <a:srgbClr val="000000"/>
              </a:solidFill>
              <a:highlight>
                <a:srgbClr val="ffffff"/>
              </a:highlight>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4B6EEE7-99ED-423E-BB0D-C146F0CFBFFD}"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81761B7-D770-4EEB-BE84-E9FFC0BA1E5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n-US" sz="3200" spc="-1" strike="noStrike">
              <a:solidFill>
                <a:srgbClr val="000000"/>
              </a:solidFill>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854B2AA-9F78-45D9-A159-50E0F6B53D2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A1A27A5-EF7F-44F5-81DB-A1AFC7D22E1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230D642-ACB6-4EE4-8935-C5226EB64B3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6DBF5F2-DB48-48FC-B2AF-BAC278CDC3B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2EF9BE2-3EAB-4557-A67A-B19899D963C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7851F90-3E6E-4671-A65A-96388D39F4F7}"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3449460-C07F-4269-A0FE-3DA9FB11E65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D72C265-B4A5-487C-ABC4-86B62922123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EE92EB7-4CB2-42B5-BC3E-1977D81B797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n-US" sz="3200" spc="-1" strike="noStrike">
              <a:solidFill>
                <a:srgbClr val="000000"/>
              </a:solidFill>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3DEC3B3-46C1-4386-80CC-E4D2B0CD2B8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DA3C88-240B-4DDE-BD78-78A476E5D6E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ACFE5C2-7E25-4BB0-A2D9-415B2F4C754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77B8801-EF3E-45CE-9203-04943665F01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78000"/>
          </a:bodyPr>
          <a:p>
            <a:pPr marL="336960" indent="-25272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673920" indent="-25272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010880" indent="-22464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347840" indent="-16848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1684800" indent="-16848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021760" indent="-16848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2358720" indent="-16848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93FF4A94-7A14-4774-83A9-62BEA6E28A7D}"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7"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8"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79884C25-2A40-4646-80B8-45870410CC71}"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data.kingcounty.gov/"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localhost:8501/"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en-US" sz="3300" spc="-1" strike="noStrike">
                <a:solidFill>
                  <a:srgbClr val="dd4100"/>
                </a:solidFill>
                <a:latin typeface="Arial"/>
              </a:rPr>
              <a:t>Flipping homes in King County</a:t>
            </a:r>
            <a:endParaRPr b="0" lang="en-US" sz="3300" spc="-1" strike="noStrike">
              <a:solidFill>
                <a:srgbClr val="dd4100"/>
              </a:solidFill>
              <a:latin typeface="Arial"/>
            </a:endParaRPr>
          </a:p>
        </p:txBody>
      </p:sp>
      <p:sp>
        <p:nvSpPr>
          <p:cNvPr id="86" name=""/>
          <p:cNvSpPr txBox="1"/>
          <p:nvPr/>
        </p:nvSpPr>
        <p:spPr>
          <a:xfrm>
            <a:off x="6172200" y="4800600"/>
            <a:ext cx="3429000" cy="346320"/>
          </a:xfrm>
          <a:prstGeom prst="rect">
            <a:avLst/>
          </a:prstGeom>
          <a:noFill/>
          <a:ln w="18000">
            <a:noFill/>
          </a:ln>
        </p:spPr>
        <p:txBody>
          <a:bodyPr lIns="90000" rIns="90000" tIns="45000" bIns="45000" anchor="t">
            <a:noAutofit/>
          </a:bodyPr>
          <a:p>
            <a:r>
              <a:rPr b="0" lang="en-US" sz="1800" spc="-1" strike="noStrike">
                <a:solidFill>
                  <a:srgbClr val="000000"/>
                </a:solidFill>
                <a:latin typeface="Arial"/>
              </a:rPr>
              <a:t>Utku Kale and Kevin Fagan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Agenda</a:t>
            </a:r>
            <a:endParaRPr b="0" lang="en-US" sz="3300" spc="-1" strike="noStrike">
              <a:solidFill>
                <a:srgbClr val="ffffff"/>
              </a:solidFill>
              <a:latin typeface="Arial"/>
            </a:endParaRPr>
          </a:p>
        </p:txBody>
      </p:sp>
      <p:sp>
        <p:nvSpPr>
          <p:cNvPr id="8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Data explanation, area exploration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Target zip codes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Price prediction per square foot</a:t>
            </a:r>
            <a:endParaRPr b="0" lang="en-US" sz="2400" spc="-1" strike="noStrike">
              <a:solidFill>
                <a:srgbClr val="009bdd"/>
              </a:solidFill>
              <a:latin typeface="Arial"/>
            </a:endParaRPr>
          </a:p>
        </p:txBody>
      </p:sp>
      <p:sp>
        <p:nvSpPr>
          <p:cNvPr id="4" name="PlaceHolder 3"/>
          <p:cNvSpPr>
            <a:spLocks noGrp="1"/>
          </p:cNvSpPr>
          <p:nvPr>
            <p:ph type="sldNum" idx="6"/>
          </p:nvPr>
        </p:nvSpPr>
        <p:spPr/>
        <p:txBody>
          <a:bodyPr/>
          <a:p>
            <a:fld id="{6E604DE9-56C7-44B9-9036-AAEBFDEFB5AF}" type="slidenum">
              <a:t>2</a:t>
            </a:fld>
          </a:p>
        </p:txBody>
      </p:sp>
      <p:sp>
        <p:nvSpPr>
          <p:cNvPr id="5" name="PlaceHolder 4"/>
          <p:cNvSpPr>
            <a:spLocks noGrp="1"/>
          </p:cNvSpPr>
          <p:nvPr>
            <p:ph type="dt" idx="4"/>
          </p:nvPr>
        </p:nvSpPr>
        <p:spPr/>
        <p:txBody>
          <a:bodyPr/>
          <a:p>
            <a:fld id="{8322E07B-1C76-44AA-8CCF-FBA099D338F8}" type="datetime1">
              <a:rPr lang="en-US"/>
              <a:t>02/17/2023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Goal</a:t>
            </a:r>
            <a:endParaRPr b="0" lang="en-US" sz="3300" spc="-1" strike="noStrike">
              <a:solidFill>
                <a:srgbClr val="ffffff"/>
              </a:solidFill>
              <a:latin typeface="Arial"/>
            </a:endParaRPr>
          </a:p>
        </p:txBody>
      </p:sp>
      <p:sp>
        <p:nvSpPr>
          <p:cNvPr id="9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Here we will explore where and how to buy, renovate, and resell homes in King County, Washington.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All data is sourced from </a:t>
            </a:r>
            <a:r>
              <a:rPr b="0" lang="en-US" sz="2400" spc="-1" strike="noStrike">
                <a:solidFill>
                  <a:srgbClr val="009bdd"/>
                </a:solidFill>
                <a:latin typeface="Arial"/>
                <a:hlinkClick r:id="rId1"/>
              </a:rPr>
              <a:t>https://data.kingcounty.gov/</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First we will locate the best zip codes to operate in by comparing low quality homes and high quality homes within each zip code and finding the areas where the difference is the highest.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Outliers were removed via 1.5*IQR.</a:t>
            </a:r>
            <a:endParaRPr b="0" lang="en-US" sz="2400" spc="-1" strike="noStrike">
              <a:solidFill>
                <a:srgbClr val="009bdd"/>
              </a:solidFill>
              <a:latin typeface="Arial"/>
            </a:endParaRPr>
          </a:p>
        </p:txBody>
      </p:sp>
      <p:sp>
        <p:nvSpPr>
          <p:cNvPr id="4" name="PlaceHolder 3"/>
          <p:cNvSpPr>
            <a:spLocks noGrp="1"/>
          </p:cNvSpPr>
          <p:nvPr>
            <p:ph type="sldNum" idx="6"/>
          </p:nvPr>
        </p:nvSpPr>
        <p:spPr/>
        <p:txBody>
          <a:bodyPr/>
          <a:p>
            <a:fld id="{C4B63533-2531-4E07-9B22-D6C5B748D853}" type="slidenum">
              <a:t>3</a:t>
            </a:fld>
          </a:p>
        </p:txBody>
      </p:sp>
      <p:sp>
        <p:nvSpPr>
          <p:cNvPr id="5" name="PlaceHolder 4"/>
          <p:cNvSpPr>
            <a:spLocks noGrp="1"/>
          </p:cNvSpPr>
          <p:nvPr>
            <p:ph type="dt" idx="4"/>
          </p:nvPr>
        </p:nvSpPr>
        <p:spPr/>
        <p:txBody>
          <a:bodyPr/>
          <a:p>
            <a:fld id="{081D4AE3-8B9D-4021-BAA1-7CCCE1F2F8FD}" type="datetime1">
              <a:rPr lang="en-US"/>
              <a:t>02/17/2023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9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hlinkClick r:id="rId1"/>
              </a:rPr>
              <a:t>Zip code selection</a:t>
            </a:r>
            <a:endParaRPr b="0" lang="en-US" sz="2400" spc="-1" strike="noStrike">
              <a:solidFill>
                <a:srgbClr val="009bdd"/>
              </a:solidFill>
              <a:latin typeface="Arial"/>
            </a:endParaRPr>
          </a:p>
        </p:txBody>
      </p:sp>
      <p:sp>
        <p:nvSpPr>
          <p:cNvPr id="4" name="PlaceHolder 3"/>
          <p:cNvSpPr>
            <a:spLocks noGrp="1"/>
          </p:cNvSpPr>
          <p:nvPr>
            <p:ph type="sldNum" idx="6"/>
          </p:nvPr>
        </p:nvSpPr>
        <p:spPr/>
        <p:txBody>
          <a:bodyPr/>
          <a:p>
            <a:fld id="{EB4E0912-AA7F-4A96-9879-F9022FDCD7C1}" type="slidenum">
              <a:t>4</a:t>
            </a:fld>
          </a:p>
        </p:txBody>
      </p:sp>
      <p:sp>
        <p:nvSpPr>
          <p:cNvPr id="5" name="PlaceHolder 4"/>
          <p:cNvSpPr>
            <a:spLocks noGrp="1"/>
          </p:cNvSpPr>
          <p:nvPr>
            <p:ph type="dt" idx="4"/>
          </p:nvPr>
        </p:nvSpPr>
        <p:spPr/>
        <p:txBody>
          <a:bodyPr/>
          <a:p>
            <a:fld id="{3923DDC2-6627-4B8A-8E52-64F3B224D6E9}" type="datetime1">
              <a:rPr lang="en-US"/>
              <a:t>02/17/2023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Top 5 zip codes</a:t>
            </a:r>
            <a:endParaRPr b="0" lang="en-US" sz="3300" spc="-1" strike="noStrike">
              <a:solidFill>
                <a:srgbClr val="ffffff"/>
              </a:solidFill>
              <a:latin typeface="Arial"/>
            </a:endParaRPr>
          </a:p>
        </p:txBody>
      </p:sp>
      <p:graphicFrame>
        <p:nvGraphicFramePr>
          <p:cNvPr id="94" name=""/>
          <p:cNvGraphicFramePr/>
          <p:nvPr/>
        </p:nvGraphicFramePr>
        <p:xfrm>
          <a:off x="360000" y="1080000"/>
          <a:ext cx="9359280" cy="2077560"/>
        </p:xfrm>
        <a:graphic>
          <a:graphicData uri="http://schemas.openxmlformats.org/drawingml/2006/table">
            <a:tbl>
              <a:tblPr/>
              <a:tblGrid>
                <a:gridCol w="3119760"/>
                <a:gridCol w="3119760"/>
                <a:gridCol w="3120120"/>
              </a:tblGrid>
              <a:tr h="346320">
                <a:tc>
                  <a:txBody>
                    <a:bodyPr lIns="90000" rIns="90000" tIns="46800" bIns="46800" anchor="t">
                      <a:noAutofit/>
                    </a:bodyPr>
                    <a:p>
                      <a:pPr indent="0">
                        <a:buNone/>
                      </a:pPr>
                      <a:r>
                        <a:rPr b="0" lang="en-US" sz="1800" spc="-1" strike="noStrike">
                          <a:solidFill>
                            <a:srgbClr val="000000"/>
                          </a:solidFill>
                          <a:latin typeface="Arial"/>
                        </a:rPr>
                        <a:t>Zip</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indent="0">
                        <a:buNone/>
                      </a:pPr>
                      <a:r>
                        <a:rPr b="0" lang="en-US" sz="1800" spc="-1" strike="noStrike">
                          <a:solidFill>
                            <a:srgbClr val="000000"/>
                          </a:solidFill>
                          <a:latin typeface="Arial"/>
                        </a:rPr>
                        <a:t>Jurisdiction</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indent="0">
                        <a:buNone/>
                      </a:pPr>
                      <a:r>
                        <a:rPr b="0" lang="en-US" sz="1800" spc="-1" strike="noStrike">
                          <a:solidFill>
                            <a:srgbClr val="000000"/>
                          </a:solidFill>
                          <a:latin typeface="Arial"/>
                        </a:rPr>
                        <a:t>Mean difference in price</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6320">
                <a:tc>
                  <a:txBody>
                    <a:bodyPr lIns="90000" rIns="90000" tIns="46800" bIns="46800" anchor="t">
                      <a:noAutofit/>
                    </a:bodyPr>
                    <a:p>
                      <a:pPr indent="0">
                        <a:buNone/>
                      </a:pPr>
                      <a:r>
                        <a:rPr b="0" lang="en-US" sz="1800" spc="-1" strike="noStrike">
                          <a:solidFill>
                            <a:srgbClr val="000000"/>
                          </a:solidFill>
                          <a:latin typeface="Arial"/>
                        </a:rPr>
                        <a:t>98039</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indent="0">
                        <a:buNone/>
                      </a:pPr>
                      <a:r>
                        <a:rPr b="0" lang="en-US" sz="1800" spc="-1" strike="noStrike">
                          <a:solidFill>
                            <a:srgbClr val="000000"/>
                          </a:solidFill>
                          <a:latin typeface="Arial"/>
                        </a:rPr>
                        <a:t>Menina</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indent="0">
                        <a:buNone/>
                      </a:pPr>
                      <a:r>
                        <a:rPr b="0" lang="en-US" sz="1800" spc="-1" strike="noStrike">
                          <a:solidFill>
                            <a:srgbClr val="000000"/>
                          </a:solidFill>
                          <a:latin typeface="Arial"/>
                        </a:rPr>
                        <a:t>$2.284mm</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6320">
                <a:tc>
                  <a:txBody>
                    <a:bodyPr lIns="90000" rIns="90000" tIns="46800" bIns="46800" anchor="t">
                      <a:noAutofit/>
                    </a:bodyPr>
                    <a:p>
                      <a:pPr indent="0">
                        <a:buNone/>
                      </a:pPr>
                      <a:r>
                        <a:rPr b="0" lang="en-US" sz="1800" spc="-1" strike="noStrike">
                          <a:solidFill>
                            <a:srgbClr val="000000"/>
                          </a:solidFill>
                          <a:latin typeface="Arial"/>
                        </a:rPr>
                        <a:t>98004</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indent="0">
                        <a:buNone/>
                      </a:pPr>
                      <a:r>
                        <a:rPr b="0" lang="en-US" sz="1800" spc="-1" strike="noStrike">
                          <a:solidFill>
                            <a:srgbClr val="000000"/>
                          </a:solidFill>
                          <a:latin typeface="Arial"/>
                        </a:rPr>
                        <a:t>Bellvue</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indent="0">
                        <a:buNone/>
                      </a:pPr>
                      <a:r>
                        <a:rPr b="0" lang="en-US" sz="1800" spc="-1" strike="noStrike">
                          <a:solidFill>
                            <a:srgbClr val="000000"/>
                          </a:solidFill>
                          <a:latin typeface="Arial"/>
                        </a:rPr>
                        <a:t>$1.411mm</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6320">
                <a:tc>
                  <a:txBody>
                    <a:bodyPr lIns="90000" rIns="90000" tIns="46800" bIns="46800" anchor="t">
                      <a:noAutofit/>
                    </a:bodyPr>
                    <a:p>
                      <a:pPr indent="0">
                        <a:buNone/>
                      </a:pPr>
                      <a:r>
                        <a:rPr b="0" lang="en-US" sz="1800" spc="-1" strike="noStrike">
                          <a:solidFill>
                            <a:srgbClr val="000000"/>
                          </a:solidFill>
                          <a:latin typeface="Arial"/>
                        </a:rPr>
                        <a:t>98112</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indent="0">
                        <a:buNone/>
                      </a:pPr>
                      <a:r>
                        <a:rPr b="0" lang="en-US" sz="1800" spc="-1" strike="noStrike">
                          <a:solidFill>
                            <a:srgbClr val="000000"/>
                          </a:solidFill>
                          <a:latin typeface="Arial"/>
                        </a:rPr>
                        <a:t>Seattle</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indent="0">
                        <a:buNone/>
                      </a:pPr>
                      <a:r>
                        <a:rPr b="0" lang="en-US" sz="1800" spc="-1" strike="noStrike">
                          <a:solidFill>
                            <a:srgbClr val="000000"/>
                          </a:solidFill>
                          <a:latin typeface="Arial"/>
                        </a:rPr>
                        <a:t>$1.213mm</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6320">
                <a:tc>
                  <a:txBody>
                    <a:bodyPr lIns="90000" rIns="90000" tIns="46800" bIns="46800" anchor="t">
                      <a:noAutofit/>
                    </a:bodyPr>
                    <a:p>
                      <a:pPr indent="0">
                        <a:buNone/>
                      </a:pPr>
                      <a:r>
                        <a:rPr b="0" lang="en-US" sz="1800" spc="-1" strike="noStrike">
                          <a:solidFill>
                            <a:srgbClr val="000000"/>
                          </a:solidFill>
                          <a:latin typeface="Arial"/>
                        </a:rPr>
                        <a:t>98077</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indent="0">
                        <a:buNone/>
                      </a:pPr>
                      <a:r>
                        <a:rPr b="0" lang="en-US" sz="1800" spc="-1" strike="noStrike">
                          <a:solidFill>
                            <a:srgbClr val="000000"/>
                          </a:solidFill>
                          <a:latin typeface="Arial"/>
                        </a:rPr>
                        <a:t>Woodinvile</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indent="0">
                        <a:buNone/>
                      </a:pPr>
                      <a:r>
                        <a:rPr b="0" lang="en-US" sz="1800" spc="-1" strike="noStrike">
                          <a:solidFill>
                            <a:srgbClr val="000000"/>
                          </a:solidFill>
                          <a:latin typeface="Arial"/>
                        </a:rPr>
                        <a:t>$942m</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6320">
                <a:tc>
                  <a:txBody>
                    <a:bodyPr lIns="90000" rIns="90000" tIns="46800" bIns="46800" anchor="t">
                      <a:noAutofit/>
                    </a:bodyPr>
                    <a:p>
                      <a:pPr indent="0">
                        <a:buNone/>
                      </a:pPr>
                      <a:r>
                        <a:rPr b="0" lang="en-US" sz="1800" spc="-1" strike="noStrike">
                          <a:solidFill>
                            <a:srgbClr val="000000"/>
                          </a:solidFill>
                          <a:latin typeface="Arial"/>
                        </a:rPr>
                        <a:t>98109</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indent="0">
                        <a:buNone/>
                      </a:pPr>
                      <a:r>
                        <a:rPr b="0" lang="en-US" sz="1800" spc="-1" strike="noStrike">
                          <a:solidFill>
                            <a:srgbClr val="000000"/>
                          </a:solidFill>
                          <a:latin typeface="Arial"/>
                        </a:rPr>
                        <a:t>Seattle</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indent="0">
                        <a:buNone/>
                      </a:pPr>
                      <a:r>
                        <a:rPr b="0" lang="en-US" sz="1800" spc="-1" strike="noStrike">
                          <a:solidFill>
                            <a:srgbClr val="000000"/>
                          </a:solidFill>
                          <a:latin typeface="Arial"/>
                        </a:rPr>
                        <a:t>$798m</a:t>
                      </a:r>
                      <a:endParaRPr b="0" lang="en-US"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95" name=""/>
          <p:cNvSpPr txBox="1"/>
          <p:nvPr/>
        </p:nvSpPr>
        <p:spPr>
          <a:xfrm>
            <a:off x="457200" y="3657600"/>
            <a:ext cx="9144000" cy="346320"/>
          </a:xfrm>
          <a:prstGeom prst="rect">
            <a:avLst/>
          </a:prstGeom>
          <a:noFill/>
          <a:ln w="18000">
            <a:noFill/>
          </a:ln>
        </p:spPr>
        <p:txBody>
          <a:bodyPr lIns="90000" rIns="90000" tIns="45000" bIns="45000" anchor="t">
            <a:noAutofit/>
          </a:bodyPr>
          <a:p>
            <a:r>
              <a:rPr b="0" lang="en-US" sz="1800" spc="-1" strike="noStrike">
                <a:solidFill>
                  <a:srgbClr val="000000"/>
                </a:solidFill>
                <a:latin typeface="Arial"/>
              </a:rPr>
              <a:t>The list of zip codes to target does not change when using mean or median.</a:t>
            </a:r>
            <a:endParaRPr b="0" lang="en-US" sz="1800" spc="-1" strike="noStrike">
              <a:solidFill>
                <a:srgbClr val="000000"/>
              </a:solidFill>
              <a:latin typeface="Arial"/>
            </a:endParaRPr>
          </a:p>
        </p:txBody>
      </p:sp>
      <p:sp>
        <p:nvSpPr>
          <p:cNvPr id="3" name="PlaceHolder 2"/>
          <p:cNvSpPr>
            <a:spLocks noGrp="1"/>
          </p:cNvSpPr>
          <p:nvPr>
            <p:ph type="sldNum" idx="6"/>
          </p:nvPr>
        </p:nvSpPr>
        <p:spPr/>
        <p:txBody>
          <a:bodyPr/>
          <a:p>
            <a:fld id="{64EC5DE8-BA81-459A-ACA0-672B7EA1948D}" type="slidenum">
              <a:t>5</a:t>
            </a:fld>
          </a:p>
        </p:txBody>
      </p:sp>
      <p:sp>
        <p:nvSpPr>
          <p:cNvPr id="4" name="PlaceHolder 3"/>
          <p:cNvSpPr>
            <a:spLocks noGrp="1"/>
          </p:cNvSpPr>
          <p:nvPr>
            <p:ph type="dt" idx="4"/>
          </p:nvPr>
        </p:nvSpPr>
        <p:spPr/>
        <p:txBody>
          <a:bodyPr/>
          <a:p>
            <a:fld id="{974449FD-BA4C-4897-A2FB-31593F063141}" type="datetime1">
              <a:rPr lang="en-US"/>
              <a:t>02/17/2023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What can and cannot be improved</a:t>
            </a:r>
            <a:endParaRPr b="0" lang="en-US" sz="3300" spc="-1" strike="noStrike">
              <a:solidFill>
                <a:srgbClr val="ffffff"/>
              </a:solidFill>
              <a:latin typeface="Arial"/>
            </a:endParaRPr>
          </a:p>
        </p:txBody>
      </p:sp>
      <p:sp>
        <p:nvSpPr>
          <p:cNvPr id="9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We had to focus on features that can be improved.</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Bedrooms</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Bathrooms</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Square foot living area</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Number of floors</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Heat source</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Square foot above grade</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Square foot basement</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Square foot garage</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Square foot patio</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Year renovated</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1600" spc="-1" strike="noStrike">
                <a:solidFill>
                  <a:srgbClr val="009bdd"/>
                </a:solidFill>
                <a:latin typeface="Arial"/>
              </a:rPr>
              <a:t>Class</a:t>
            </a:r>
            <a:endParaRPr b="0" lang="en-US" sz="1600" spc="-1" strike="noStrike">
              <a:solidFill>
                <a:srgbClr val="009bdd"/>
              </a:solidFill>
              <a:latin typeface="Arial"/>
            </a:endParaRPr>
          </a:p>
        </p:txBody>
      </p:sp>
      <p:sp>
        <p:nvSpPr>
          <p:cNvPr id="98" name=""/>
          <p:cNvSpPr txBox="1"/>
          <p:nvPr/>
        </p:nvSpPr>
        <p:spPr>
          <a:xfrm>
            <a:off x="5029200" y="2057400"/>
            <a:ext cx="4572000" cy="1882080"/>
          </a:xfrm>
          <a:prstGeom prst="rect">
            <a:avLst/>
          </a:prstGeom>
          <a:noFill/>
          <a:ln w="18000">
            <a:noFill/>
          </a:ln>
        </p:spPr>
        <p:txBody>
          <a:bodyPr lIns="90000" rIns="90000" tIns="45000" bIns="45000" anchor="t">
            <a:noAutofit/>
          </a:bodyPr>
          <a:p>
            <a:r>
              <a:rPr b="0" lang="en-US" sz="1800" spc="-1" strike="noStrike">
                <a:solidFill>
                  <a:srgbClr val="729fcf"/>
                </a:solidFill>
                <a:latin typeface="Arial"/>
              </a:rPr>
              <a:t>VIF analysis identified coliniarity between several of the square footage variables, so we focused on square footage livable, which had the strongest correlation.</a:t>
            </a:r>
            <a:endParaRPr b="0" lang="en-US" sz="1800" spc="-1" strike="noStrike">
              <a:solidFill>
                <a:srgbClr val="729fcf"/>
              </a:solidFill>
              <a:latin typeface="Arial"/>
            </a:endParaRPr>
          </a:p>
          <a:p>
            <a:endParaRPr b="0" lang="en-US" sz="1800" spc="-1" strike="noStrike">
              <a:solidFill>
                <a:srgbClr val="729fcf"/>
              </a:solidFill>
              <a:latin typeface="Arial"/>
            </a:endParaRPr>
          </a:p>
          <a:p>
            <a:r>
              <a:rPr b="0" lang="en-US" sz="1800" spc="-1" strike="noStrike">
                <a:solidFill>
                  <a:srgbClr val="729fcf"/>
                </a:solidFill>
                <a:latin typeface="Arial"/>
              </a:rPr>
              <a:t>Year renovated and class will be improved by nature of renovating.</a:t>
            </a:r>
            <a:endParaRPr b="0" lang="en-US" sz="1800" spc="-1" strike="noStrike">
              <a:solidFill>
                <a:srgbClr val="729fcf"/>
              </a:solidFill>
              <a:latin typeface="Arial"/>
            </a:endParaRPr>
          </a:p>
        </p:txBody>
      </p:sp>
      <p:sp>
        <p:nvSpPr>
          <p:cNvPr id="4" name="PlaceHolder 3"/>
          <p:cNvSpPr>
            <a:spLocks noGrp="1"/>
          </p:cNvSpPr>
          <p:nvPr>
            <p:ph type="sldNum" idx="6"/>
          </p:nvPr>
        </p:nvSpPr>
        <p:spPr/>
        <p:txBody>
          <a:bodyPr/>
          <a:p>
            <a:fld id="{2F437C96-5EDD-4BA2-AFDE-9EC341E62E64}" type="slidenum">
              <a:t>6</a:t>
            </a:fld>
          </a:p>
        </p:txBody>
      </p:sp>
      <p:sp>
        <p:nvSpPr>
          <p:cNvPr id="5" name="PlaceHolder 4"/>
          <p:cNvSpPr>
            <a:spLocks noGrp="1"/>
          </p:cNvSpPr>
          <p:nvPr>
            <p:ph type="dt" idx="4"/>
          </p:nvPr>
        </p:nvSpPr>
        <p:spPr/>
        <p:txBody>
          <a:bodyPr/>
          <a:p>
            <a:fld id="{0F9A8437-DFA2-4AC2-947A-3AEA037A5804}" type="datetime1">
              <a:rPr lang="en-US"/>
              <a:t>02/17/2023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Simple sqft_living / price</a:t>
            </a:r>
            <a:endParaRPr b="0" lang="en-US" sz="3300" spc="-1" strike="noStrike">
              <a:solidFill>
                <a:srgbClr val="ffffff"/>
              </a:solidFill>
              <a:latin typeface="Arial"/>
            </a:endParaRPr>
          </a:p>
        </p:txBody>
      </p:sp>
      <p:pic>
        <p:nvPicPr>
          <p:cNvPr id="100" name="" descr=""/>
          <p:cNvPicPr/>
          <p:nvPr/>
        </p:nvPicPr>
        <p:blipFill>
          <a:blip r:embed="rId1"/>
          <a:stretch/>
        </p:blipFill>
        <p:spPr>
          <a:xfrm>
            <a:off x="2648160" y="1080000"/>
            <a:ext cx="4783320" cy="3600000"/>
          </a:xfrm>
          <a:prstGeom prst="rect">
            <a:avLst/>
          </a:prstGeom>
          <a:ln w="18000">
            <a:noFill/>
          </a:ln>
        </p:spPr>
      </p:pic>
      <p:sp>
        <p:nvSpPr>
          <p:cNvPr id="3" name="PlaceHolder 2"/>
          <p:cNvSpPr>
            <a:spLocks noGrp="1"/>
          </p:cNvSpPr>
          <p:nvPr>
            <p:ph type="sldNum" idx="6"/>
          </p:nvPr>
        </p:nvSpPr>
        <p:spPr/>
        <p:txBody>
          <a:bodyPr/>
          <a:p>
            <a:fld id="{0CDCC75A-43D1-48F9-9E0F-3CE92F3678E5}" type="slidenum">
              <a:t>7</a:t>
            </a:fld>
          </a:p>
        </p:txBody>
      </p:sp>
      <p:sp>
        <p:nvSpPr>
          <p:cNvPr id="4" name="PlaceHolder 3"/>
          <p:cNvSpPr>
            <a:spLocks noGrp="1"/>
          </p:cNvSpPr>
          <p:nvPr>
            <p:ph type="dt" idx="4"/>
          </p:nvPr>
        </p:nvSpPr>
        <p:spPr/>
        <p:txBody>
          <a:bodyPr/>
          <a:p>
            <a:fld id="{B76AFA52-F9B4-450C-9336-9578E3E618A9}" type="datetime1">
              <a:rPr lang="en-US"/>
              <a:t>02/17/2023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Area surrounding University of Washington</a:t>
            </a:r>
            <a:endParaRPr b="0" lang="en-US" sz="3300" spc="-1" strike="noStrike">
              <a:solidFill>
                <a:srgbClr val="ffffff"/>
              </a:solidFill>
              <a:latin typeface="Arial"/>
            </a:endParaRPr>
          </a:p>
        </p:txBody>
      </p:sp>
      <p:sp>
        <p:nvSpPr>
          <p:cNvPr id="10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Our best model was for 98109, the area surrounding the University of Washington, Seattle.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We identified a coefficient of $751 per square foot added.</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We also identified an increase in value of $1.16mm by upgrading from electric to gas/solar heating.</a:t>
            </a:r>
            <a:endParaRPr b="0" lang="en-US" sz="2400" spc="-1" strike="noStrike">
              <a:solidFill>
                <a:srgbClr val="009bdd"/>
              </a:solidFill>
              <a:latin typeface="Arial"/>
            </a:endParaRPr>
          </a:p>
        </p:txBody>
      </p:sp>
      <p:sp>
        <p:nvSpPr>
          <p:cNvPr id="4" name="PlaceHolder 3"/>
          <p:cNvSpPr>
            <a:spLocks noGrp="1"/>
          </p:cNvSpPr>
          <p:nvPr>
            <p:ph type="sldNum" idx="6"/>
          </p:nvPr>
        </p:nvSpPr>
        <p:spPr/>
        <p:txBody>
          <a:bodyPr/>
          <a:p>
            <a:fld id="{B538A8FB-C0DF-420D-A70C-DFE7BA241C19}" type="slidenum">
              <a:t>8</a:t>
            </a:fld>
          </a:p>
        </p:txBody>
      </p:sp>
      <p:sp>
        <p:nvSpPr>
          <p:cNvPr id="5" name="PlaceHolder 4"/>
          <p:cNvSpPr>
            <a:spLocks noGrp="1"/>
          </p:cNvSpPr>
          <p:nvPr>
            <p:ph type="dt" idx="4"/>
          </p:nvPr>
        </p:nvSpPr>
        <p:spPr/>
        <p:txBody>
          <a:bodyPr/>
          <a:p>
            <a:fld id="{92372D60-BAD4-4A15-AA73-D6265F4BD4F9}" type="datetime1">
              <a:rPr lang="en-US"/>
              <a:t>02/17/2023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10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lgn="ctr">
              <a:spcBef>
                <a:spcPts val="1060"/>
              </a:spcBef>
              <a:buNone/>
            </a:pPr>
            <a:r>
              <a:rPr b="0" lang="en-US" sz="2400" spc="-1" strike="noStrike">
                <a:solidFill>
                  <a:srgbClr val="009bdd"/>
                </a:solidFill>
                <a:latin typeface="Arial"/>
              </a:rPr>
              <a:t>Thank you</a:t>
            </a:r>
            <a:endParaRPr b="0" lang="en-US" sz="2400" spc="-1" strike="noStrike">
              <a:solidFill>
                <a:srgbClr val="009bdd"/>
              </a:solidFill>
              <a:latin typeface="Arial"/>
            </a:endParaRPr>
          </a:p>
          <a:p>
            <a:pPr marL="432000" indent="0" algn="ctr">
              <a:spcBef>
                <a:spcPts val="1060"/>
              </a:spcBef>
              <a:buNone/>
            </a:pP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r>
              <a:rPr b="0" lang="en-US" sz="2400" spc="-1" strike="noStrike">
                <a:solidFill>
                  <a:srgbClr val="009bdd"/>
                </a:solidFill>
                <a:latin typeface="Arial"/>
              </a:rPr>
              <a:t>Utku Kale</a:t>
            </a: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r>
              <a:rPr b="0" lang="en-US" sz="2400" spc="-1" strike="noStrike">
                <a:solidFill>
                  <a:srgbClr val="009bdd"/>
                </a:solidFill>
                <a:latin typeface="Arial"/>
              </a:rPr>
              <a:t>Kevin Fagan</a:t>
            </a:r>
            <a:endParaRPr b="0" lang="en-US" sz="2400" spc="-1" strike="noStrike">
              <a:solidFill>
                <a:srgbClr val="009bdd"/>
              </a:solidFill>
              <a:latin typeface="Arial"/>
            </a:endParaRPr>
          </a:p>
        </p:txBody>
      </p:sp>
      <p:sp>
        <p:nvSpPr>
          <p:cNvPr id="4" name="PlaceHolder 3"/>
          <p:cNvSpPr>
            <a:spLocks noGrp="1"/>
          </p:cNvSpPr>
          <p:nvPr>
            <p:ph type="sldNum" idx="6"/>
          </p:nvPr>
        </p:nvSpPr>
        <p:spPr/>
        <p:txBody>
          <a:bodyPr/>
          <a:p>
            <a:fld id="{FEECE665-D2BB-4847-A4D3-D7C696072BC2}" type="slidenum">
              <a:t>9</a:t>
            </a:fld>
          </a:p>
        </p:txBody>
      </p:sp>
      <p:sp>
        <p:nvSpPr>
          <p:cNvPr id="5" name="PlaceHolder 4"/>
          <p:cNvSpPr>
            <a:spLocks noGrp="1"/>
          </p:cNvSpPr>
          <p:nvPr>
            <p:ph type="dt" idx="4"/>
          </p:nvPr>
        </p:nvSpPr>
        <p:spPr/>
        <p:txBody>
          <a:bodyPr/>
          <a:p>
            <a:fld id="{8ED3770B-F459-4D48-BCD1-AF89D4A516AC}" type="datetime1">
              <a:rPr lang="en-US"/>
              <a:t>02/17/2023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1326</TotalTime>
  <Application>LibreOffice/7.4.5.1$Windows_X86_64 LibreOffice_project/9c0871452b3918c1019dde9bfac75448afc4b57f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2023-02-16T11:49:11Z</dcterms:created>
  <dc:creator/>
  <dc:description/>
  <dc:language>en-US</dc:language>
  <cp:lastModifiedBy/>
  <dcterms:modified xsi:type="dcterms:W3CDTF">2023-02-17T09:55:19Z</dcterms:modified>
  <cp:revision>2</cp:revision>
  <dc:subject/>
  <dc:title>Blue Curve</dc:title>
</cp:coreProperties>
</file>