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4" r:id="rId6"/>
    <p:sldId id="261" r:id="rId7"/>
    <p:sldId id="260"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aust\OneDrive\Springboard\10.%20Visualization%20Tools\PowerBI\Capstone%20I%20-%20Perosnal%20Data\Iowa%20Housing%20-Fausto%20Corr_Reg.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CA"/>
              <a:t>Overall Quality Regression Model</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'Overall Qual Reg(II)'!$B$37:$B$52</c:f>
              <c:strCache>
                <c:ptCount val="16"/>
                <c:pt idx="0">
                  <c:v>1st Flr SF</c:v>
                </c:pt>
                <c:pt idx="1">
                  <c:v>2nd Flr SF</c:v>
                </c:pt>
                <c:pt idx="2">
                  <c:v>Garage Cars</c:v>
                </c:pt>
                <c:pt idx="3">
                  <c:v>Fireplaces</c:v>
                </c:pt>
                <c:pt idx="4">
                  <c:v>Full Bath</c:v>
                </c:pt>
                <c:pt idx="5">
                  <c:v>TotRms AbvGrd</c:v>
                </c:pt>
                <c:pt idx="6">
                  <c:v>Bldg Type</c:v>
                </c:pt>
                <c:pt idx="7">
                  <c:v>Year Remod/Add</c:v>
                </c:pt>
                <c:pt idx="8">
                  <c:v>Year Built</c:v>
                </c:pt>
                <c:pt idx="9">
                  <c:v>Gr Liv Area</c:v>
                </c:pt>
                <c:pt idx="10">
                  <c:v>Lot Config</c:v>
                </c:pt>
                <c:pt idx="11">
                  <c:v>Garage Type</c:v>
                </c:pt>
                <c:pt idx="12">
                  <c:v>Half Bath</c:v>
                </c:pt>
                <c:pt idx="13">
                  <c:v>Heating</c:v>
                </c:pt>
                <c:pt idx="14">
                  <c:v>Bedroom AbvGr</c:v>
                </c:pt>
                <c:pt idx="15">
                  <c:v>Kitchen AbvGr</c:v>
                </c:pt>
              </c:strCache>
            </c:strRef>
          </c:cat>
          <c:val>
            <c:numRef>
              <c:f>'Overall Qual Reg(II)'!$C$37:$C$52</c:f>
              <c:numCache>
                <c:formatCode>General</c:formatCode>
                <c:ptCount val="16"/>
                <c:pt idx="0">
                  <c:v>2.5181557877079728</c:v>
                </c:pt>
                <c:pt idx="1">
                  <c:v>2.0861163371686078</c:v>
                </c:pt>
                <c:pt idx="2">
                  <c:v>0.30893800669515703</c:v>
                </c:pt>
                <c:pt idx="3">
                  <c:v>0.16315476474408233</c:v>
                </c:pt>
                <c:pt idx="4">
                  <c:v>9.9587620929319956E-2</c:v>
                </c:pt>
                <c:pt idx="5">
                  <c:v>7.7835313492538596E-2</c:v>
                </c:pt>
                <c:pt idx="6">
                  <c:v>7.7264329848023838E-2</c:v>
                </c:pt>
                <c:pt idx="7">
                  <c:v>1.1644780175922837E-2</c:v>
                </c:pt>
                <c:pt idx="8">
                  <c:v>1.0275834310956973E-2</c:v>
                </c:pt>
                <c:pt idx="9">
                  <c:v>2.214053175802985E-4</c:v>
                </c:pt>
                <c:pt idx="10">
                  <c:v>-2.3222739045996567E-2</c:v>
                </c:pt>
                <c:pt idx="11">
                  <c:v>-3.3722509223935444E-2</c:v>
                </c:pt>
                <c:pt idx="12">
                  <c:v>-0.10039870212320212</c:v>
                </c:pt>
                <c:pt idx="13">
                  <c:v>-0.14045563271906192</c:v>
                </c:pt>
                <c:pt idx="14">
                  <c:v>-0.24037931143342903</c:v>
                </c:pt>
                <c:pt idx="15">
                  <c:v>-1.0448822581163766</c:v>
                </c:pt>
              </c:numCache>
            </c:numRef>
          </c:val>
          <c:extLst>
            <c:ext xmlns:c16="http://schemas.microsoft.com/office/drawing/2014/chart" uri="{C3380CC4-5D6E-409C-BE32-E72D297353CC}">
              <c16:uniqueId val="{00000000-D52C-47B8-B8E7-FFE5C42592BB}"/>
            </c:ext>
          </c:extLst>
        </c:ser>
        <c:dLbls>
          <c:showLegendKey val="0"/>
          <c:showVal val="0"/>
          <c:showCatName val="0"/>
          <c:showSerName val="0"/>
          <c:showPercent val="0"/>
          <c:showBubbleSize val="0"/>
        </c:dLbls>
        <c:gapWidth val="227"/>
        <c:overlap val="-48"/>
        <c:axId val="1443341168"/>
        <c:axId val="1443341584"/>
      </c:barChart>
      <c:catAx>
        <c:axId val="1443341168"/>
        <c:scaling>
          <c:orientation val="minMax"/>
        </c:scaling>
        <c:delete val="0"/>
        <c:axPos val="l"/>
        <c:numFmt formatCode="General" sourceLinked="1"/>
        <c:majorTickMark val="none"/>
        <c:minorTickMark val="none"/>
        <c:tickLblPos val="low"/>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3341584"/>
        <c:crosses val="autoZero"/>
        <c:auto val="1"/>
        <c:lblAlgn val="ctr"/>
        <c:lblOffset val="100"/>
        <c:noMultiLvlLbl val="0"/>
      </c:catAx>
      <c:valAx>
        <c:axId val="14433415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3341168"/>
        <c:crosses val="autoZero"/>
        <c:crossBetween val="between"/>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C9F14-55DA-40F5-9E83-446569321B6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EB381-E31A-4BF0-8FF8-04B407B194A1}">
      <dgm:prSet/>
      <dgm:spPr/>
      <dgm:t>
        <a:bodyPr/>
        <a:lstStyle/>
        <a:p>
          <a:r>
            <a:rPr lang="en-CA"/>
            <a:t>Identify the variables that help to determine the Ames Iowa sales price.</a:t>
          </a:r>
          <a:endParaRPr lang="en-US"/>
        </a:p>
      </dgm:t>
    </dgm:pt>
    <dgm:pt modelId="{5D93AEAF-F6EB-43BE-AB20-DE533B6DD469}" type="parTrans" cxnId="{6C1EB1E2-71EC-46F4-A472-4A31D1AB089C}">
      <dgm:prSet/>
      <dgm:spPr/>
      <dgm:t>
        <a:bodyPr/>
        <a:lstStyle/>
        <a:p>
          <a:endParaRPr lang="en-US"/>
        </a:p>
      </dgm:t>
    </dgm:pt>
    <dgm:pt modelId="{1EF1DE3C-D0D7-4E97-8555-4C7DA104D431}" type="sibTrans" cxnId="{6C1EB1E2-71EC-46F4-A472-4A31D1AB089C}">
      <dgm:prSet/>
      <dgm:spPr/>
      <dgm:t>
        <a:bodyPr/>
        <a:lstStyle/>
        <a:p>
          <a:endParaRPr lang="en-US"/>
        </a:p>
      </dgm:t>
    </dgm:pt>
    <dgm:pt modelId="{8161523F-E992-4CF6-96CD-856D536AB06A}">
      <dgm:prSet/>
      <dgm:spPr/>
      <dgm:t>
        <a:bodyPr/>
        <a:lstStyle/>
        <a:p>
          <a:r>
            <a:rPr lang="en-CA" dirty="0"/>
            <a:t>Break down the way the price was structured to determine the influential variables.</a:t>
          </a:r>
          <a:endParaRPr lang="en-US" dirty="0"/>
        </a:p>
      </dgm:t>
    </dgm:pt>
    <dgm:pt modelId="{081FB6F3-649D-4455-8DEB-CF6F6EC0F811}" type="parTrans" cxnId="{48C1768A-6548-4F91-ADC2-5CCE36FC2C0E}">
      <dgm:prSet/>
      <dgm:spPr/>
      <dgm:t>
        <a:bodyPr/>
        <a:lstStyle/>
        <a:p>
          <a:endParaRPr lang="en-US"/>
        </a:p>
      </dgm:t>
    </dgm:pt>
    <dgm:pt modelId="{6F652805-DC1F-42AF-B3EA-C14FE39FFF95}" type="sibTrans" cxnId="{48C1768A-6548-4F91-ADC2-5CCE36FC2C0E}">
      <dgm:prSet/>
      <dgm:spPr/>
      <dgm:t>
        <a:bodyPr/>
        <a:lstStyle/>
        <a:p>
          <a:endParaRPr lang="en-US"/>
        </a:p>
      </dgm:t>
    </dgm:pt>
    <dgm:pt modelId="{C5C7F7AD-31E7-4041-8D14-BF9981DEB7E4}" type="pres">
      <dgm:prSet presAssocID="{A8BC9F14-55DA-40F5-9E83-446569321B6B}" presName="vert0" presStyleCnt="0">
        <dgm:presLayoutVars>
          <dgm:dir/>
          <dgm:animOne val="branch"/>
          <dgm:animLvl val="lvl"/>
        </dgm:presLayoutVars>
      </dgm:prSet>
      <dgm:spPr/>
    </dgm:pt>
    <dgm:pt modelId="{55C2864F-96D2-4770-923A-5E02FBADC170}" type="pres">
      <dgm:prSet presAssocID="{CC2EB381-E31A-4BF0-8FF8-04B407B194A1}" presName="thickLine" presStyleLbl="alignNode1" presStyleIdx="0" presStyleCnt="2"/>
      <dgm:spPr/>
    </dgm:pt>
    <dgm:pt modelId="{AD553C50-5AF0-498E-A6FC-630256532135}" type="pres">
      <dgm:prSet presAssocID="{CC2EB381-E31A-4BF0-8FF8-04B407B194A1}" presName="horz1" presStyleCnt="0"/>
      <dgm:spPr/>
    </dgm:pt>
    <dgm:pt modelId="{8E2A8BC0-F89A-4DCA-8829-1E82AD79FF0D}" type="pres">
      <dgm:prSet presAssocID="{CC2EB381-E31A-4BF0-8FF8-04B407B194A1}" presName="tx1" presStyleLbl="revTx" presStyleIdx="0" presStyleCnt="2"/>
      <dgm:spPr/>
    </dgm:pt>
    <dgm:pt modelId="{1EC4320F-47D6-43D6-9F37-4039305ED028}" type="pres">
      <dgm:prSet presAssocID="{CC2EB381-E31A-4BF0-8FF8-04B407B194A1}" presName="vert1" presStyleCnt="0"/>
      <dgm:spPr/>
    </dgm:pt>
    <dgm:pt modelId="{B02B0FA5-1C13-43D2-A429-AED259468B9B}" type="pres">
      <dgm:prSet presAssocID="{8161523F-E992-4CF6-96CD-856D536AB06A}" presName="thickLine" presStyleLbl="alignNode1" presStyleIdx="1" presStyleCnt="2"/>
      <dgm:spPr/>
    </dgm:pt>
    <dgm:pt modelId="{67CC164C-24CA-4E52-A81E-C17C52AE3309}" type="pres">
      <dgm:prSet presAssocID="{8161523F-E992-4CF6-96CD-856D536AB06A}" presName="horz1" presStyleCnt="0"/>
      <dgm:spPr/>
    </dgm:pt>
    <dgm:pt modelId="{D1A7DAB8-DBD1-4063-8F8A-FFE3FD2BB5ED}" type="pres">
      <dgm:prSet presAssocID="{8161523F-E992-4CF6-96CD-856D536AB06A}" presName="tx1" presStyleLbl="revTx" presStyleIdx="1" presStyleCnt="2"/>
      <dgm:spPr/>
    </dgm:pt>
    <dgm:pt modelId="{061E109F-AB8F-4094-87D0-6C0E6A25C643}" type="pres">
      <dgm:prSet presAssocID="{8161523F-E992-4CF6-96CD-856D536AB06A}" presName="vert1" presStyleCnt="0"/>
      <dgm:spPr/>
    </dgm:pt>
  </dgm:ptLst>
  <dgm:cxnLst>
    <dgm:cxn modelId="{5397785B-4586-4342-9DC6-D46C27279663}" type="presOf" srcId="{A8BC9F14-55DA-40F5-9E83-446569321B6B}" destId="{C5C7F7AD-31E7-4041-8D14-BF9981DEB7E4}" srcOrd="0" destOrd="0" presId="urn:microsoft.com/office/officeart/2008/layout/LinedList"/>
    <dgm:cxn modelId="{48C1768A-6548-4F91-ADC2-5CCE36FC2C0E}" srcId="{A8BC9F14-55DA-40F5-9E83-446569321B6B}" destId="{8161523F-E992-4CF6-96CD-856D536AB06A}" srcOrd="1" destOrd="0" parTransId="{081FB6F3-649D-4455-8DEB-CF6F6EC0F811}" sibTransId="{6F652805-DC1F-42AF-B3EA-C14FE39FFF95}"/>
    <dgm:cxn modelId="{AB90DBA5-4987-45A0-A46E-3C14D71D40BD}" type="presOf" srcId="{8161523F-E992-4CF6-96CD-856D536AB06A}" destId="{D1A7DAB8-DBD1-4063-8F8A-FFE3FD2BB5ED}" srcOrd="0" destOrd="0" presId="urn:microsoft.com/office/officeart/2008/layout/LinedList"/>
    <dgm:cxn modelId="{5379F3D3-62C0-49BB-B22D-820882D7B1EB}" type="presOf" srcId="{CC2EB381-E31A-4BF0-8FF8-04B407B194A1}" destId="{8E2A8BC0-F89A-4DCA-8829-1E82AD79FF0D}" srcOrd="0" destOrd="0" presId="urn:microsoft.com/office/officeart/2008/layout/LinedList"/>
    <dgm:cxn modelId="{6C1EB1E2-71EC-46F4-A472-4A31D1AB089C}" srcId="{A8BC9F14-55DA-40F5-9E83-446569321B6B}" destId="{CC2EB381-E31A-4BF0-8FF8-04B407B194A1}" srcOrd="0" destOrd="0" parTransId="{5D93AEAF-F6EB-43BE-AB20-DE533B6DD469}" sibTransId="{1EF1DE3C-D0D7-4E97-8555-4C7DA104D431}"/>
    <dgm:cxn modelId="{06350850-14A2-498D-BD7B-8AE4B3D81979}" type="presParOf" srcId="{C5C7F7AD-31E7-4041-8D14-BF9981DEB7E4}" destId="{55C2864F-96D2-4770-923A-5E02FBADC170}" srcOrd="0" destOrd="0" presId="urn:microsoft.com/office/officeart/2008/layout/LinedList"/>
    <dgm:cxn modelId="{8D6FA70D-897E-4501-ADA3-DE5316EC97AF}" type="presParOf" srcId="{C5C7F7AD-31E7-4041-8D14-BF9981DEB7E4}" destId="{AD553C50-5AF0-498E-A6FC-630256532135}" srcOrd="1" destOrd="0" presId="urn:microsoft.com/office/officeart/2008/layout/LinedList"/>
    <dgm:cxn modelId="{5708663D-C504-46A1-9915-9E485C0E152A}" type="presParOf" srcId="{AD553C50-5AF0-498E-A6FC-630256532135}" destId="{8E2A8BC0-F89A-4DCA-8829-1E82AD79FF0D}" srcOrd="0" destOrd="0" presId="urn:microsoft.com/office/officeart/2008/layout/LinedList"/>
    <dgm:cxn modelId="{E3D4D6B1-9599-4D0B-8F05-E235C4AF4C31}" type="presParOf" srcId="{AD553C50-5AF0-498E-A6FC-630256532135}" destId="{1EC4320F-47D6-43D6-9F37-4039305ED028}" srcOrd="1" destOrd="0" presId="urn:microsoft.com/office/officeart/2008/layout/LinedList"/>
    <dgm:cxn modelId="{BCDD547A-95AA-4A40-A89D-1D660934B130}" type="presParOf" srcId="{C5C7F7AD-31E7-4041-8D14-BF9981DEB7E4}" destId="{B02B0FA5-1C13-43D2-A429-AED259468B9B}" srcOrd="2" destOrd="0" presId="urn:microsoft.com/office/officeart/2008/layout/LinedList"/>
    <dgm:cxn modelId="{3B53A634-F57B-409C-8372-8BD9FDEC1543}" type="presParOf" srcId="{C5C7F7AD-31E7-4041-8D14-BF9981DEB7E4}" destId="{67CC164C-24CA-4E52-A81E-C17C52AE3309}" srcOrd="3" destOrd="0" presId="urn:microsoft.com/office/officeart/2008/layout/LinedList"/>
    <dgm:cxn modelId="{C472B57C-5171-4A2A-81E9-1D513627AD33}" type="presParOf" srcId="{67CC164C-24CA-4E52-A81E-C17C52AE3309}" destId="{D1A7DAB8-DBD1-4063-8F8A-FFE3FD2BB5ED}" srcOrd="0" destOrd="0" presId="urn:microsoft.com/office/officeart/2008/layout/LinedList"/>
    <dgm:cxn modelId="{D6195692-1D9B-47F0-B2EC-6F664812F64E}" type="presParOf" srcId="{67CC164C-24CA-4E52-A81E-C17C52AE3309}" destId="{061E109F-AB8F-4094-87D0-6C0E6A25C6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2864F-96D2-4770-923A-5E02FBADC170}">
      <dsp:nvSpPr>
        <dsp:cNvPr id="0" name=""/>
        <dsp:cNvSpPr/>
      </dsp:nvSpPr>
      <dsp:spPr>
        <a:xfrm>
          <a:off x="0" y="0"/>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2A8BC0-F89A-4DCA-8829-1E82AD79FF0D}">
      <dsp:nvSpPr>
        <dsp:cNvPr id="0" name=""/>
        <dsp:cNvSpPr/>
      </dsp:nvSpPr>
      <dsp:spPr>
        <a:xfrm>
          <a:off x="0" y="0"/>
          <a:ext cx="10668000" cy="15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CA" sz="3500" kern="1200"/>
            <a:t>Identify the variables that help to determine the Ames Iowa sales price.</a:t>
          </a:r>
          <a:endParaRPr lang="en-US" sz="3500" kern="1200"/>
        </a:p>
      </dsp:txBody>
      <dsp:txXfrm>
        <a:off x="0" y="0"/>
        <a:ext cx="10668000" cy="1524000"/>
      </dsp:txXfrm>
    </dsp:sp>
    <dsp:sp modelId="{B02B0FA5-1C13-43D2-A429-AED259468B9B}">
      <dsp:nvSpPr>
        <dsp:cNvPr id="0" name=""/>
        <dsp:cNvSpPr/>
      </dsp:nvSpPr>
      <dsp:spPr>
        <a:xfrm>
          <a:off x="0" y="1524000"/>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7DAB8-DBD1-4063-8F8A-FFE3FD2BB5ED}">
      <dsp:nvSpPr>
        <dsp:cNvPr id="0" name=""/>
        <dsp:cNvSpPr/>
      </dsp:nvSpPr>
      <dsp:spPr>
        <a:xfrm>
          <a:off x="0" y="1524000"/>
          <a:ext cx="10668000" cy="15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CA" sz="3500" kern="1200" dirty="0"/>
            <a:t>Break down the way the price was structured to determine the influential variables.</a:t>
          </a:r>
          <a:endParaRPr lang="en-US" sz="3500" kern="1200" dirty="0"/>
        </a:p>
      </dsp:txBody>
      <dsp:txXfrm>
        <a:off x="0" y="1524000"/>
        <a:ext cx="10668000" cy="1524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2/3/2022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691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2/3/2022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05506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2/3/2022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8576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2/3/2022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7080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2/3/2022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3259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2/3/2022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4110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2/3/2022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0754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2/3/2022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3152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2/3/2022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7601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2/3/2022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1398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2/3/2022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3883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2/3/2022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471874044"/>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85" r:id="rId5"/>
    <p:sldLayoutId id="2147483686" r:id="rId6"/>
    <p:sldLayoutId id="2147483691"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Construction area">
            <a:extLst>
              <a:ext uri="{FF2B5EF4-FFF2-40B4-BE49-F238E27FC236}">
                <a16:creationId xmlns:a16="http://schemas.microsoft.com/office/drawing/2014/main" id="{06D2DF4B-2BAE-49B0-9AA0-F0512AE2E1FF}"/>
              </a:ext>
            </a:extLst>
          </p:cNvPr>
          <p:cNvPicPr>
            <a:picLocks noChangeAspect="1"/>
          </p:cNvPicPr>
          <p:nvPr/>
        </p:nvPicPr>
        <p:blipFill rotWithShape="1">
          <a:blip r:embed="rId2"/>
          <a:srcRect t="4966" r="1" b="10445"/>
          <a:stretch/>
        </p:blipFill>
        <p:spPr>
          <a:xfrm>
            <a:off x="20" y="10"/>
            <a:ext cx="12191435" cy="6857989"/>
          </a:xfrm>
          <a:prstGeom prst="rect">
            <a:avLst/>
          </a:prstGeom>
        </p:spPr>
      </p:pic>
      <p:sp>
        <p:nvSpPr>
          <p:cNvPr id="28" name="Rectangle 24">
            <a:extLst>
              <a:ext uri="{FF2B5EF4-FFF2-40B4-BE49-F238E27FC236}">
                <a16:creationId xmlns:a16="http://schemas.microsoft.com/office/drawing/2014/main" id="{ADA7B28A-56E6-40AC-BFEB-4CC5F2F13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2038"/>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473C9-8674-45D7-9C48-C1AFBD1B7692}"/>
              </a:ext>
            </a:extLst>
          </p:cNvPr>
          <p:cNvSpPr>
            <a:spLocks noGrp="1"/>
          </p:cNvSpPr>
          <p:nvPr>
            <p:ph type="ctrTitle"/>
          </p:nvPr>
        </p:nvSpPr>
        <p:spPr>
          <a:xfrm>
            <a:off x="762000" y="1062037"/>
            <a:ext cx="6096000" cy="2447925"/>
          </a:xfrm>
        </p:spPr>
        <p:txBody>
          <a:bodyPr>
            <a:normAutofit/>
          </a:bodyPr>
          <a:lstStyle/>
          <a:p>
            <a:pPr algn="l"/>
            <a:r>
              <a:rPr lang="en-CA" sz="8000">
                <a:solidFill>
                  <a:srgbClr val="FFFFFF"/>
                </a:solidFill>
              </a:rPr>
              <a:t>Ames Iowa Housing</a:t>
            </a:r>
          </a:p>
        </p:txBody>
      </p:sp>
      <p:sp>
        <p:nvSpPr>
          <p:cNvPr id="3" name="Subtitle 2">
            <a:extLst>
              <a:ext uri="{FF2B5EF4-FFF2-40B4-BE49-F238E27FC236}">
                <a16:creationId xmlns:a16="http://schemas.microsoft.com/office/drawing/2014/main" id="{C89DA61F-BBEF-4FEF-99CF-5BAF28E0562C}"/>
              </a:ext>
            </a:extLst>
          </p:cNvPr>
          <p:cNvSpPr>
            <a:spLocks noGrp="1"/>
          </p:cNvSpPr>
          <p:nvPr>
            <p:ph type="subTitle" idx="1"/>
          </p:nvPr>
        </p:nvSpPr>
        <p:spPr>
          <a:xfrm>
            <a:off x="762000" y="3809999"/>
            <a:ext cx="6096000" cy="1985963"/>
          </a:xfrm>
        </p:spPr>
        <p:txBody>
          <a:bodyPr>
            <a:normAutofit/>
          </a:bodyPr>
          <a:lstStyle/>
          <a:p>
            <a:pPr algn="l"/>
            <a:r>
              <a:rPr lang="en-CA" dirty="0">
                <a:solidFill>
                  <a:srgbClr val="FFFFFF"/>
                </a:solidFill>
              </a:rPr>
              <a:t>Regression Analysis and Data visualization</a:t>
            </a:r>
          </a:p>
          <a:p>
            <a:pPr algn="l"/>
            <a:r>
              <a:rPr lang="en-CA" i="1" u="sng" dirty="0">
                <a:solidFill>
                  <a:srgbClr val="FFFF00"/>
                </a:solidFill>
              </a:rPr>
              <a:t>Springboard.com</a:t>
            </a:r>
          </a:p>
        </p:txBody>
      </p:sp>
    </p:spTree>
    <p:extLst>
      <p:ext uri="{BB962C8B-B14F-4D97-AF65-F5344CB8AC3E}">
        <p14:creationId xmlns:p14="http://schemas.microsoft.com/office/powerpoint/2010/main" val="39741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F79F-BD8D-41DA-ADB9-E2152D2EA702}"/>
              </a:ext>
            </a:extLst>
          </p:cNvPr>
          <p:cNvSpPr>
            <a:spLocks noGrp="1"/>
          </p:cNvSpPr>
          <p:nvPr>
            <p:ph type="title"/>
          </p:nvPr>
        </p:nvSpPr>
        <p:spPr>
          <a:xfrm>
            <a:off x="762000" y="762000"/>
            <a:ext cx="9144000" cy="1263649"/>
          </a:xfrm>
        </p:spPr>
        <p:txBody>
          <a:bodyPr>
            <a:normAutofit fontScale="90000"/>
          </a:bodyPr>
          <a:lstStyle/>
          <a:p>
            <a:r>
              <a:rPr lang="en-CA" dirty="0"/>
              <a:t>Average Sale Price in Ames Iowa Housing:</a:t>
            </a:r>
          </a:p>
        </p:txBody>
      </p:sp>
      <p:sp>
        <p:nvSpPr>
          <p:cNvPr id="3" name="Content Placeholder 2">
            <a:extLst>
              <a:ext uri="{FF2B5EF4-FFF2-40B4-BE49-F238E27FC236}">
                <a16:creationId xmlns:a16="http://schemas.microsoft.com/office/drawing/2014/main" id="{2906D60F-1B01-42B7-8C83-60F2FEF26CE7}"/>
              </a:ext>
            </a:extLst>
          </p:cNvPr>
          <p:cNvSpPr>
            <a:spLocks noGrp="1"/>
          </p:cNvSpPr>
          <p:nvPr>
            <p:ph idx="1"/>
          </p:nvPr>
        </p:nvSpPr>
        <p:spPr>
          <a:xfrm>
            <a:off x="762000" y="2418271"/>
            <a:ext cx="10668000" cy="3048001"/>
          </a:xfrm>
        </p:spPr>
        <p:txBody>
          <a:bodyPr>
            <a:normAutofit fontScale="85000" lnSpcReduction="20000"/>
          </a:bodyPr>
          <a:lstStyle/>
          <a:p>
            <a:r>
              <a:rPr lang="en-CA" dirty="0"/>
              <a:t>AVG Sale Price: $180.796</a:t>
            </a:r>
          </a:p>
          <a:p>
            <a:r>
              <a:rPr lang="en-CA" dirty="0"/>
              <a:t>Overall Quality: </a:t>
            </a:r>
            <a:r>
              <a:rPr lang="en-CA" dirty="0">
                <a:solidFill>
                  <a:srgbClr val="FFFF00"/>
                </a:solidFill>
              </a:rPr>
              <a:t>6</a:t>
            </a:r>
            <a:r>
              <a:rPr lang="en-CA" dirty="0"/>
              <a:t> (Taken as a reference)  </a:t>
            </a:r>
          </a:p>
          <a:p>
            <a:r>
              <a:rPr lang="en-CA" dirty="0"/>
              <a:t>1</a:t>
            </a:r>
            <a:r>
              <a:rPr lang="en-CA" baseline="30000" dirty="0"/>
              <a:t>st</a:t>
            </a:r>
            <a:r>
              <a:rPr lang="en-CA" dirty="0"/>
              <a:t> Floor SF: 1168</a:t>
            </a:r>
          </a:p>
          <a:p>
            <a:r>
              <a:rPr lang="en-CA" dirty="0"/>
              <a:t>Building type:1Family </a:t>
            </a:r>
          </a:p>
          <a:p>
            <a:r>
              <a:rPr lang="en-CA" dirty="0"/>
              <a:t>Lot Config: Inside Lot</a:t>
            </a:r>
          </a:p>
          <a:p>
            <a:r>
              <a:rPr lang="en-CA" dirty="0"/>
              <a:t>2 Full Bathroom</a:t>
            </a:r>
          </a:p>
          <a:p>
            <a:r>
              <a:rPr lang="en-CA" dirty="0"/>
              <a:t>1  Fireplace</a:t>
            </a:r>
          </a:p>
          <a:p>
            <a:r>
              <a:rPr lang="en-CA" dirty="0"/>
              <a:t>2 Garages</a:t>
            </a:r>
          </a:p>
          <a:p>
            <a:pPr marL="0" indent="0">
              <a:buNone/>
            </a:pPr>
            <a:endParaRPr lang="en-CA" dirty="0"/>
          </a:p>
        </p:txBody>
      </p:sp>
    </p:spTree>
    <p:extLst>
      <p:ext uri="{BB962C8B-B14F-4D97-AF65-F5344CB8AC3E}">
        <p14:creationId xmlns:p14="http://schemas.microsoft.com/office/powerpoint/2010/main" val="220180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BC48-61B7-4981-AA1C-9B20013E583B}"/>
              </a:ext>
            </a:extLst>
          </p:cNvPr>
          <p:cNvSpPr>
            <a:spLocks noGrp="1"/>
          </p:cNvSpPr>
          <p:nvPr>
            <p:ph type="title"/>
          </p:nvPr>
        </p:nvSpPr>
        <p:spPr/>
        <p:txBody>
          <a:bodyPr/>
          <a:lstStyle/>
          <a:p>
            <a:r>
              <a:rPr lang="en-CA" dirty="0"/>
              <a:t>---&gt;</a:t>
            </a:r>
          </a:p>
        </p:txBody>
      </p:sp>
      <p:graphicFrame>
        <p:nvGraphicFramePr>
          <p:cNvPr id="5" name="Content Placeholder 2">
            <a:extLst>
              <a:ext uri="{FF2B5EF4-FFF2-40B4-BE49-F238E27FC236}">
                <a16:creationId xmlns:a16="http://schemas.microsoft.com/office/drawing/2014/main" id="{414D6ABD-6CCA-4305-AA98-BF19078110E4}"/>
              </a:ext>
            </a:extLst>
          </p:cNvPr>
          <p:cNvGraphicFramePr>
            <a:graphicFrameLocks noGrp="1"/>
          </p:cNvGraphicFramePr>
          <p:nvPr>
            <p:ph idx="1"/>
            <p:extLst>
              <p:ext uri="{D42A27DB-BD31-4B8C-83A1-F6EECF244321}">
                <p14:modId xmlns:p14="http://schemas.microsoft.com/office/powerpoint/2010/main" val="3600267946"/>
              </p:ext>
            </p:extLst>
          </p:nvPr>
        </p:nvGraphicFramePr>
        <p:xfrm>
          <a:off x="762000" y="3047999"/>
          <a:ext cx="10668000" cy="304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75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0;p1">
            <a:extLst>
              <a:ext uri="{FF2B5EF4-FFF2-40B4-BE49-F238E27FC236}">
                <a16:creationId xmlns:a16="http://schemas.microsoft.com/office/drawing/2014/main" id="{86A06AA5-3DCD-451B-B85A-420298FA7391}"/>
              </a:ext>
            </a:extLst>
          </p:cNvPr>
          <p:cNvSpPr/>
          <p:nvPr/>
        </p:nvSpPr>
        <p:spPr>
          <a:xfrm>
            <a:off x="664422" y="1742267"/>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9" name="Google Shape;21;p1">
            <a:extLst>
              <a:ext uri="{FF2B5EF4-FFF2-40B4-BE49-F238E27FC236}">
                <a16:creationId xmlns:a16="http://schemas.microsoft.com/office/drawing/2014/main" id="{C0A4C5FB-92F6-4A27-9C93-7EEE98C15B0F}"/>
              </a:ext>
            </a:extLst>
          </p:cNvPr>
          <p:cNvSpPr/>
          <p:nvPr/>
        </p:nvSpPr>
        <p:spPr>
          <a:xfrm>
            <a:off x="5113861" y="1742267"/>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10" name="Google Shape;22;p1">
            <a:extLst>
              <a:ext uri="{FF2B5EF4-FFF2-40B4-BE49-F238E27FC236}">
                <a16:creationId xmlns:a16="http://schemas.microsoft.com/office/drawing/2014/main" id="{331392AE-37B4-448E-8E45-FC32DB84A231}"/>
              </a:ext>
            </a:extLst>
          </p:cNvPr>
          <p:cNvSpPr/>
          <p:nvPr/>
        </p:nvSpPr>
        <p:spPr>
          <a:xfrm>
            <a:off x="745409" y="178438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11" name="Google Shape;23;p1">
            <a:extLst>
              <a:ext uri="{FF2B5EF4-FFF2-40B4-BE49-F238E27FC236}">
                <a16:creationId xmlns:a16="http://schemas.microsoft.com/office/drawing/2014/main" id="{9CDBE51D-F829-42A0-B56F-85924926C295}"/>
              </a:ext>
            </a:extLst>
          </p:cNvPr>
          <p:cNvSpPr/>
          <p:nvPr/>
        </p:nvSpPr>
        <p:spPr>
          <a:xfrm>
            <a:off x="5194848" y="178438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2" name="Google Shape;24;p1">
            <a:extLst>
              <a:ext uri="{FF2B5EF4-FFF2-40B4-BE49-F238E27FC236}">
                <a16:creationId xmlns:a16="http://schemas.microsoft.com/office/drawing/2014/main" id="{BBEB4B6F-2FCB-43F3-9FCD-6E52D7356075}"/>
              </a:ext>
            </a:extLst>
          </p:cNvPr>
          <p:cNvSpPr/>
          <p:nvPr/>
        </p:nvSpPr>
        <p:spPr>
          <a:xfrm>
            <a:off x="1127668" y="181643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13" name="Google Shape;25;p1">
            <a:extLst>
              <a:ext uri="{FF2B5EF4-FFF2-40B4-BE49-F238E27FC236}">
                <a16:creationId xmlns:a16="http://schemas.microsoft.com/office/drawing/2014/main" id="{DBA15488-D6D0-444F-9D15-30AA92447088}"/>
              </a:ext>
            </a:extLst>
          </p:cNvPr>
          <p:cNvSpPr/>
          <p:nvPr/>
        </p:nvSpPr>
        <p:spPr>
          <a:xfrm>
            <a:off x="5577107" y="181643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14" name="Google Shape;26;p1">
            <a:extLst>
              <a:ext uri="{FF2B5EF4-FFF2-40B4-BE49-F238E27FC236}">
                <a16:creationId xmlns:a16="http://schemas.microsoft.com/office/drawing/2014/main" id="{5D150B6C-DD17-4D86-992D-8C8BA77B6B30}"/>
              </a:ext>
            </a:extLst>
          </p:cNvPr>
          <p:cNvSpPr/>
          <p:nvPr/>
        </p:nvSpPr>
        <p:spPr>
          <a:xfrm>
            <a:off x="5194848" y="337335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5" name="Google Shape;27;p1">
            <a:extLst>
              <a:ext uri="{FF2B5EF4-FFF2-40B4-BE49-F238E27FC236}">
                <a16:creationId xmlns:a16="http://schemas.microsoft.com/office/drawing/2014/main" id="{2DF6BCB5-CC57-470A-9A24-C0C80B39B890}"/>
              </a:ext>
            </a:extLst>
          </p:cNvPr>
          <p:cNvSpPr/>
          <p:nvPr/>
        </p:nvSpPr>
        <p:spPr>
          <a:xfrm>
            <a:off x="745409" y="337335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6" name="Google Shape;28;p1">
            <a:extLst>
              <a:ext uri="{FF2B5EF4-FFF2-40B4-BE49-F238E27FC236}">
                <a16:creationId xmlns:a16="http://schemas.microsoft.com/office/drawing/2014/main" id="{D6E2BBF7-5A2E-4552-8AE9-9A1DE77E6867}"/>
              </a:ext>
            </a:extLst>
          </p:cNvPr>
          <p:cNvSpPr/>
          <p:nvPr/>
        </p:nvSpPr>
        <p:spPr>
          <a:xfrm>
            <a:off x="1127668" y="340540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17" name="Google Shape;29;p1">
            <a:extLst>
              <a:ext uri="{FF2B5EF4-FFF2-40B4-BE49-F238E27FC236}">
                <a16:creationId xmlns:a16="http://schemas.microsoft.com/office/drawing/2014/main" id="{2AF89843-71F7-474D-8FF2-ECCBCA84F691}"/>
              </a:ext>
            </a:extLst>
          </p:cNvPr>
          <p:cNvSpPr/>
          <p:nvPr/>
        </p:nvSpPr>
        <p:spPr>
          <a:xfrm>
            <a:off x="5577107" y="340540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18" name="Google Shape;30;p1">
            <a:extLst>
              <a:ext uri="{FF2B5EF4-FFF2-40B4-BE49-F238E27FC236}">
                <a16:creationId xmlns:a16="http://schemas.microsoft.com/office/drawing/2014/main" id="{9C0EDEEA-02CF-4596-A1D8-935FC3E2A8F8}"/>
              </a:ext>
            </a:extLst>
          </p:cNvPr>
          <p:cNvSpPr/>
          <p:nvPr/>
        </p:nvSpPr>
        <p:spPr>
          <a:xfrm>
            <a:off x="745409" y="496393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9" name="Google Shape;31;p1">
            <a:extLst>
              <a:ext uri="{FF2B5EF4-FFF2-40B4-BE49-F238E27FC236}">
                <a16:creationId xmlns:a16="http://schemas.microsoft.com/office/drawing/2014/main" id="{EAE8C241-98A5-467A-AEC0-0D7183FCAEFA}"/>
              </a:ext>
            </a:extLst>
          </p:cNvPr>
          <p:cNvSpPr/>
          <p:nvPr/>
        </p:nvSpPr>
        <p:spPr>
          <a:xfrm>
            <a:off x="5194848" y="496393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20" name="Google Shape;32;p1">
            <a:extLst>
              <a:ext uri="{FF2B5EF4-FFF2-40B4-BE49-F238E27FC236}">
                <a16:creationId xmlns:a16="http://schemas.microsoft.com/office/drawing/2014/main" id="{892E7687-5377-4145-BF27-8994B0FEF43D}"/>
              </a:ext>
            </a:extLst>
          </p:cNvPr>
          <p:cNvSpPr/>
          <p:nvPr/>
        </p:nvSpPr>
        <p:spPr>
          <a:xfrm>
            <a:off x="1127668" y="4998226"/>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21" name="Google Shape;33;p1">
            <a:extLst>
              <a:ext uri="{FF2B5EF4-FFF2-40B4-BE49-F238E27FC236}">
                <a16:creationId xmlns:a16="http://schemas.microsoft.com/office/drawing/2014/main" id="{2E11A1B5-EEFA-463D-9E2A-C5E48CD15BB0}"/>
              </a:ext>
            </a:extLst>
          </p:cNvPr>
          <p:cNvSpPr/>
          <p:nvPr/>
        </p:nvSpPr>
        <p:spPr>
          <a:xfrm>
            <a:off x="5577107" y="499599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22" name="Google Shape;34;p1">
            <a:extLst>
              <a:ext uri="{FF2B5EF4-FFF2-40B4-BE49-F238E27FC236}">
                <a16:creationId xmlns:a16="http://schemas.microsoft.com/office/drawing/2014/main" id="{048CDF2E-0757-46AC-8925-567141E70229}"/>
              </a:ext>
            </a:extLst>
          </p:cNvPr>
          <p:cNvSpPr txBox="1"/>
          <p:nvPr/>
        </p:nvSpPr>
        <p:spPr>
          <a:xfrm>
            <a:off x="669581" y="2131230"/>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solidFill>
                  <a:schemeClr val="bg1"/>
                </a:solidFill>
              </a:rPr>
              <a:t>We have some data from 1870 to 2009. The data include 2190 rows or houses in Ames Iowa with different details about them. Sale price is the dependable variable and our focus that will help us to determine how it will get affected in relation to the other variables.</a:t>
            </a:r>
            <a:endParaRPr dirty="0">
              <a:solidFill>
                <a:schemeClr val="bg1"/>
              </a:solidFill>
            </a:endParaRPr>
          </a:p>
        </p:txBody>
      </p:sp>
      <p:sp>
        <p:nvSpPr>
          <p:cNvPr id="23" name="Google Shape;35;p1">
            <a:extLst>
              <a:ext uri="{FF2B5EF4-FFF2-40B4-BE49-F238E27FC236}">
                <a16:creationId xmlns:a16="http://schemas.microsoft.com/office/drawing/2014/main" id="{2A8BFC98-2FF6-4EC3-9EA5-5E586FF03057}"/>
              </a:ext>
            </a:extLst>
          </p:cNvPr>
          <p:cNvSpPr txBox="1"/>
          <p:nvPr/>
        </p:nvSpPr>
        <p:spPr>
          <a:xfrm>
            <a:off x="669581" y="3705128"/>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A </a:t>
            </a:r>
            <a:r>
              <a:rPr lang="en-AU" sz="1071" b="1" i="0" u="none" strike="noStrike" cap="none" dirty="0" err="1">
                <a:solidFill>
                  <a:srgbClr val="000000"/>
                </a:solidFill>
                <a:latin typeface="Arial"/>
                <a:ea typeface="Arial"/>
                <a:cs typeface="Arial"/>
                <a:sym typeface="Arial"/>
              </a:rPr>
              <a:t>treemap</a:t>
            </a:r>
            <a:r>
              <a:rPr lang="en-AU" sz="1071" b="1" i="0" u="none" strike="noStrike" cap="none" dirty="0">
                <a:solidFill>
                  <a:srgbClr val="000000"/>
                </a:solidFill>
                <a:latin typeface="Arial"/>
                <a:ea typeface="Arial"/>
                <a:cs typeface="Arial"/>
                <a:sym typeface="Arial"/>
              </a:rPr>
              <a:t> and multiple regression models will help to understand how the price is built.</a:t>
            </a:r>
            <a:endParaRPr sz="1071" b="1" i="0" u="none" strike="noStrike" cap="none" dirty="0">
              <a:solidFill>
                <a:srgbClr val="000000"/>
              </a:solidFill>
              <a:latin typeface="Arial"/>
              <a:ea typeface="Arial"/>
              <a:cs typeface="Arial"/>
              <a:sym typeface="Arial"/>
            </a:endParaRPr>
          </a:p>
        </p:txBody>
      </p:sp>
      <p:sp>
        <p:nvSpPr>
          <p:cNvPr id="24" name="Google Shape;36;p1">
            <a:extLst>
              <a:ext uri="{FF2B5EF4-FFF2-40B4-BE49-F238E27FC236}">
                <a16:creationId xmlns:a16="http://schemas.microsoft.com/office/drawing/2014/main" id="{32CECD9E-EFBB-406F-AED8-702930AC4707}"/>
              </a:ext>
            </a:extLst>
          </p:cNvPr>
          <p:cNvSpPr txBox="1"/>
          <p:nvPr/>
        </p:nvSpPr>
        <p:spPr>
          <a:xfrm>
            <a:off x="713315" y="5351059"/>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Sales is the main point of focus, as well as overall qualification an Square Footage.</a:t>
            </a:r>
            <a:endParaRPr sz="1400" b="0" i="0" u="none" strike="noStrike" cap="none" dirty="0">
              <a:solidFill>
                <a:srgbClr val="000000"/>
              </a:solidFill>
              <a:latin typeface="Arial"/>
              <a:ea typeface="Arial"/>
              <a:cs typeface="Arial"/>
              <a:sym typeface="Arial"/>
            </a:endParaRPr>
          </a:p>
        </p:txBody>
      </p:sp>
      <p:sp>
        <p:nvSpPr>
          <p:cNvPr id="25" name="Google Shape;37;p1">
            <a:extLst>
              <a:ext uri="{FF2B5EF4-FFF2-40B4-BE49-F238E27FC236}">
                <a16:creationId xmlns:a16="http://schemas.microsoft.com/office/drawing/2014/main" id="{BEC5383C-127F-4DD5-A2E4-958B0C058314}"/>
              </a:ext>
            </a:extLst>
          </p:cNvPr>
          <p:cNvSpPr txBox="1"/>
          <p:nvPr/>
        </p:nvSpPr>
        <p:spPr>
          <a:xfrm>
            <a:off x="5084705" y="2130173"/>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We do not know for sure if any of these models will have a good correlation or what is the right combination to determine this model.</a:t>
            </a:r>
            <a:endParaRPr sz="1070" b="1" i="0" u="none" strike="noStrike" cap="none" dirty="0">
              <a:solidFill>
                <a:srgbClr val="000000"/>
              </a:solidFill>
              <a:latin typeface="Arial"/>
              <a:ea typeface="Arial"/>
              <a:cs typeface="Arial"/>
              <a:sym typeface="Arial"/>
            </a:endParaRPr>
          </a:p>
        </p:txBody>
      </p:sp>
      <p:sp>
        <p:nvSpPr>
          <p:cNvPr id="26" name="Google Shape;38;p1">
            <a:extLst>
              <a:ext uri="{FF2B5EF4-FFF2-40B4-BE49-F238E27FC236}">
                <a16:creationId xmlns:a16="http://schemas.microsoft.com/office/drawing/2014/main" id="{E9703F4D-800A-4F61-9110-D5FEB3D3220C}"/>
              </a:ext>
            </a:extLst>
          </p:cNvPr>
          <p:cNvSpPr txBox="1"/>
          <p:nvPr/>
        </p:nvSpPr>
        <p:spPr>
          <a:xfrm>
            <a:off x="5117401" y="5251428"/>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Ames Iowa </a:t>
            </a:r>
            <a:r>
              <a:rPr lang="en-AU" sz="1070" b="1" i="0" u="none" strike="noStrike" cap="none" dirty="0" err="1">
                <a:solidFill>
                  <a:srgbClr val="000000"/>
                </a:solidFill>
                <a:latin typeface="Arial"/>
                <a:ea typeface="Arial"/>
                <a:cs typeface="Arial"/>
                <a:sym typeface="Arial"/>
              </a:rPr>
              <a:t>Housing.cvs</a:t>
            </a:r>
            <a:endParaRPr sz="1070" b="1" i="0" u="none" strike="noStrike" cap="none" dirty="0">
              <a:solidFill>
                <a:srgbClr val="000000"/>
              </a:solidFill>
              <a:latin typeface="Arial"/>
              <a:ea typeface="Arial"/>
              <a:cs typeface="Arial"/>
              <a:sym typeface="Arial"/>
            </a:endParaRPr>
          </a:p>
        </p:txBody>
      </p:sp>
      <p:sp>
        <p:nvSpPr>
          <p:cNvPr id="27" name="Google Shape;44;p1">
            <a:extLst>
              <a:ext uri="{FF2B5EF4-FFF2-40B4-BE49-F238E27FC236}">
                <a16:creationId xmlns:a16="http://schemas.microsoft.com/office/drawing/2014/main" id="{D93A457D-0519-4FBE-AA65-D523052D54E0}"/>
              </a:ext>
            </a:extLst>
          </p:cNvPr>
          <p:cNvSpPr/>
          <p:nvPr/>
        </p:nvSpPr>
        <p:spPr>
          <a:xfrm>
            <a:off x="8625603" y="873382"/>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28" name="Google Shape;45;p1">
            <a:extLst>
              <a:ext uri="{FF2B5EF4-FFF2-40B4-BE49-F238E27FC236}">
                <a16:creationId xmlns:a16="http://schemas.microsoft.com/office/drawing/2014/main" id="{6CA28BF6-07CB-48A0-91CD-534689A70725}"/>
              </a:ext>
            </a:extLst>
          </p:cNvPr>
          <p:cNvSpPr/>
          <p:nvPr/>
        </p:nvSpPr>
        <p:spPr>
          <a:xfrm>
            <a:off x="648223" y="282885"/>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46;p1">
            <a:extLst>
              <a:ext uri="{FF2B5EF4-FFF2-40B4-BE49-F238E27FC236}">
                <a16:creationId xmlns:a16="http://schemas.microsoft.com/office/drawing/2014/main" id="{14A2FE53-95DD-466A-9F8E-F9188A4DA224}"/>
              </a:ext>
            </a:extLst>
          </p:cNvPr>
          <p:cNvSpPr txBox="1">
            <a:spLocks noGrp="1"/>
          </p:cNvSpPr>
          <p:nvPr>
            <p:ph type="title"/>
          </p:nvPr>
        </p:nvSpPr>
        <p:spPr>
          <a:xfrm>
            <a:off x="710613" y="355844"/>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30" name="Google Shape;47;p1">
            <a:extLst>
              <a:ext uri="{FF2B5EF4-FFF2-40B4-BE49-F238E27FC236}">
                <a16:creationId xmlns:a16="http://schemas.microsoft.com/office/drawing/2014/main" id="{3F45D55A-CC74-425F-9B9B-7B83F8CE4006}"/>
              </a:ext>
            </a:extLst>
          </p:cNvPr>
          <p:cNvSpPr txBox="1"/>
          <p:nvPr/>
        </p:nvSpPr>
        <p:spPr>
          <a:xfrm>
            <a:off x="5133599" y="371385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solidFill>
                  <a:schemeClr val="bg1"/>
                </a:solidFill>
              </a:rPr>
              <a:t>Zach</a:t>
            </a:r>
            <a:endParaRPr sz="1400" b="0" i="0" u="none" strike="noStrike" cap="none" dirty="0">
              <a:solidFill>
                <a:srgbClr val="000000"/>
              </a:solidFill>
              <a:latin typeface="Arial"/>
              <a:ea typeface="Arial"/>
              <a:cs typeface="Arial"/>
              <a:sym typeface="Arial"/>
            </a:endParaRPr>
          </a:p>
        </p:txBody>
      </p:sp>
      <p:sp>
        <p:nvSpPr>
          <p:cNvPr id="31" name="Google Shape;48;p1">
            <a:extLst>
              <a:ext uri="{FF2B5EF4-FFF2-40B4-BE49-F238E27FC236}">
                <a16:creationId xmlns:a16="http://schemas.microsoft.com/office/drawing/2014/main" id="{4C7B06A7-6276-4314-8DE8-34E6C138A536}"/>
              </a:ext>
            </a:extLst>
          </p:cNvPr>
          <p:cNvSpPr txBox="1"/>
          <p:nvPr/>
        </p:nvSpPr>
        <p:spPr>
          <a:xfrm>
            <a:off x="710613" y="707155"/>
            <a:ext cx="7185924"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There are some of the variables that included in  a multiple regression will help us to determine the sale price over the houses in Ames Iowa.</a:t>
            </a:r>
            <a:endParaRPr sz="14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6614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59E9-5E8A-43E6-89F8-E94636C70DF6}"/>
              </a:ext>
            </a:extLst>
          </p:cNvPr>
          <p:cNvSpPr>
            <a:spLocks noGrp="1"/>
          </p:cNvSpPr>
          <p:nvPr>
            <p:ph type="title"/>
          </p:nvPr>
        </p:nvSpPr>
        <p:spPr>
          <a:xfrm>
            <a:off x="867907" y="343304"/>
            <a:ext cx="9863354" cy="1263649"/>
          </a:xfrm>
        </p:spPr>
        <p:txBody>
          <a:bodyPr>
            <a:normAutofit/>
          </a:bodyPr>
          <a:lstStyle/>
          <a:p>
            <a:r>
              <a:rPr lang="en-CA" dirty="0"/>
              <a:t>&lt;Setup&gt;</a:t>
            </a:r>
            <a:br>
              <a:rPr lang="en-CA" dirty="0"/>
            </a:br>
            <a:r>
              <a:rPr lang="en-CA" sz="1800" dirty="0"/>
              <a:t>There’s an initial correlation that shows the influence of the overall quality over the sale price.</a:t>
            </a:r>
          </a:p>
        </p:txBody>
      </p:sp>
      <p:pic>
        <p:nvPicPr>
          <p:cNvPr id="7" name="Picture 6">
            <a:extLst>
              <a:ext uri="{FF2B5EF4-FFF2-40B4-BE49-F238E27FC236}">
                <a16:creationId xmlns:a16="http://schemas.microsoft.com/office/drawing/2014/main" id="{C1C53940-571E-4922-9D20-49BADD6010CD}"/>
              </a:ext>
            </a:extLst>
          </p:cNvPr>
          <p:cNvPicPr>
            <a:picLocks noChangeAspect="1"/>
          </p:cNvPicPr>
          <p:nvPr/>
        </p:nvPicPr>
        <p:blipFill rotWithShape="1">
          <a:blip r:embed="rId2"/>
          <a:srcRect l="642" t="1703" r="695"/>
          <a:stretch/>
        </p:blipFill>
        <p:spPr>
          <a:xfrm>
            <a:off x="931653" y="2044458"/>
            <a:ext cx="9799608" cy="4107923"/>
          </a:xfrm>
          <a:prstGeom prst="rect">
            <a:avLst/>
          </a:prstGeom>
        </p:spPr>
      </p:pic>
    </p:spTree>
    <p:extLst>
      <p:ext uri="{BB962C8B-B14F-4D97-AF65-F5344CB8AC3E}">
        <p14:creationId xmlns:p14="http://schemas.microsoft.com/office/powerpoint/2010/main" val="256894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C143693-4BE6-48AE-A424-7EC465F879A8}"/>
              </a:ext>
            </a:extLst>
          </p:cNvPr>
          <p:cNvPicPr>
            <a:picLocks noChangeAspect="1"/>
          </p:cNvPicPr>
          <p:nvPr/>
        </p:nvPicPr>
        <p:blipFill>
          <a:blip r:embed="rId2"/>
          <a:stretch>
            <a:fillRect/>
          </a:stretch>
        </p:blipFill>
        <p:spPr>
          <a:xfrm>
            <a:off x="855087" y="2791668"/>
            <a:ext cx="10446327" cy="2426623"/>
          </a:xfrm>
          <a:prstGeom prst="rect">
            <a:avLst/>
          </a:prstGeom>
        </p:spPr>
      </p:pic>
      <p:sp>
        <p:nvSpPr>
          <p:cNvPr id="2" name="Title 1">
            <a:extLst>
              <a:ext uri="{FF2B5EF4-FFF2-40B4-BE49-F238E27FC236}">
                <a16:creationId xmlns:a16="http://schemas.microsoft.com/office/drawing/2014/main" id="{557D6053-396E-4C6D-80EF-248918D34C5C}"/>
              </a:ext>
            </a:extLst>
          </p:cNvPr>
          <p:cNvSpPr>
            <a:spLocks noGrp="1"/>
          </p:cNvSpPr>
          <p:nvPr>
            <p:ph type="title"/>
          </p:nvPr>
        </p:nvSpPr>
        <p:spPr>
          <a:xfrm>
            <a:off x="872836" y="996918"/>
            <a:ext cx="9144000" cy="865517"/>
          </a:xfrm>
        </p:spPr>
        <p:txBody>
          <a:bodyPr>
            <a:normAutofit fontScale="90000"/>
          </a:bodyPr>
          <a:lstStyle/>
          <a:p>
            <a:r>
              <a:rPr lang="en-CA" dirty="0"/>
              <a:t>&lt;</a:t>
            </a:r>
            <a:r>
              <a:rPr lang="en-CA" dirty="0" err="1"/>
              <a:t>Saleprice</a:t>
            </a:r>
            <a:r>
              <a:rPr lang="en-CA" dirty="0"/>
              <a:t> correlation&gt;</a:t>
            </a:r>
            <a:br>
              <a:rPr lang="en-CA" dirty="0"/>
            </a:br>
            <a:r>
              <a:rPr lang="en-CA" sz="2200" dirty="0"/>
              <a:t>We can see in this correlation vs </a:t>
            </a:r>
            <a:r>
              <a:rPr lang="en-CA" sz="2200" dirty="0" err="1"/>
              <a:t>SalePrice</a:t>
            </a:r>
            <a:r>
              <a:rPr lang="en-CA" sz="2200" dirty="0"/>
              <a:t> an initial set of variables that affect positively and negatively the house’s sale price in Iowa. </a:t>
            </a:r>
          </a:p>
        </p:txBody>
      </p:sp>
      <p:sp>
        <p:nvSpPr>
          <p:cNvPr id="4" name="Arrow: Down 3">
            <a:extLst>
              <a:ext uri="{FF2B5EF4-FFF2-40B4-BE49-F238E27FC236}">
                <a16:creationId xmlns:a16="http://schemas.microsoft.com/office/drawing/2014/main" id="{34399161-2EED-4604-B588-DBF35ACFE1CA}"/>
              </a:ext>
            </a:extLst>
          </p:cNvPr>
          <p:cNvSpPr/>
          <p:nvPr/>
        </p:nvSpPr>
        <p:spPr>
          <a:xfrm>
            <a:off x="2803585" y="2535663"/>
            <a:ext cx="172528" cy="239782"/>
          </a:xfrm>
          <a:prstGeom prst="downArrow">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6" name="Arrow: Down 5">
            <a:extLst>
              <a:ext uri="{FF2B5EF4-FFF2-40B4-BE49-F238E27FC236}">
                <a16:creationId xmlns:a16="http://schemas.microsoft.com/office/drawing/2014/main" id="{B8AA3F65-0747-4972-9EFF-1B292A7D3F36}"/>
              </a:ext>
            </a:extLst>
          </p:cNvPr>
          <p:cNvSpPr/>
          <p:nvPr/>
        </p:nvSpPr>
        <p:spPr>
          <a:xfrm>
            <a:off x="4146430" y="2535023"/>
            <a:ext cx="172528" cy="239782"/>
          </a:xfrm>
          <a:prstGeom prst="downArrow">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7" name="Arrow: Down 6">
            <a:extLst>
              <a:ext uri="{FF2B5EF4-FFF2-40B4-BE49-F238E27FC236}">
                <a16:creationId xmlns:a16="http://schemas.microsoft.com/office/drawing/2014/main" id="{C53496A7-450B-4810-95C0-34885AEEC232}"/>
              </a:ext>
            </a:extLst>
          </p:cNvPr>
          <p:cNvSpPr/>
          <p:nvPr/>
        </p:nvSpPr>
        <p:spPr>
          <a:xfrm>
            <a:off x="7105292" y="2535023"/>
            <a:ext cx="172528" cy="239782"/>
          </a:xfrm>
          <a:prstGeom prst="downArrow">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8" name="Arrow: Down 7">
            <a:extLst>
              <a:ext uri="{FF2B5EF4-FFF2-40B4-BE49-F238E27FC236}">
                <a16:creationId xmlns:a16="http://schemas.microsoft.com/office/drawing/2014/main" id="{CA416E0C-8909-409E-96B5-16D61AF97E76}"/>
              </a:ext>
            </a:extLst>
          </p:cNvPr>
          <p:cNvSpPr/>
          <p:nvPr/>
        </p:nvSpPr>
        <p:spPr>
          <a:xfrm>
            <a:off x="8019696" y="2535527"/>
            <a:ext cx="172528" cy="239782"/>
          </a:xfrm>
          <a:prstGeom prst="downArrow">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52A4075C-14EF-4D3C-B965-1E2DDB71F050}"/>
              </a:ext>
            </a:extLst>
          </p:cNvPr>
          <p:cNvSpPr/>
          <p:nvPr/>
        </p:nvSpPr>
        <p:spPr>
          <a:xfrm>
            <a:off x="9844308" y="2535023"/>
            <a:ext cx="172528" cy="239782"/>
          </a:xfrm>
          <a:prstGeom prst="downArrow">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0" name="Arrow: Down 9">
            <a:extLst>
              <a:ext uri="{FF2B5EF4-FFF2-40B4-BE49-F238E27FC236}">
                <a16:creationId xmlns:a16="http://schemas.microsoft.com/office/drawing/2014/main" id="{901DFDD2-5CFD-45B5-8D9C-5A6D04229AB7}"/>
              </a:ext>
            </a:extLst>
          </p:cNvPr>
          <p:cNvSpPr/>
          <p:nvPr/>
        </p:nvSpPr>
        <p:spPr>
          <a:xfrm>
            <a:off x="10462535" y="2535527"/>
            <a:ext cx="172528" cy="239782"/>
          </a:xfrm>
          <a:prstGeom prst="down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6AD5B39-0E4F-4F59-ABEB-55E2521CEC30}"/>
              </a:ext>
            </a:extLst>
          </p:cNvPr>
          <p:cNvSpPr/>
          <p:nvPr/>
        </p:nvSpPr>
        <p:spPr>
          <a:xfrm>
            <a:off x="4721526" y="2541531"/>
            <a:ext cx="172528" cy="239782"/>
          </a:xfrm>
          <a:prstGeom prst="downArrow">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nvGrpSpPr>
          <p:cNvPr id="3" name="Group 2">
            <a:extLst>
              <a:ext uri="{FF2B5EF4-FFF2-40B4-BE49-F238E27FC236}">
                <a16:creationId xmlns:a16="http://schemas.microsoft.com/office/drawing/2014/main" id="{F6E186AB-8E5F-4DE0-A4C0-61AF3006CE13}"/>
              </a:ext>
            </a:extLst>
          </p:cNvPr>
          <p:cNvGrpSpPr/>
          <p:nvPr/>
        </p:nvGrpSpPr>
        <p:grpSpPr>
          <a:xfrm>
            <a:off x="2484408" y="5072972"/>
            <a:ext cx="8387812" cy="163465"/>
            <a:chOff x="2484408" y="5072972"/>
            <a:chExt cx="8387812" cy="163465"/>
          </a:xfrm>
        </p:grpSpPr>
        <p:sp>
          <p:nvSpPr>
            <p:cNvPr id="12" name="Rectangle 11">
              <a:extLst>
                <a:ext uri="{FF2B5EF4-FFF2-40B4-BE49-F238E27FC236}">
                  <a16:creationId xmlns:a16="http://schemas.microsoft.com/office/drawing/2014/main" id="{F3961710-5173-4440-8962-1B3845F63E13}"/>
                </a:ext>
              </a:extLst>
            </p:cNvPr>
            <p:cNvSpPr/>
            <p:nvPr/>
          </p:nvSpPr>
          <p:spPr>
            <a:xfrm>
              <a:off x="2484408" y="5080958"/>
              <a:ext cx="715992" cy="14621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5CD01D26-06AD-458D-A431-837EE6E0EFB9}"/>
                </a:ext>
              </a:extLst>
            </p:cNvPr>
            <p:cNvSpPr/>
            <p:nvPr/>
          </p:nvSpPr>
          <p:spPr>
            <a:xfrm>
              <a:off x="3797060" y="5080958"/>
              <a:ext cx="715992" cy="14621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058DFFE3-96CE-4BE6-9730-E0A1B7EB55AF}"/>
                </a:ext>
              </a:extLst>
            </p:cNvPr>
            <p:cNvSpPr/>
            <p:nvPr/>
          </p:nvSpPr>
          <p:spPr>
            <a:xfrm>
              <a:off x="4513052" y="5072972"/>
              <a:ext cx="690113" cy="15483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DE787D1-39A1-4852-817E-446B926022EC}"/>
                </a:ext>
              </a:extLst>
            </p:cNvPr>
            <p:cNvSpPr/>
            <p:nvPr/>
          </p:nvSpPr>
          <p:spPr>
            <a:xfrm>
              <a:off x="6988836" y="5090224"/>
              <a:ext cx="464387" cy="14621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6DFC6068-9C5F-4251-B9AD-FA5214FC95C4}"/>
                </a:ext>
              </a:extLst>
            </p:cNvPr>
            <p:cNvSpPr/>
            <p:nvPr/>
          </p:nvSpPr>
          <p:spPr>
            <a:xfrm>
              <a:off x="7874411" y="5098850"/>
              <a:ext cx="464387" cy="1283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9B1C776B-D9F9-4D88-8393-C9F407596DD0}"/>
                </a:ext>
              </a:extLst>
            </p:cNvPr>
            <p:cNvSpPr/>
            <p:nvPr/>
          </p:nvSpPr>
          <p:spPr>
            <a:xfrm>
              <a:off x="9601337" y="5086912"/>
              <a:ext cx="629591" cy="14025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0CAED1A-4D4F-4A51-AAC4-67AE280579B2}"/>
                </a:ext>
              </a:extLst>
            </p:cNvPr>
            <p:cNvSpPr/>
            <p:nvPr/>
          </p:nvSpPr>
          <p:spPr>
            <a:xfrm>
              <a:off x="10242629" y="5086911"/>
              <a:ext cx="629591" cy="14025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08605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BD3F-D5E3-4FF5-A16B-2A7303287560}"/>
              </a:ext>
            </a:extLst>
          </p:cNvPr>
          <p:cNvSpPr>
            <a:spLocks noGrp="1"/>
          </p:cNvSpPr>
          <p:nvPr>
            <p:ph type="title"/>
          </p:nvPr>
        </p:nvSpPr>
        <p:spPr>
          <a:xfrm>
            <a:off x="762000" y="535710"/>
            <a:ext cx="9144000" cy="914400"/>
          </a:xfrm>
        </p:spPr>
        <p:txBody>
          <a:bodyPr>
            <a:normAutofit fontScale="90000"/>
          </a:bodyPr>
          <a:lstStyle/>
          <a:p>
            <a:r>
              <a:rPr lang="es-419" dirty="0"/>
              <a:t>&lt;</a:t>
            </a:r>
            <a:r>
              <a:rPr lang="es-419" dirty="0" err="1"/>
              <a:t>Multiple</a:t>
            </a:r>
            <a:r>
              <a:rPr lang="es-419" dirty="0"/>
              <a:t> </a:t>
            </a:r>
            <a:r>
              <a:rPr lang="es-419" dirty="0" err="1"/>
              <a:t>Regression</a:t>
            </a:r>
            <a:r>
              <a:rPr lang="es-419" dirty="0"/>
              <a:t> </a:t>
            </a:r>
            <a:r>
              <a:rPr lang="es-419" dirty="0" err="1"/>
              <a:t>Model</a:t>
            </a:r>
            <a:r>
              <a:rPr lang="es-419" dirty="0"/>
              <a:t>&gt;</a:t>
            </a:r>
            <a:br>
              <a:rPr lang="es-419" dirty="0"/>
            </a:br>
            <a:r>
              <a:rPr lang="en-CA" sz="2200" dirty="0"/>
              <a:t>Overall Quality regression</a:t>
            </a:r>
          </a:p>
        </p:txBody>
      </p:sp>
      <p:sp>
        <p:nvSpPr>
          <p:cNvPr id="11" name="TextBox 10">
            <a:extLst>
              <a:ext uri="{FF2B5EF4-FFF2-40B4-BE49-F238E27FC236}">
                <a16:creationId xmlns:a16="http://schemas.microsoft.com/office/drawing/2014/main" id="{E7F2013B-1594-44D0-85CF-A32202E03CD6}"/>
              </a:ext>
            </a:extLst>
          </p:cNvPr>
          <p:cNvSpPr txBox="1"/>
          <p:nvPr/>
        </p:nvSpPr>
        <p:spPr>
          <a:xfrm>
            <a:off x="7703389" y="1673456"/>
            <a:ext cx="3441939" cy="3970318"/>
          </a:xfrm>
          <a:prstGeom prst="rect">
            <a:avLst/>
          </a:prstGeom>
          <a:noFill/>
        </p:spPr>
        <p:txBody>
          <a:bodyPr wrap="square" rtlCol="0">
            <a:spAutoFit/>
          </a:bodyPr>
          <a:lstStyle/>
          <a:p>
            <a:pPr marL="285750" indent="-285750">
              <a:buFont typeface="Arial" panose="020B0604020202020204" pitchFamily="34" charset="0"/>
              <a:buChar char="•"/>
            </a:pPr>
            <a:r>
              <a:rPr lang="en-CA" sz="1400" dirty="0"/>
              <a:t>There’s a good correlation between the variables chosen and Overall qualification.</a:t>
            </a:r>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r>
              <a:rPr lang="en-CA" sz="1400" dirty="0"/>
              <a:t>1</a:t>
            </a:r>
            <a:r>
              <a:rPr lang="en-CA" sz="1400" baseline="30000" dirty="0"/>
              <a:t>st</a:t>
            </a:r>
            <a:r>
              <a:rPr lang="en-CA" sz="1400" dirty="0"/>
              <a:t> Floor SF regression (2.52)is by far the variable that affects positively the Overall Quality.</a:t>
            </a:r>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r>
              <a:rPr lang="en-CA" sz="1400" dirty="0"/>
              <a:t>Kitchen above the ground could affect negatively the house qualification by (1.04)/overall quality digit.</a:t>
            </a:r>
          </a:p>
          <a:p>
            <a:endParaRPr lang="en-CA" sz="1400" dirty="0"/>
          </a:p>
          <a:p>
            <a:pPr marL="285750" indent="-285750">
              <a:buFont typeface="Arial" panose="020B0604020202020204" pitchFamily="34" charset="0"/>
              <a:buChar char="•"/>
            </a:pPr>
            <a:r>
              <a:rPr lang="en-CA" sz="1400" dirty="0"/>
              <a:t>Building type, full bath, garage cars and fireplace could help to improve the overall quality by (0.65)</a:t>
            </a:r>
          </a:p>
          <a:p>
            <a:pPr marL="285750" indent="-285750">
              <a:buFont typeface="Arial" panose="020B0604020202020204" pitchFamily="34" charset="0"/>
              <a:buChar char="•"/>
            </a:pPr>
            <a:endParaRPr lang="en-CA" sz="1400" dirty="0"/>
          </a:p>
        </p:txBody>
      </p:sp>
      <p:graphicFrame>
        <p:nvGraphicFramePr>
          <p:cNvPr id="6" name="Chart 5">
            <a:extLst>
              <a:ext uri="{FF2B5EF4-FFF2-40B4-BE49-F238E27FC236}">
                <a16:creationId xmlns:a16="http://schemas.microsoft.com/office/drawing/2014/main" id="{BD866829-FDBC-414B-A51A-C565C9C4686C}"/>
              </a:ext>
            </a:extLst>
          </p:cNvPr>
          <p:cNvGraphicFramePr>
            <a:graphicFrameLocks/>
          </p:cNvGraphicFramePr>
          <p:nvPr>
            <p:extLst>
              <p:ext uri="{D42A27DB-BD31-4B8C-83A1-F6EECF244321}">
                <p14:modId xmlns:p14="http://schemas.microsoft.com/office/powerpoint/2010/main" val="3342267809"/>
              </p:ext>
            </p:extLst>
          </p:nvPr>
        </p:nvGraphicFramePr>
        <p:xfrm>
          <a:off x="849740" y="1745677"/>
          <a:ext cx="6410037" cy="430414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443B36F9-12B0-4491-A419-CFBCEE6F50E8}"/>
              </a:ext>
            </a:extLst>
          </p:cNvPr>
          <p:cNvSpPr/>
          <p:nvPr/>
        </p:nvSpPr>
        <p:spPr>
          <a:xfrm>
            <a:off x="942975" y="2486025"/>
            <a:ext cx="2867025" cy="8667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5B42463-F649-4B9A-8105-B5F718C25845}"/>
              </a:ext>
            </a:extLst>
          </p:cNvPr>
          <p:cNvSpPr/>
          <p:nvPr/>
        </p:nvSpPr>
        <p:spPr>
          <a:xfrm>
            <a:off x="3609975" y="4352925"/>
            <a:ext cx="3371850" cy="14478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1528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5FA-A5A1-4673-A1CE-52ADE8689130}"/>
              </a:ext>
            </a:extLst>
          </p:cNvPr>
          <p:cNvSpPr>
            <a:spLocks noGrp="1"/>
          </p:cNvSpPr>
          <p:nvPr>
            <p:ph type="title"/>
          </p:nvPr>
        </p:nvSpPr>
        <p:spPr>
          <a:xfrm>
            <a:off x="762000" y="443345"/>
            <a:ext cx="9144000" cy="1263649"/>
          </a:xfrm>
        </p:spPr>
        <p:txBody>
          <a:bodyPr>
            <a:normAutofit fontScale="90000"/>
          </a:bodyPr>
          <a:lstStyle/>
          <a:p>
            <a:r>
              <a:rPr lang="en-CA" dirty="0"/>
              <a:t>Overall Quality Breakdown</a:t>
            </a:r>
            <a:br>
              <a:rPr lang="en-CA" dirty="0"/>
            </a:br>
            <a:r>
              <a:rPr lang="en-CA" sz="2400" dirty="0"/>
              <a:t>Possible scenario based on the variables that influence the overall qualification in the regression model.</a:t>
            </a:r>
            <a:endParaRPr lang="en-CA" dirty="0"/>
          </a:p>
        </p:txBody>
      </p:sp>
      <p:pic>
        <p:nvPicPr>
          <p:cNvPr id="5" name="Picture 4">
            <a:extLst>
              <a:ext uri="{FF2B5EF4-FFF2-40B4-BE49-F238E27FC236}">
                <a16:creationId xmlns:a16="http://schemas.microsoft.com/office/drawing/2014/main" id="{0B7546BD-C79E-4102-A222-6E2E02E2321B}"/>
              </a:ext>
            </a:extLst>
          </p:cNvPr>
          <p:cNvPicPr>
            <a:picLocks noChangeAspect="1"/>
          </p:cNvPicPr>
          <p:nvPr/>
        </p:nvPicPr>
        <p:blipFill>
          <a:blip r:embed="rId2"/>
          <a:stretch>
            <a:fillRect/>
          </a:stretch>
        </p:blipFill>
        <p:spPr>
          <a:xfrm>
            <a:off x="782270" y="1902379"/>
            <a:ext cx="5313730" cy="3458883"/>
          </a:xfrm>
          <a:prstGeom prst="rect">
            <a:avLst/>
          </a:prstGeom>
        </p:spPr>
      </p:pic>
      <p:grpSp>
        <p:nvGrpSpPr>
          <p:cNvPr id="16" name="Group 15">
            <a:extLst>
              <a:ext uri="{FF2B5EF4-FFF2-40B4-BE49-F238E27FC236}">
                <a16:creationId xmlns:a16="http://schemas.microsoft.com/office/drawing/2014/main" id="{C60CC5D8-6693-413A-9419-708965E960DD}"/>
              </a:ext>
            </a:extLst>
          </p:cNvPr>
          <p:cNvGrpSpPr/>
          <p:nvPr/>
        </p:nvGrpSpPr>
        <p:grpSpPr>
          <a:xfrm>
            <a:off x="6358961" y="1902379"/>
            <a:ext cx="5278430" cy="3458883"/>
            <a:chOff x="6105236" y="2408448"/>
            <a:chExt cx="5278430" cy="3458883"/>
          </a:xfrm>
        </p:grpSpPr>
        <p:pic>
          <p:nvPicPr>
            <p:cNvPr id="11" name="Picture 10">
              <a:extLst>
                <a:ext uri="{FF2B5EF4-FFF2-40B4-BE49-F238E27FC236}">
                  <a16:creationId xmlns:a16="http://schemas.microsoft.com/office/drawing/2014/main" id="{B7CB5607-DA82-4BFF-88B2-B02B742996FC}"/>
                </a:ext>
              </a:extLst>
            </p:cNvPr>
            <p:cNvPicPr>
              <a:picLocks noChangeAspect="1"/>
            </p:cNvPicPr>
            <p:nvPr/>
          </p:nvPicPr>
          <p:blipFill>
            <a:blip r:embed="rId3"/>
            <a:stretch>
              <a:fillRect/>
            </a:stretch>
          </p:blipFill>
          <p:spPr>
            <a:xfrm>
              <a:off x="6105236" y="2408448"/>
              <a:ext cx="5278430" cy="3458883"/>
            </a:xfrm>
            <a:prstGeom prst="rect">
              <a:avLst/>
            </a:prstGeom>
          </p:spPr>
        </p:pic>
        <p:pic>
          <p:nvPicPr>
            <p:cNvPr id="9" name="Picture 8">
              <a:extLst>
                <a:ext uri="{FF2B5EF4-FFF2-40B4-BE49-F238E27FC236}">
                  <a16:creationId xmlns:a16="http://schemas.microsoft.com/office/drawing/2014/main" id="{32B2A182-29AD-434D-84AE-EBEC3019E015}"/>
                </a:ext>
              </a:extLst>
            </p:cNvPr>
            <p:cNvPicPr>
              <a:picLocks noChangeAspect="1"/>
            </p:cNvPicPr>
            <p:nvPr/>
          </p:nvPicPr>
          <p:blipFill rotWithShape="1">
            <a:blip r:embed="rId4"/>
            <a:srcRect t="2283" r="2283"/>
            <a:stretch/>
          </p:blipFill>
          <p:spPr>
            <a:xfrm>
              <a:off x="8017163" y="4057565"/>
              <a:ext cx="3366503" cy="412837"/>
            </a:xfrm>
            <a:prstGeom prst="rect">
              <a:avLst/>
            </a:prstGeom>
          </p:spPr>
        </p:pic>
        <p:pic>
          <p:nvPicPr>
            <p:cNvPr id="13" name="Picture 12">
              <a:extLst>
                <a:ext uri="{FF2B5EF4-FFF2-40B4-BE49-F238E27FC236}">
                  <a16:creationId xmlns:a16="http://schemas.microsoft.com/office/drawing/2014/main" id="{CDB1C04B-C41A-4D31-98F2-BAC983BDEB6C}"/>
                </a:ext>
              </a:extLst>
            </p:cNvPr>
            <p:cNvPicPr>
              <a:picLocks noChangeAspect="1"/>
            </p:cNvPicPr>
            <p:nvPr/>
          </p:nvPicPr>
          <p:blipFill>
            <a:blip r:embed="rId5"/>
            <a:stretch>
              <a:fillRect/>
            </a:stretch>
          </p:blipFill>
          <p:spPr>
            <a:xfrm>
              <a:off x="8324491" y="4321832"/>
              <a:ext cx="2932981" cy="87814"/>
            </a:xfrm>
            <a:prstGeom prst="rect">
              <a:avLst/>
            </a:prstGeom>
          </p:spPr>
        </p:pic>
        <p:pic>
          <p:nvPicPr>
            <p:cNvPr id="15" name="Picture 14">
              <a:extLst>
                <a:ext uri="{FF2B5EF4-FFF2-40B4-BE49-F238E27FC236}">
                  <a16:creationId xmlns:a16="http://schemas.microsoft.com/office/drawing/2014/main" id="{675E757C-AA04-48D2-9BB6-6255D6988B46}"/>
                </a:ext>
              </a:extLst>
            </p:cNvPr>
            <p:cNvPicPr>
              <a:picLocks noChangeAspect="1"/>
            </p:cNvPicPr>
            <p:nvPr/>
          </p:nvPicPr>
          <p:blipFill>
            <a:blip r:embed="rId6"/>
            <a:stretch>
              <a:fillRect/>
            </a:stretch>
          </p:blipFill>
          <p:spPr>
            <a:xfrm>
              <a:off x="8324490" y="3280005"/>
              <a:ext cx="2932981" cy="76106"/>
            </a:xfrm>
            <a:prstGeom prst="rect">
              <a:avLst/>
            </a:prstGeom>
          </p:spPr>
        </p:pic>
      </p:grpSp>
      <p:sp>
        <p:nvSpPr>
          <p:cNvPr id="4" name="TextBox 3">
            <a:extLst>
              <a:ext uri="{FF2B5EF4-FFF2-40B4-BE49-F238E27FC236}">
                <a16:creationId xmlns:a16="http://schemas.microsoft.com/office/drawing/2014/main" id="{3C591181-E6DF-4725-8040-A5732B55DE8D}"/>
              </a:ext>
            </a:extLst>
          </p:cNvPr>
          <p:cNvSpPr txBox="1"/>
          <p:nvPr/>
        </p:nvSpPr>
        <p:spPr>
          <a:xfrm>
            <a:off x="3285186" y="2616156"/>
            <a:ext cx="2381250" cy="2031325"/>
          </a:xfrm>
          <a:prstGeom prst="rect">
            <a:avLst/>
          </a:prstGeom>
          <a:noFill/>
        </p:spPr>
        <p:txBody>
          <a:bodyPr wrap="square" rtlCol="0">
            <a:spAutoFit/>
          </a:bodyPr>
          <a:lstStyle/>
          <a:p>
            <a:r>
              <a:rPr lang="en-CA" dirty="0">
                <a:solidFill>
                  <a:srgbClr val="FF0000"/>
                </a:solidFill>
              </a:rPr>
              <a:t>Highest 1</a:t>
            </a:r>
            <a:r>
              <a:rPr lang="en-CA" baseline="30000" dirty="0">
                <a:solidFill>
                  <a:srgbClr val="FF0000"/>
                </a:solidFill>
              </a:rPr>
              <a:t>st</a:t>
            </a:r>
            <a:r>
              <a:rPr lang="en-CA" dirty="0">
                <a:solidFill>
                  <a:srgbClr val="FF0000"/>
                </a:solidFill>
              </a:rPr>
              <a:t> Floor Square Feet house configuration based on the most influential variables of the regression model. </a:t>
            </a:r>
          </a:p>
        </p:txBody>
      </p:sp>
      <p:sp>
        <p:nvSpPr>
          <p:cNvPr id="12" name="TextBox 11">
            <a:extLst>
              <a:ext uri="{FF2B5EF4-FFF2-40B4-BE49-F238E27FC236}">
                <a16:creationId xmlns:a16="http://schemas.microsoft.com/office/drawing/2014/main" id="{5FC302EF-2EF9-4A6B-8971-EB353EE7BDF4}"/>
              </a:ext>
            </a:extLst>
          </p:cNvPr>
          <p:cNvSpPr txBox="1"/>
          <p:nvPr/>
        </p:nvSpPr>
        <p:spPr>
          <a:xfrm>
            <a:off x="8734425" y="4114438"/>
            <a:ext cx="2628900" cy="769441"/>
          </a:xfrm>
          <a:prstGeom prst="rect">
            <a:avLst/>
          </a:prstGeom>
          <a:noFill/>
        </p:spPr>
        <p:txBody>
          <a:bodyPr wrap="square" rtlCol="0">
            <a:spAutoFit/>
          </a:bodyPr>
          <a:lstStyle/>
          <a:p>
            <a:r>
              <a:rPr lang="en-CA" sz="1100" dirty="0">
                <a:solidFill>
                  <a:srgbClr val="FF0000"/>
                </a:solidFill>
              </a:rPr>
              <a:t>Lowest and middle 1</a:t>
            </a:r>
            <a:r>
              <a:rPr lang="en-CA" sz="1100" baseline="30000" dirty="0">
                <a:solidFill>
                  <a:srgbClr val="FF0000"/>
                </a:solidFill>
              </a:rPr>
              <a:t>st</a:t>
            </a:r>
            <a:r>
              <a:rPr lang="en-CA" sz="1100" dirty="0">
                <a:solidFill>
                  <a:srgbClr val="FF0000"/>
                </a:solidFill>
              </a:rPr>
              <a:t> Floor SF houses configuration based on the most influential variables of the regression model.</a:t>
            </a:r>
          </a:p>
        </p:txBody>
      </p:sp>
      <p:sp>
        <p:nvSpPr>
          <p:cNvPr id="6" name="TextBox 5">
            <a:extLst>
              <a:ext uri="{FF2B5EF4-FFF2-40B4-BE49-F238E27FC236}">
                <a16:creationId xmlns:a16="http://schemas.microsoft.com/office/drawing/2014/main" id="{56FDC88F-94B1-42D3-81F0-11A1BD8DF732}"/>
              </a:ext>
            </a:extLst>
          </p:cNvPr>
          <p:cNvSpPr txBox="1"/>
          <p:nvPr/>
        </p:nvSpPr>
        <p:spPr>
          <a:xfrm>
            <a:off x="782270" y="5736561"/>
            <a:ext cx="10810875" cy="646331"/>
          </a:xfrm>
          <a:prstGeom prst="rect">
            <a:avLst/>
          </a:prstGeom>
          <a:noFill/>
        </p:spPr>
        <p:txBody>
          <a:bodyPr wrap="square" rtlCol="0">
            <a:spAutoFit/>
          </a:bodyPr>
          <a:lstStyle/>
          <a:p>
            <a:r>
              <a:rPr lang="en-CA" b="1" dirty="0">
                <a:solidFill>
                  <a:srgbClr val="FFFF00"/>
                </a:solidFill>
              </a:rPr>
              <a:t>Important: Overall Quality 6 is taken as a reference because is the number whit the highest qualification overall houses.</a:t>
            </a:r>
          </a:p>
        </p:txBody>
      </p:sp>
    </p:spTree>
    <p:extLst>
      <p:ext uri="{BB962C8B-B14F-4D97-AF65-F5344CB8AC3E}">
        <p14:creationId xmlns:p14="http://schemas.microsoft.com/office/powerpoint/2010/main" val="27695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3127-814C-4DC5-B9B7-3FBBE6AD5B07}"/>
              </a:ext>
            </a:extLst>
          </p:cNvPr>
          <p:cNvSpPr>
            <a:spLocks noGrp="1"/>
          </p:cNvSpPr>
          <p:nvPr>
            <p:ph type="title"/>
          </p:nvPr>
        </p:nvSpPr>
        <p:spPr>
          <a:xfrm>
            <a:off x="561975" y="310551"/>
            <a:ext cx="11001375" cy="1010249"/>
          </a:xfrm>
        </p:spPr>
        <p:txBody>
          <a:bodyPr>
            <a:noAutofit/>
          </a:bodyPr>
          <a:lstStyle/>
          <a:p>
            <a:pPr algn="ctr"/>
            <a:r>
              <a:rPr lang="en-CA" sz="3600" dirty="0"/>
              <a:t>&lt;House Configuration&gt;</a:t>
            </a:r>
            <a:br>
              <a:rPr lang="en-CA" sz="3600" dirty="0"/>
            </a:br>
            <a:r>
              <a:rPr lang="en-CA" sz="3600" dirty="0"/>
              <a:t>Overall Quality 6 </a:t>
            </a:r>
            <a:r>
              <a:rPr lang="en-CA" sz="3600" dirty="0">
                <a:solidFill>
                  <a:srgbClr val="FFFF00"/>
                </a:solidFill>
              </a:rPr>
              <a:t>vs</a:t>
            </a:r>
            <a:r>
              <a:rPr lang="en-CA" sz="3600" dirty="0"/>
              <a:t> Overall Quality 2,4,8 and 10.</a:t>
            </a:r>
          </a:p>
        </p:txBody>
      </p:sp>
      <p:grpSp>
        <p:nvGrpSpPr>
          <p:cNvPr id="36" name="Group 35">
            <a:extLst>
              <a:ext uri="{FF2B5EF4-FFF2-40B4-BE49-F238E27FC236}">
                <a16:creationId xmlns:a16="http://schemas.microsoft.com/office/drawing/2014/main" id="{4B554D30-CBF8-47DE-940F-8DE59001057C}"/>
              </a:ext>
            </a:extLst>
          </p:cNvPr>
          <p:cNvGrpSpPr/>
          <p:nvPr/>
        </p:nvGrpSpPr>
        <p:grpSpPr>
          <a:xfrm>
            <a:off x="748079" y="1707551"/>
            <a:ext cx="10695841" cy="4578950"/>
            <a:chOff x="584417" y="1574200"/>
            <a:chExt cx="11178958" cy="4785775"/>
          </a:xfrm>
        </p:grpSpPr>
        <p:sp>
          <p:nvSpPr>
            <p:cNvPr id="10" name="Rectangle 9">
              <a:extLst>
                <a:ext uri="{FF2B5EF4-FFF2-40B4-BE49-F238E27FC236}">
                  <a16:creationId xmlns:a16="http://schemas.microsoft.com/office/drawing/2014/main" id="{1F365B3B-123C-44ED-84B5-1FD378879562}"/>
                </a:ext>
              </a:extLst>
            </p:cNvPr>
            <p:cNvSpPr/>
            <p:nvPr/>
          </p:nvSpPr>
          <p:spPr>
            <a:xfrm>
              <a:off x="10086975" y="1574200"/>
              <a:ext cx="1676400" cy="4785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9C589999-F196-4CA5-B889-A009DF220B28}"/>
                </a:ext>
              </a:extLst>
            </p:cNvPr>
            <p:cNvPicPr>
              <a:picLocks noChangeAspect="1"/>
            </p:cNvPicPr>
            <p:nvPr/>
          </p:nvPicPr>
          <p:blipFill>
            <a:blip r:embed="rId2"/>
            <a:stretch>
              <a:fillRect/>
            </a:stretch>
          </p:blipFill>
          <p:spPr>
            <a:xfrm>
              <a:off x="584417" y="1574200"/>
              <a:ext cx="9632515" cy="4785775"/>
            </a:xfrm>
            <a:prstGeom prst="rect">
              <a:avLst/>
            </a:prstGeom>
          </p:spPr>
        </p:pic>
        <p:pic>
          <p:nvPicPr>
            <p:cNvPr id="4" name="Picture 3">
              <a:extLst>
                <a:ext uri="{FF2B5EF4-FFF2-40B4-BE49-F238E27FC236}">
                  <a16:creationId xmlns:a16="http://schemas.microsoft.com/office/drawing/2014/main" id="{2F967BF1-FB70-4D20-8B1D-0C21065ADDD6}"/>
                </a:ext>
              </a:extLst>
            </p:cNvPr>
            <p:cNvPicPr>
              <a:picLocks noChangeAspect="1"/>
            </p:cNvPicPr>
            <p:nvPr/>
          </p:nvPicPr>
          <p:blipFill>
            <a:blip r:embed="rId3"/>
            <a:stretch>
              <a:fillRect/>
            </a:stretch>
          </p:blipFill>
          <p:spPr>
            <a:xfrm>
              <a:off x="3485288" y="2200079"/>
              <a:ext cx="8011385" cy="423619"/>
            </a:xfrm>
            <a:prstGeom prst="rect">
              <a:avLst/>
            </a:prstGeom>
          </p:spPr>
        </p:pic>
        <p:pic>
          <p:nvPicPr>
            <p:cNvPr id="9" name="Picture 8">
              <a:extLst>
                <a:ext uri="{FF2B5EF4-FFF2-40B4-BE49-F238E27FC236}">
                  <a16:creationId xmlns:a16="http://schemas.microsoft.com/office/drawing/2014/main" id="{F8368201-2D1A-4C7C-9103-E8A231987D9D}"/>
                </a:ext>
              </a:extLst>
            </p:cNvPr>
            <p:cNvPicPr>
              <a:picLocks noChangeAspect="1"/>
            </p:cNvPicPr>
            <p:nvPr/>
          </p:nvPicPr>
          <p:blipFill rotWithShape="1">
            <a:blip r:embed="rId4"/>
            <a:srcRect l="201" r="1" b="29855"/>
            <a:stretch/>
          </p:blipFill>
          <p:spPr>
            <a:xfrm>
              <a:off x="3514438" y="3182657"/>
              <a:ext cx="8011385" cy="241043"/>
            </a:xfrm>
            <a:prstGeom prst="rect">
              <a:avLst/>
            </a:prstGeom>
          </p:spPr>
        </p:pic>
        <p:pic>
          <p:nvPicPr>
            <p:cNvPr id="13" name="Picture 12">
              <a:extLst>
                <a:ext uri="{FF2B5EF4-FFF2-40B4-BE49-F238E27FC236}">
                  <a16:creationId xmlns:a16="http://schemas.microsoft.com/office/drawing/2014/main" id="{0E6FB3C6-015D-40EE-9DBC-4CCABE86DDD5}"/>
                </a:ext>
              </a:extLst>
            </p:cNvPr>
            <p:cNvPicPr>
              <a:picLocks noChangeAspect="1"/>
            </p:cNvPicPr>
            <p:nvPr/>
          </p:nvPicPr>
          <p:blipFill>
            <a:blip r:embed="rId5"/>
            <a:stretch>
              <a:fillRect/>
            </a:stretch>
          </p:blipFill>
          <p:spPr>
            <a:xfrm>
              <a:off x="10470865" y="1590753"/>
              <a:ext cx="1098617" cy="264961"/>
            </a:xfrm>
            <a:prstGeom prst="rect">
              <a:avLst/>
            </a:prstGeom>
          </p:spPr>
        </p:pic>
        <p:cxnSp>
          <p:nvCxnSpPr>
            <p:cNvPr id="19" name="Straight Connector 18">
              <a:extLst>
                <a:ext uri="{FF2B5EF4-FFF2-40B4-BE49-F238E27FC236}">
                  <a16:creationId xmlns:a16="http://schemas.microsoft.com/office/drawing/2014/main" id="{2C639336-B07F-4740-B92B-4512A0867A2F}"/>
                </a:ext>
              </a:extLst>
            </p:cNvPr>
            <p:cNvCxnSpPr>
              <a:cxnSpLocks/>
            </p:cNvCxnSpPr>
            <p:nvPr/>
          </p:nvCxnSpPr>
          <p:spPr>
            <a:xfrm>
              <a:off x="10125144" y="3243784"/>
              <a:ext cx="387158"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F06211-8CB5-4847-9971-6BAA98B7D36D}"/>
                </a:ext>
              </a:extLst>
            </p:cNvPr>
            <p:cNvCxnSpPr>
              <a:cxnSpLocks/>
            </p:cNvCxnSpPr>
            <p:nvPr/>
          </p:nvCxnSpPr>
          <p:spPr>
            <a:xfrm>
              <a:off x="10105690" y="2304911"/>
              <a:ext cx="387158"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317ABDCF-5155-4387-BAA8-9BC98A44E83D}"/>
                </a:ext>
              </a:extLst>
            </p:cNvPr>
            <p:cNvPicPr>
              <a:picLocks noChangeAspect="1"/>
            </p:cNvPicPr>
            <p:nvPr/>
          </p:nvPicPr>
          <p:blipFill rotWithShape="1">
            <a:blip r:embed="rId6"/>
            <a:srcRect l="15133" b="-1769"/>
            <a:stretch/>
          </p:blipFill>
          <p:spPr>
            <a:xfrm>
              <a:off x="3495385" y="5059437"/>
              <a:ext cx="8030437" cy="330174"/>
            </a:xfrm>
            <a:prstGeom prst="rect">
              <a:avLst/>
            </a:prstGeom>
          </p:spPr>
        </p:pic>
        <p:cxnSp>
          <p:nvCxnSpPr>
            <p:cNvPr id="25" name="Straight Connector 24">
              <a:extLst>
                <a:ext uri="{FF2B5EF4-FFF2-40B4-BE49-F238E27FC236}">
                  <a16:creationId xmlns:a16="http://schemas.microsoft.com/office/drawing/2014/main" id="{B91976F5-AFE6-40C4-BEC9-88EFF221119B}"/>
                </a:ext>
              </a:extLst>
            </p:cNvPr>
            <p:cNvCxnSpPr>
              <a:cxnSpLocks/>
            </p:cNvCxnSpPr>
            <p:nvPr/>
          </p:nvCxnSpPr>
          <p:spPr>
            <a:xfrm>
              <a:off x="10115619" y="5097537"/>
              <a:ext cx="387158"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DE31BCED-9FF6-4AA6-B203-E628D2882124}"/>
                </a:ext>
              </a:extLst>
            </p:cNvPr>
            <p:cNvPicPr>
              <a:picLocks noChangeAspect="1"/>
            </p:cNvPicPr>
            <p:nvPr/>
          </p:nvPicPr>
          <p:blipFill>
            <a:blip r:embed="rId7"/>
            <a:stretch>
              <a:fillRect/>
            </a:stretch>
          </p:blipFill>
          <p:spPr>
            <a:xfrm>
              <a:off x="3495388" y="5983157"/>
              <a:ext cx="8011386" cy="330174"/>
            </a:xfrm>
            <a:prstGeom prst="rect">
              <a:avLst/>
            </a:prstGeom>
          </p:spPr>
        </p:pic>
        <p:cxnSp>
          <p:nvCxnSpPr>
            <p:cNvPr id="28" name="Straight Connector 27">
              <a:extLst>
                <a:ext uri="{FF2B5EF4-FFF2-40B4-BE49-F238E27FC236}">
                  <a16:creationId xmlns:a16="http://schemas.microsoft.com/office/drawing/2014/main" id="{86E699B0-BCA9-45F8-BB4E-DB9D0721D481}"/>
                </a:ext>
              </a:extLst>
            </p:cNvPr>
            <p:cNvCxnSpPr>
              <a:cxnSpLocks/>
            </p:cNvCxnSpPr>
            <p:nvPr/>
          </p:nvCxnSpPr>
          <p:spPr>
            <a:xfrm>
              <a:off x="10106094" y="6021257"/>
              <a:ext cx="406208"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68A205C0-D72C-4C96-A803-9FEF30DED613}"/>
                </a:ext>
              </a:extLst>
            </p:cNvPr>
            <p:cNvPicPr>
              <a:picLocks noChangeAspect="1"/>
            </p:cNvPicPr>
            <p:nvPr/>
          </p:nvPicPr>
          <p:blipFill>
            <a:blip r:embed="rId8"/>
            <a:stretch>
              <a:fillRect/>
            </a:stretch>
          </p:blipFill>
          <p:spPr>
            <a:xfrm>
              <a:off x="3485288" y="4132996"/>
              <a:ext cx="8011385" cy="335440"/>
            </a:xfrm>
            <a:prstGeom prst="rect">
              <a:avLst/>
            </a:prstGeom>
          </p:spPr>
        </p:pic>
        <p:cxnSp>
          <p:nvCxnSpPr>
            <p:cNvPr id="32" name="Straight Connector 31">
              <a:extLst>
                <a:ext uri="{FF2B5EF4-FFF2-40B4-BE49-F238E27FC236}">
                  <a16:creationId xmlns:a16="http://schemas.microsoft.com/office/drawing/2014/main" id="{EDF6368F-0890-47CF-87F5-2B943C17AB02}"/>
                </a:ext>
              </a:extLst>
            </p:cNvPr>
            <p:cNvCxnSpPr>
              <a:cxnSpLocks/>
            </p:cNvCxnSpPr>
            <p:nvPr/>
          </p:nvCxnSpPr>
          <p:spPr>
            <a:xfrm>
              <a:off x="10096500" y="4172758"/>
              <a:ext cx="387158"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D6026E8D-EF95-4D1A-901B-8E7D4316478B}"/>
                </a:ext>
              </a:extLst>
            </p:cNvPr>
            <p:cNvPicPr>
              <a:picLocks noChangeAspect="1"/>
            </p:cNvPicPr>
            <p:nvPr/>
          </p:nvPicPr>
          <p:blipFill>
            <a:blip r:embed="rId9"/>
            <a:stretch>
              <a:fillRect/>
            </a:stretch>
          </p:blipFill>
          <p:spPr>
            <a:xfrm>
              <a:off x="3485863" y="3202869"/>
              <a:ext cx="8020911" cy="336281"/>
            </a:xfrm>
            <a:prstGeom prst="rect">
              <a:avLst/>
            </a:prstGeom>
          </p:spPr>
        </p:pic>
        <p:cxnSp>
          <p:nvCxnSpPr>
            <p:cNvPr id="35" name="Straight Connector 34">
              <a:extLst>
                <a:ext uri="{FF2B5EF4-FFF2-40B4-BE49-F238E27FC236}">
                  <a16:creationId xmlns:a16="http://schemas.microsoft.com/office/drawing/2014/main" id="{45DF07B2-33C0-42E5-97E5-AE541ED1AE0E}"/>
                </a:ext>
              </a:extLst>
            </p:cNvPr>
            <p:cNvCxnSpPr>
              <a:cxnSpLocks/>
            </p:cNvCxnSpPr>
            <p:nvPr/>
          </p:nvCxnSpPr>
          <p:spPr>
            <a:xfrm>
              <a:off x="10096569" y="3240969"/>
              <a:ext cx="387158"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604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7A51-9821-4E88-8A3F-A762169213EC}"/>
              </a:ext>
            </a:extLst>
          </p:cNvPr>
          <p:cNvSpPr>
            <a:spLocks noGrp="1"/>
          </p:cNvSpPr>
          <p:nvPr>
            <p:ph type="title"/>
          </p:nvPr>
        </p:nvSpPr>
        <p:spPr>
          <a:xfrm>
            <a:off x="762000" y="762000"/>
            <a:ext cx="9144000" cy="1263649"/>
          </a:xfrm>
        </p:spPr>
        <p:txBody>
          <a:bodyPr/>
          <a:lstStyle/>
          <a:p>
            <a:r>
              <a:rPr lang="en-CA" dirty="0"/>
              <a:t>Resolution</a:t>
            </a:r>
          </a:p>
        </p:txBody>
      </p:sp>
      <p:sp>
        <p:nvSpPr>
          <p:cNvPr id="3" name="Content Placeholder 2">
            <a:extLst>
              <a:ext uri="{FF2B5EF4-FFF2-40B4-BE49-F238E27FC236}">
                <a16:creationId xmlns:a16="http://schemas.microsoft.com/office/drawing/2014/main" id="{D8A08183-9BD5-4ABD-8BC9-8724109DB073}"/>
              </a:ext>
            </a:extLst>
          </p:cNvPr>
          <p:cNvSpPr>
            <a:spLocks noGrp="1"/>
          </p:cNvSpPr>
          <p:nvPr>
            <p:ph idx="1"/>
          </p:nvPr>
        </p:nvSpPr>
        <p:spPr>
          <a:xfrm>
            <a:off x="762000" y="1733909"/>
            <a:ext cx="10668000" cy="4362091"/>
          </a:xfrm>
        </p:spPr>
        <p:txBody>
          <a:bodyPr/>
          <a:lstStyle/>
          <a:p>
            <a:r>
              <a:rPr lang="en-CA" dirty="0"/>
              <a:t>Sale Price gets affected positively by the overall quality. </a:t>
            </a:r>
          </a:p>
          <a:p>
            <a:r>
              <a:rPr lang="en-CA" dirty="0"/>
              <a:t>Every increase in the overall quality also represents an increase in the 1</a:t>
            </a:r>
            <a:r>
              <a:rPr lang="en-CA" baseline="30000" dirty="0"/>
              <a:t>st</a:t>
            </a:r>
            <a:r>
              <a:rPr lang="en-CA" dirty="0"/>
              <a:t> Floor SF variable by (2.52).</a:t>
            </a:r>
          </a:p>
          <a:p>
            <a:r>
              <a:rPr lang="en-CA" dirty="0"/>
              <a:t>Houses with Square feet between 1489 and 1861 has an average of 2 Full Bathrooms, 1  Fireplace and 2 Garages.</a:t>
            </a:r>
          </a:p>
          <a:p>
            <a:r>
              <a:rPr lang="en-CA" dirty="0"/>
              <a:t>Houses from 2076 SF and higher:  2 Full Bathroom, 1  Fireplace and </a:t>
            </a:r>
            <a:r>
              <a:rPr lang="en-CA" dirty="0">
                <a:solidFill>
                  <a:srgbClr val="FFFF00"/>
                </a:solidFill>
              </a:rPr>
              <a:t>3</a:t>
            </a:r>
            <a:r>
              <a:rPr lang="en-CA" dirty="0"/>
              <a:t> Garages.</a:t>
            </a:r>
          </a:p>
          <a:p>
            <a:endParaRPr lang="en-CA" dirty="0"/>
          </a:p>
        </p:txBody>
      </p:sp>
    </p:spTree>
    <p:extLst>
      <p:ext uri="{BB962C8B-B14F-4D97-AF65-F5344CB8AC3E}">
        <p14:creationId xmlns:p14="http://schemas.microsoft.com/office/powerpoint/2010/main" val="3809738000"/>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243141"/>
      </a:dk2>
      <a:lt2>
        <a:srgbClr val="E2E6E8"/>
      </a:lt2>
      <a:accent1>
        <a:srgbClr val="BE9A87"/>
      </a:accent1>
      <a:accent2>
        <a:srgbClr val="BA7F84"/>
      </a:accent2>
      <a:accent3>
        <a:srgbClr val="C594AC"/>
      </a:accent3>
      <a:accent4>
        <a:srgbClr val="BA7FB5"/>
      </a:accent4>
      <a:accent5>
        <a:srgbClr val="B696C6"/>
      </a:accent5>
      <a:accent6>
        <a:srgbClr val="8E7FBA"/>
      </a:accent6>
      <a:hlink>
        <a:srgbClr val="5B879D"/>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606</TotalTime>
  <Words>560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Quattrocento Sans</vt:lpstr>
      <vt:lpstr>Verdana Pro</vt:lpstr>
      <vt:lpstr>Verdana Pro Cond SemiBold</vt:lpstr>
      <vt:lpstr>TornVTI</vt:lpstr>
      <vt:lpstr>Ames Iowa Housing</vt:lpstr>
      <vt:lpstr>---&gt;</vt:lpstr>
      <vt:lpstr>Problem Statement Worksheet (Hypothesis Formation)</vt:lpstr>
      <vt:lpstr>&lt;Setup&gt; There’s an initial correlation that shows the influence of the overall quality over the sale price.</vt:lpstr>
      <vt:lpstr>&lt;Saleprice correlation&gt; We can see in this correlation vs SalePrice an initial set of variables that affect positively and negatively the house’s sale price in Iowa. </vt:lpstr>
      <vt:lpstr>&lt;Multiple Regression Model&gt; Overall Quality regression</vt:lpstr>
      <vt:lpstr>Overall Quality Breakdown Possible scenario based on the variables that influence the overall qualification in the regression model.</vt:lpstr>
      <vt:lpstr>&lt;House Configuration&gt; Overall Quality 6 vs Overall Quality 2,4,8 and 10.</vt:lpstr>
      <vt:lpstr>Resolution</vt:lpstr>
      <vt:lpstr>Average Sale Price in Ames Iowa Housing: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Iowa Housing</dc:title>
  <dc:creator>Fausto Gonzalez Morales</dc:creator>
  <cp:lastModifiedBy>Fausto Gonzalez Morales</cp:lastModifiedBy>
  <cp:revision>7</cp:revision>
  <dcterms:created xsi:type="dcterms:W3CDTF">2022-02-01T00:21:19Z</dcterms:created>
  <dcterms:modified xsi:type="dcterms:W3CDTF">2022-02-04T00:22:03Z</dcterms:modified>
</cp:coreProperties>
</file>