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1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2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3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70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  <a:srgbClr val="00FF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bio.lima\Desktop\FR_Chart\Retenca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file:///C:\Users\fabio.lima\Desktop\FR_Chart\Retencao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bio.lima\Desktop\FR_Chart\Retencao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bio.lima\Desktop\FR_Chart\Retencao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oleObject" Target="file:///C:\Users\fabio.lima\Desktop\FR_Chart\Retencao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bio.lima\Desktop\FR_Chart\Retenca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bio.lima\Desktop\FR_Chart\Retenca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bio.lima\Desktop\FR_Chart\Retenca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bio.lima\Desktop\FR_Chart\Retenca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bio.lima\Desktop\FR_Chart\Retencao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bio.lima\Desktop\FR_Chart\Retencao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C:\Users\fabio.lima\Desktop\FR_Chart\Retencao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file:///C:\Users\fabio.lima\Desktop\FR_Chart\Retencao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Planilha1!$A$2</c:f>
              <c:strCache>
                <c:ptCount val="1"/>
                <c:pt idx="0">
                  <c:v>% Open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 cap="rnd">
              <a:noFill/>
            </a:ln>
            <a:effectLst>
              <a:softEdge rad="25400"/>
            </a:effectLst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ln>
                      <a:noFill/>
                    </a:ln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Planilha1!$B$1:$F$1</c:f>
              <c:strCache>
                <c:ptCount val="5"/>
                <c:pt idx="0">
                  <c:v>Fev</c:v>
                </c:pt>
                <c:pt idx="1">
                  <c:v>Mar</c:v>
                </c:pt>
                <c:pt idx="2">
                  <c:v>Abr</c:v>
                </c:pt>
                <c:pt idx="3">
                  <c:v>Mai</c:v>
                </c:pt>
                <c:pt idx="4">
                  <c:v>Jun</c:v>
                </c:pt>
              </c:strCache>
            </c:strRef>
          </c:cat>
          <c:val>
            <c:numRef>
              <c:f>Planilha1!$B$2:$F$2</c:f>
              <c:numCache>
                <c:formatCode>General</c:formatCode>
                <c:ptCount val="5"/>
                <c:pt idx="0">
                  <c:v>0.5</c:v>
                </c:pt>
                <c:pt idx="1">
                  <c:v>9.5000000000000001E-2</c:v>
                </c:pt>
                <c:pt idx="2">
                  <c:v>8.2000000000000003E-2</c:v>
                </c:pt>
                <c:pt idx="3">
                  <c:v>8.8999999999999996E-2</c:v>
                </c:pt>
                <c:pt idx="4">
                  <c:v>8.4000000000000005E-2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D3A-45F6-8364-31561A3C21B2}"/>
            </c:ext>
          </c:extLst>
        </c:ser>
        <c:ser>
          <c:idx val="1"/>
          <c:order val="1"/>
          <c:tx>
            <c:strRef>
              <c:f>Planilha1!$A$3</c:f>
              <c:strCache>
                <c:ptCount val="1"/>
                <c:pt idx="0">
                  <c:v>% Related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25400"/>
            </a:effectLst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Planilha1!$B$1:$F$1</c:f>
              <c:strCache>
                <c:ptCount val="5"/>
                <c:pt idx="0">
                  <c:v>Fev</c:v>
                </c:pt>
                <c:pt idx="1">
                  <c:v>Mar</c:v>
                </c:pt>
                <c:pt idx="2">
                  <c:v>Abr</c:v>
                </c:pt>
                <c:pt idx="3">
                  <c:v>Mai</c:v>
                </c:pt>
                <c:pt idx="4">
                  <c:v>Jun</c:v>
                </c:pt>
              </c:strCache>
            </c:strRef>
          </c:cat>
          <c:val>
            <c:numRef>
              <c:f>Planilha1!$B$3:$F$3</c:f>
              <c:numCache>
                <c:formatCode>General</c:formatCode>
                <c:ptCount val="5"/>
                <c:pt idx="0">
                  <c:v>9.0999999999999998E-2</c:v>
                </c:pt>
                <c:pt idx="1">
                  <c:v>5.2999999999999999E-2</c:v>
                </c:pt>
                <c:pt idx="2">
                  <c:v>4.9000000000000002E-2</c:v>
                </c:pt>
                <c:pt idx="3">
                  <c:v>6.7000000000000004E-2</c:v>
                </c:pt>
                <c:pt idx="4">
                  <c:v>6.8000000000000005E-2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D3A-45F6-8364-31561A3C21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4"/>
        <c:axId val="191158840"/>
        <c:axId val="191160016"/>
      </c:barChart>
      <c:lineChart>
        <c:grouping val="standard"/>
        <c:varyColors val="0"/>
        <c:ser>
          <c:idx val="2"/>
          <c:order val="2"/>
          <c:tx>
            <c:strRef>
              <c:f>Planilha1!$A$4</c:f>
              <c:strCache>
                <c:ptCount val="1"/>
                <c:pt idx="0">
                  <c:v>Meta Open</c:v>
                </c:pt>
              </c:strCache>
            </c:strRef>
          </c:tx>
          <c:spPr>
            <a:ln w="25400" cap="rnd">
              <a:solidFill>
                <a:srgbClr val="C00000"/>
              </a:solidFill>
              <a:prstDash val="sysDash"/>
              <a:round/>
            </a:ln>
            <a:effectLst/>
          </c:spPr>
          <c:marker>
            <c:symbol val="square"/>
            <c:size val="5"/>
            <c:spPr>
              <a:solidFill>
                <a:schemeClr val="bg1">
                  <a:lumMod val="65000"/>
                </a:schemeClr>
              </a:solidFill>
              <a:ln w="9525">
                <a:noFill/>
              </a:ln>
              <a:effectLst/>
            </c:spPr>
          </c:marker>
          <c:dLbls>
            <c:numFmt formatCode="0.0%" sourceLinked="0"/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Planilha1!$B$1:$F$1</c:f>
              <c:strCache>
                <c:ptCount val="5"/>
                <c:pt idx="0">
                  <c:v>Fev</c:v>
                </c:pt>
                <c:pt idx="1">
                  <c:v>Mar</c:v>
                </c:pt>
                <c:pt idx="2">
                  <c:v>Abr</c:v>
                </c:pt>
                <c:pt idx="3">
                  <c:v>Mai</c:v>
                </c:pt>
                <c:pt idx="4">
                  <c:v>Jun</c:v>
                </c:pt>
              </c:strCache>
            </c:strRef>
          </c:cat>
          <c:val>
            <c:numRef>
              <c:f>Planilha1!$B$4:$F$4</c:f>
              <c:numCache>
                <c:formatCode>General</c:formatCode>
                <c:ptCount val="5"/>
                <c:pt idx="0">
                  <c:v>0.15</c:v>
                </c:pt>
                <c:pt idx="1">
                  <c:v>0.15</c:v>
                </c:pt>
                <c:pt idx="2">
                  <c:v>0.15</c:v>
                </c:pt>
                <c:pt idx="3">
                  <c:v>0.15</c:v>
                </c:pt>
                <c:pt idx="4">
                  <c:v>0.15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BD3A-45F6-8364-31561A3C21B2}"/>
            </c:ext>
          </c:extLst>
        </c:ser>
        <c:ser>
          <c:idx val="3"/>
          <c:order val="3"/>
          <c:tx>
            <c:strRef>
              <c:f>Planilha1!$A$5</c:f>
              <c:strCache>
                <c:ptCount val="1"/>
                <c:pt idx="0">
                  <c:v>Meta Related</c:v>
                </c:pt>
              </c:strCache>
            </c:strRef>
          </c:tx>
          <c:spPr>
            <a:ln w="25400" cap="rnd">
              <a:solidFill>
                <a:schemeClr val="tx1">
                  <a:lumMod val="65000"/>
                  <a:lumOff val="35000"/>
                </a:schemeClr>
              </a:solidFill>
              <a:prstDash val="sysDash"/>
              <a:round/>
            </a:ln>
            <a:effectLst/>
          </c:spPr>
          <c:marker>
            <c:symbol val="square"/>
            <c:size val="5"/>
            <c:spPr>
              <a:solidFill>
                <a:schemeClr val="bg1">
                  <a:lumMod val="65000"/>
                </a:schemeClr>
              </a:solidFill>
              <a:ln w="9525">
                <a:noFill/>
              </a:ln>
              <a:effectLst/>
            </c:spPr>
          </c:marker>
          <c:dLbls>
            <c:numFmt formatCode="0.0%" sourceLinked="0"/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Planilha1!$B$1:$F$1</c:f>
              <c:strCache>
                <c:ptCount val="5"/>
                <c:pt idx="0">
                  <c:v>Fev</c:v>
                </c:pt>
                <c:pt idx="1">
                  <c:v>Mar</c:v>
                </c:pt>
                <c:pt idx="2">
                  <c:v>Abr</c:v>
                </c:pt>
                <c:pt idx="3">
                  <c:v>Mai</c:v>
                </c:pt>
                <c:pt idx="4">
                  <c:v>Jun</c:v>
                </c:pt>
              </c:strCache>
            </c:strRef>
          </c:cat>
          <c:val>
            <c:numRef>
              <c:f>Planilha1!$B$5:$F$5</c:f>
              <c:numCache>
                <c:formatCode>General</c:formatCode>
                <c:ptCount val="5"/>
                <c:pt idx="0">
                  <c:v>0.18</c:v>
                </c:pt>
                <c:pt idx="1">
                  <c:v>0.12</c:v>
                </c:pt>
                <c:pt idx="2">
                  <c:v>0.11</c:v>
                </c:pt>
                <c:pt idx="3">
                  <c:v>0.1</c:v>
                </c:pt>
                <c:pt idx="4">
                  <c:v>0.16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BD3A-45F6-8364-31561A3C21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158840"/>
        <c:axId val="191160016"/>
      </c:lineChart>
      <c:catAx>
        <c:axId val="191158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1160016"/>
        <c:crosses val="autoZero"/>
        <c:auto val="1"/>
        <c:lblAlgn val="ctr"/>
        <c:lblOffset val="100"/>
        <c:noMultiLvlLbl val="0"/>
      </c:catAx>
      <c:valAx>
        <c:axId val="19116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1158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PRESTAMISTA</a:t>
            </a:r>
          </a:p>
        </c:rich>
      </c:tx>
      <c:layout>
        <c:manualLayout>
          <c:xMode val="edge"/>
          <c:yMode val="edge"/>
          <c:x val="3.4263779527559039E-2"/>
          <c:y val="0.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2.7777832118811234E-2"/>
          <c:y val="0.14681919477046501"/>
          <c:w val="0.93888888888888888"/>
          <c:h val="0.5973030258010201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Planilha8!$M$27</c:f>
              <c:strCache>
                <c:ptCount val="1"/>
                <c:pt idx="0">
                  <c:v>Procedente</c:v>
                </c:pt>
              </c:strCache>
            </c:strRef>
          </c:tx>
          <c:spPr>
            <a:gradFill flip="none" rotWithShape="1">
              <a:gsLst>
                <a:gs pos="0">
                  <a:srgbClr val="C00000"/>
                </a:gs>
                <a:gs pos="76000">
                  <a:srgbClr val="C00000"/>
                </a:gs>
                <a:gs pos="100000">
                  <a:srgbClr val="FF0000"/>
                </a:gs>
              </a:gsLst>
              <a:lin ang="0" scaled="1"/>
              <a:tileRect/>
            </a:gra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val>
            <c:numRef>
              <c:f>Planilha8!$M$28</c:f>
              <c:numCache>
                <c:formatCode>General</c:formatCode>
                <c:ptCount val="1"/>
                <c:pt idx="0">
                  <c:v>0.85940000000000005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733-4699-AD15-977AA288E1B3}"/>
            </c:ext>
          </c:extLst>
        </c:ser>
        <c:ser>
          <c:idx val="1"/>
          <c:order val="1"/>
          <c:tx>
            <c:strRef>
              <c:f>Planilha8!$N$27</c:f>
              <c:strCache>
                <c:ptCount val="1"/>
                <c:pt idx="0">
                  <c:v>Não Procedente</c:v>
                </c:pt>
              </c:strCache>
            </c:strRef>
          </c:tx>
          <c:spPr>
            <a:gradFill flip="none" rotWithShape="1">
              <a:gsLst>
                <a:gs pos="0">
                  <a:schemeClr val="bg1">
                    <a:lumMod val="65000"/>
                    <a:shade val="30000"/>
                    <a:satMod val="115000"/>
                  </a:schemeClr>
                </a:gs>
                <a:gs pos="65000">
                  <a:schemeClr val="bg1">
                    <a:lumMod val="6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val>
            <c:numRef>
              <c:f>Planilha8!$N$28</c:f>
              <c:numCache>
                <c:formatCode>General</c:formatCode>
                <c:ptCount val="1"/>
                <c:pt idx="0">
                  <c:v>9.6299999999999997E-2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733-4699-AD15-977AA288E1B3}"/>
            </c:ext>
          </c:extLst>
        </c:ser>
        <c:ser>
          <c:idx val="2"/>
          <c:order val="2"/>
          <c:tx>
            <c:strRef>
              <c:f>Planilha8!$O$27</c:f>
              <c:strCache>
                <c:ptCount val="1"/>
                <c:pt idx="0">
                  <c:v>Em Análise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4"/>
                  <c:y val="-0.2724014336917563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F733-4699-AD15-977AA288E1B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numFmt formatCode="0.00%" sourceLinked="0"/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val>
            <c:numRef>
              <c:f>Planilha8!$O$28</c:f>
              <c:numCache>
                <c:formatCode>General</c:formatCode>
                <c:ptCount val="1"/>
                <c:pt idx="0">
                  <c:v>4.41E-2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F733-4699-AD15-977AA288E1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48922144"/>
        <c:axId val="248926064"/>
      </c:barChart>
      <c:catAx>
        <c:axId val="2489221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48926064"/>
        <c:crosses val="autoZero"/>
        <c:auto val="1"/>
        <c:lblAlgn val="ctr"/>
        <c:lblOffset val="100"/>
        <c:noMultiLvlLbl val="0"/>
      </c:catAx>
      <c:valAx>
        <c:axId val="248926064"/>
        <c:scaling>
          <c:orientation val="minMax"/>
          <c:max val="1"/>
        </c:scaling>
        <c:delete val="1"/>
        <c:axPos val="b"/>
        <c:numFmt formatCode="General" sourceLinked="1"/>
        <c:majorTickMark val="none"/>
        <c:minorTickMark val="none"/>
        <c:tickLblPos val="nextTo"/>
        <c:crossAx val="248922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4961118990560964E-2"/>
          <c:y val="0.63783093151091963"/>
          <c:w val="0.93165126098368134"/>
          <c:h val="0.222375751418169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Planilha9!$A$2</c:f>
              <c:strCache>
                <c:ptCount val="1"/>
                <c:pt idx="0">
                  <c:v>AP</c:v>
                </c:pt>
              </c:strCache>
            </c:strRef>
          </c:tx>
          <c:spPr>
            <a:ln w="25400" cap="rnd">
              <a:solidFill>
                <a:srgbClr val="00990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25400">
                <a:solidFill>
                  <a:srgbClr val="009900"/>
                </a:solidFill>
              </a:ln>
              <a:effectLst/>
            </c:spPr>
          </c:marker>
          <c:dLbls>
            <c:numFmt formatCode="0.0%" sourceLinked="0"/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Planilha9!$B$1:$F$1</c:f>
              <c:strCache>
                <c:ptCount val="5"/>
                <c:pt idx="0">
                  <c:v>Fev</c:v>
                </c:pt>
                <c:pt idx="1">
                  <c:v>Mar</c:v>
                </c:pt>
                <c:pt idx="2">
                  <c:v>Abr</c:v>
                </c:pt>
                <c:pt idx="3">
                  <c:v>Mai</c:v>
                </c:pt>
                <c:pt idx="4">
                  <c:v>Jun</c:v>
                </c:pt>
              </c:strCache>
            </c:strRef>
          </c:cat>
          <c:val>
            <c:numRef>
              <c:f>Planilha9!$B$2:$F$2</c:f>
              <c:numCache>
                <c:formatCode>General</c:formatCode>
                <c:ptCount val="5"/>
                <c:pt idx="0">
                  <c:v>6.0000000000000001E-3</c:v>
                </c:pt>
                <c:pt idx="1">
                  <c:v>5.7000000000000002E-3</c:v>
                </c:pt>
                <c:pt idx="2">
                  <c:v>8.0000000000000002E-3</c:v>
                </c:pt>
                <c:pt idx="3">
                  <c:v>1.3299999999999999E-2</c:v>
                </c:pt>
                <c:pt idx="4">
                  <c:v>1.3599999999999999E-2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AAB9-4BE1-B9E5-B0E36713E8C7}"/>
            </c:ext>
          </c:extLst>
        </c:ser>
        <c:ser>
          <c:idx val="1"/>
          <c:order val="1"/>
          <c:tx>
            <c:strRef>
              <c:f>Planilha9!$A$3</c:f>
              <c:strCache>
                <c:ptCount val="1"/>
                <c:pt idx="0">
                  <c:v>PRESTAMISTA</c:v>
                </c:pt>
              </c:strCache>
            </c:strRef>
          </c:tx>
          <c:spPr>
            <a:ln w="2540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25400">
                <a:solidFill>
                  <a:srgbClr val="C00000"/>
                </a:solidFill>
              </a:ln>
              <a:effectLst/>
            </c:spPr>
          </c:marker>
          <c:dLbls>
            <c:dLbl>
              <c:idx val="0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4894-4A29-A217-9F38547E6FB9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4894-4A29-A217-9F38547E6FB9}"/>
                </c:ext>
                <c:ext xmlns:c15="http://schemas.microsoft.com/office/drawing/2012/chart" uri="{CE6537A1-D6FC-4f65-9D91-7224C49458BB}"/>
              </c:extLst>
            </c:dLbl>
            <c:numFmt formatCode="0.00%" sourceLinked="0"/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Planilha9!$B$1:$F$1</c:f>
              <c:strCache>
                <c:ptCount val="5"/>
                <c:pt idx="0">
                  <c:v>Fev</c:v>
                </c:pt>
                <c:pt idx="1">
                  <c:v>Mar</c:v>
                </c:pt>
                <c:pt idx="2">
                  <c:v>Abr</c:v>
                </c:pt>
                <c:pt idx="3">
                  <c:v>Mai</c:v>
                </c:pt>
                <c:pt idx="4">
                  <c:v>Jun</c:v>
                </c:pt>
              </c:strCache>
            </c:strRef>
          </c:cat>
          <c:val>
            <c:numRef>
              <c:f>Planilha9!$B$3:$F$3</c:f>
              <c:numCache>
                <c:formatCode>General</c:formatCode>
                <c:ptCount val="5"/>
                <c:pt idx="0">
                  <c:v>1.6000000000000001E-3</c:v>
                </c:pt>
                <c:pt idx="1">
                  <c:v>1.5E-3</c:v>
                </c:pt>
                <c:pt idx="2">
                  <c:v>1.6999999999999999E-3</c:v>
                </c:pt>
                <c:pt idx="3">
                  <c:v>3.8E-3</c:v>
                </c:pt>
                <c:pt idx="4">
                  <c:v>3.8999999999999998E-3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AAB9-4BE1-B9E5-B0E36713E8C7}"/>
            </c:ext>
          </c:extLst>
        </c:ser>
        <c:ser>
          <c:idx val="2"/>
          <c:order val="2"/>
          <c:tx>
            <c:strRef>
              <c:f>Planilha9!$A$4</c:f>
              <c:strCache>
                <c:ptCount val="1"/>
                <c:pt idx="0">
                  <c:v>RESIDENCIAL</c:v>
                </c:pt>
              </c:strCache>
            </c:strRef>
          </c:tx>
          <c:spPr>
            <a:ln w="2540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25400">
                <a:solidFill>
                  <a:srgbClr val="00B0F0"/>
                </a:solidFill>
              </a:ln>
              <a:effectLst/>
            </c:spPr>
          </c:marker>
          <c:dLbls>
            <c:dLbl>
              <c:idx val="0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4894-4A29-A217-9F38547E6FB9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4894-4A29-A217-9F38547E6FB9}"/>
                </c:ext>
                <c:ext xmlns:c15="http://schemas.microsoft.com/office/drawing/2012/chart" uri="{CE6537A1-D6FC-4f65-9D91-7224C49458BB}"/>
              </c:extLst>
            </c:dLbl>
            <c:numFmt formatCode="0.00%" sourceLinked="0"/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Planilha9!$B$1:$F$1</c:f>
              <c:strCache>
                <c:ptCount val="5"/>
                <c:pt idx="0">
                  <c:v>Fev</c:v>
                </c:pt>
                <c:pt idx="1">
                  <c:v>Mar</c:v>
                </c:pt>
                <c:pt idx="2">
                  <c:v>Abr</c:v>
                </c:pt>
                <c:pt idx="3">
                  <c:v>Mai</c:v>
                </c:pt>
                <c:pt idx="4">
                  <c:v>Jun</c:v>
                </c:pt>
              </c:strCache>
            </c:strRef>
          </c:cat>
          <c:val>
            <c:numRef>
              <c:f>Planilha9!$B$4:$F$4</c:f>
              <c:numCache>
                <c:formatCode>General</c:formatCode>
                <c:ptCount val="5"/>
                <c:pt idx="0">
                  <c:v>1E-3</c:v>
                </c:pt>
                <c:pt idx="1">
                  <c:v>1.6999999999999999E-3</c:v>
                </c:pt>
                <c:pt idx="2">
                  <c:v>2.2000000000000001E-3</c:v>
                </c:pt>
                <c:pt idx="3">
                  <c:v>3.8999999999999998E-3</c:v>
                </c:pt>
                <c:pt idx="4">
                  <c:v>3.3999999999999998E-3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AAB9-4BE1-B9E5-B0E36713E8C7}"/>
            </c:ext>
          </c:extLst>
        </c:ser>
        <c:ser>
          <c:idx val="3"/>
          <c:order val="3"/>
          <c:tx>
            <c:strRef>
              <c:f>Planilha9!$A$5</c:f>
              <c:strCache>
                <c:ptCount val="1"/>
                <c:pt idx="0">
                  <c:v>VIDA</c:v>
                </c:pt>
              </c:strCache>
            </c:strRef>
          </c:tx>
          <c:spPr>
            <a:ln w="2540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25400">
                <a:solidFill>
                  <a:srgbClr val="FFC000"/>
                </a:solidFill>
              </a:ln>
              <a:effectLst/>
            </c:spPr>
          </c:marker>
          <c:dLbls>
            <c:numFmt formatCode="0.00%" sourceLinked="0"/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Planilha9!$B$1:$F$1</c:f>
              <c:strCache>
                <c:ptCount val="5"/>
                <c:pt idx="0">
                  <c:v>Fev</c:v>
                </c:pt>
                <c:pt idx="1">
                  <c:v>Mar</c:v>
                </c:pt>
                <c:pt idx="2">
                  <c:v>Abr</c:v>
                </c:pt>
                <c:pt idx="3">
                  <c:v>Mai</c:v>
                </c:pt>
                <c:pt idx="4">
                  <c:v>Jun</c:v>
                </c:pt>
              </c:strCache>
            </c:strRef>
          </c:cat>
          <c:val>
            <c:numRef>
              <c:f>Planilha9!$B$5:$F$5</c:f>
              <c:numCache>
                <c:formatCode>General</c:formatCode>
                <c:ptCount val="5"/>
                <c:pt idx="0">
                  <c:v>5.1999999999999998E-3</c:v>
                </c:pt>
                <c:pt idx="1">
                  <c:v>4.4000000000000003E-3</c:v>
                </c:pt>
                <c:pt idx="2">
                  <c:v>5.3E-3</c:v>
                </c:pt>
                <c:pt idx="3">
                  <c:v>9.1999999999999998E-3</c:v>
                </c:pt>
                <c:pt idx="4">
                  <c:v>1.01E-2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3-AAB9-4BE1-B9E5-B0E36713E8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8926848"/>
        <c:axId val="248927632"/>
      </c:lineChart>
      <c:catAx>
        <c:axId val="248926848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prstDash val="sysDash"/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48927632"/>
        <c:crosses val="autoZero"/>
        <c:auto val="1"/>
        <c:lblAlgn val="ctr"/>
        <c:lblOffset val="100"/>
        <c:noMultiLvlLbl val="0"/>
      </c:catAx>
      <c:valAx>
        <c:axId val="24892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prstDash val="sysDash"/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48926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148921428041806E-2"/>
          <c:y val="2.5128498001142203E-2"/>
          <c:w val="0.94514221843103807"/>
          <c:h val="0.76902872897941454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Planilha10!$B$1</c:f>
              <c:strCache>
                <c:ptCount val="1"/>
                <c:pt idx="0">
                  <c:v>Dificuldade financeira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>
              <a:softEdge rad="0"/>
            </a:effectLst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Planilha10!$A$2:$A$5</c:f>
              <c:strCache>
                <c:ptCount val="4"/>
                <c:pt idx="0">
                  <c:v>AP</c:v>
                </c:pt>
                <c:pt idx="1">
                  <c:v>PRESTAMISTA</c:v>
                </c:pt>
                <c:pt idx="2">
                  <c:v>RESIDENCIAL</c:v>
                </c:pt>
                <c:pt idx="3">
                  <c:v>VIDA</c:v>
                </c:pt>
              </c:strCache>
            </c:strRef>
          </c:cat>
          <c:val>
            <c:numRef>
              <c:f>Planilha10!$B$2:$B$5</c:f>
              <c:numCache>
                <c:formatCode>0.00%</c:formatCode>
                <c:ptCount val="4"/>
                <c:pt idx="0">
                  <c:v>0.14610000000000001</c:v>
                </c:pt>
                <c:pt idx="1">
                  <c:v>2.63E-2</c:v>
                </c:pt>
                <c:pt idx="2">
                  <c:v>5.62E-2</c:v>
                </c:pt>
                <c:pt idx="3">
                  <c:v>0.13400000000000001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8D9-483D-A6D0-5DBFCF007067}"/>
            </c:ext>
          </c:extLst>
        </c:ser>
        <c:ser>
          <c:idx val="1"/>
          <c:order val="1"/>
          <c:tx>
            <c:strRef>
              <c:f>Planilha10!$C$1</c:f>
              <c:strCache>
                <c:ptCount val="1"/>
                <c:pt idx="0">
                  <c:v>Descontente com o banco/seguradora</c:v>
                </c:pt>
              </c:strCache>
            </c:strRef>
          </c:tx>
          <c:spPr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softEdge rad="0"/>
            </a:effectLst>
          </c:spPr>
          <c:invertIfNegative val="0"/>
          <c:dLbls>
            <c:dLbl>
              <c:idx val="1"/>
              <c:layout>
                <c:manualLayout>
                  <c:x val="3.482357835940364E-3"/>
                  <c:y val="-1.082705967885543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B561-4466-9409-D16149EE93FD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8.5123319304471555E-17"/>
                  <c:y val="-4.988347980856532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B561-4466-9409-D16149EE93FD}"/>
                </c:ext>
                <c:ext xmlns:c15="http://schemas.microsoft.com/office/drawing/2012/chart" uri="{CE6537A1-D6FC-4f65-9D91-7224C49458BB}"/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ln>
                      <a:noFill/>
                    </a:ln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Planilha10!$A$2:$A$5</c:f>
              <c:strCache>
                <c:ptCount val="4"/>
                <c:pt idx="0">
                  <c:v>AP</c:v>
                </c:pt>
                <c:pt idx="1">
                  <c:v>PRESTAMISTA</c:v>
                </c:pt>
                <c:pt idx="2">
                  <c:v>RESIDENCIAL</c:v>
                </c:pt>
                <c:pt idx="3">
                  <c:v>VIDA</c:v>
                </c:pt>
              </c:strCache>
            </c:strRef>
          </c:cat>
          <c:val>
            <c:numRef>
              <c:f>Planilha10!$C$2:$C$5</c:f>
              <c:numCache>
                <c:formatCode>0.00%</c:formatCode>
                <c:ptCount val="4"/>
                <c:pt idx="0">
                  <c:v>5.5300000000000002E-2</c:v>
                </c:pt>
                <c:pt idx="1">
                  <c:v>1.4E-2</c:v>
                </c:pt>
                <c:pt idx="2">
                  <c:v>2.24E-2</c:v>
                </c:pt>
                <c:pt idx="3">
                  <c:v>4.3799999999999999E-2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8D9-483D-A6D0-5DBFCF007067}"/>
            </c:ext>
          </c:extLst>
        </c:ser>
        <c:ser>
          <c:idx val="2"/>
          <c:order val="2"/>
          <c:tx>
            <c:strRef>
              <c:f>Planilha10!$D$1</c:f>
              <c:strCache>
                <c:ptCount val="1"/>
                <c:pt idx="0">
                  <c:v>Já quitou o empréstimo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>
              <a:softEdge rad="0"/>
            </a:effectLst>
          </c:spPr>
          <c:invertIfNegative val="0"/>
          <c:dLbls>
            <c:dLbl>
              <c:idx val="0"/>
              <c:layout>
                <c:manualLayout>
                  <c:x val="-7.0807942664120743E-2"/>
                  <c:y val="-2.96626986444092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8423-4624-8FC6-D8BE08E717B2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7.8933444281314963E-2"/>
                  <c:y val="3.65079367931191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8423-4624-8FC6-D8BE08E717B2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7.5451086445374557E-2"/>
                  <c:y val="1.82539683965595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BCDA-4362-84AB-CF735F99ED4C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7.3129514554747643E-2"/>
                  <c:y val="-2.50992065452694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BCDA-4362-84AB-CF735F99ED4C}"/>
                </c:ext>
                <c:ext xmlns:c15="http://schemas.microsoft.com/office/drawing/2012/chart" uri="{CE6537A1-D6FC-4f65-9D91-7224C49458BB}"/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Planilha10!$A$2:$A$5</c:f>
              <c:strCache>
                <c:ptCount val="4"/>
                <c:pt idx="0">
                  <c:v>AP</c:v>
                </c:pt>
                <c:pt idx="1">
                  <c:v>PRESTAMISTA</c:v>
                </c:pt>
                <c:pt idx="2">
                  <c:v>RESIDENCIAL</c:v>
                </c:pt>
                <c:pt idx="3">
                  <c:v>VIDA</c:v>
                </c:pt>
              </c:strCache>
            </c:strRef>
          </c:cat>
          <c:val>
            <c:numRef>
              <c:f>Planilha10!$D$2:$D$5</c:f>
              <c:numCache>
                <c:formatCode>0.00%</c:formatCode>
                <c:ptCount val="4"/>
                <c:pt idx="0">
                  <c:v>8.0000000000000004E-4</c:v>
                </c:pt>
                <c:pt idx="1">
                  <c:v>4.0399999999999998E-2</c:v>
                </c:pt>
                <c:pt idx="2">
                  <c:v>2.0000000000000001E-4</c:v>
                </c:pt>
                <c:pt idx="3">
                  <c:v>6.9999999999999999E-4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8D9-483D-A6D0-5DBFCF007067}"/>
            </c:ext>
          </c:extLst>
        </c:ser>
        <c:ser>
          <c:idx val="3"/>
          <c:order val="3"/>
          <c:tx>
            <c:strRef>
              <c:f>Planilha10!$E$1</c:f>
              <c:strCache>
                <c:ptCount val="1"/>
                <c:pt idx="0">
                  <c:v>Mudança para o exterior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softEdge rad="0"/>
            </a:effectLst>
          </c:spPr>
          <c:invertIfNegative val="0"/>
          <c:dLbls>
            <c:dLbl>
              <c:idx val="0"/>
              <c:layout>
                <c:manualLayout>
                  <c:x val="-6.5004012937553479E-2"/>
                  <c:y val="4.67942451417276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B561-4466-9409-D16149EE93FD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6.6164798882866915E-2"/>
                  <c:y val="2.95542600895121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B561-4466-9409-D16149EE93FD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7.3129514554747643E-2"/>
                  <c:y val="-2.0100745376365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B561-4466-9409-D16149EE93FD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6.6164798882866915E-2"/>
                  <c:y val="4.9257100149186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48D9-483D-A6D0-5DBFCF007067}"/>
                </c:ext>
                <c:ext xmlns:c15="http://schemas.microsoft.com/office/drawing/2012/chart" uri="{CE6537A1-D6FC-4f65-9D91-7224C49458BB}"/>
              </c:extLst>
            </c:dLbl>
            <c:numFmt formatCode="0.00%" sourceLinked="0"/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Planilha10!$A$2:$A$5</c:f>
              <c:strCache>
                <c:ptCount val="4"/>
                <c:pt idx="0">
                  <c:v>AP</c:v>
                </c:pt>
                <c:pt idx="1">
                  <c:v>PRESTAMISTA</c:v>
                </c:pt>
                <c:pt idx="2">
                  <c:v>RESIDENCIAL</c:v>
                </c:pt>
                <c:pt idx="3">
                  <c:v>VIDA</c:v>
                </c:pt>
              </c:strCache>
            </c:strRef>
          </c:cat>
          <c:val>
            <c:numRef>
              <c:f>Planilha10!$E$2:$E$5</c:f>
              <c:numCache>
                <c:formatCode>0.00%</c:formatCode>
                <c:ptCount val="4"/>
                <c:pt idx="0">
                  <c:v>5.9999999999999995E-4</c:v>
                </c:pt>
                <c:pt idx="1">
                  <c:v>0</c:v>
                </c:pt>
                <c:pt idx="2">
                  <c:v>1.5E-3</c:v>
                </c:pt>
                <c:pt idx="3">
                  <c:v>6.9999999999999999E-4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48D9-483D-A6D0-5DBFCF007067}"/>
            </c:ext>
          </c:extLst>
        </c:ser>
        <c:ser>
          <c:idx val="4"/>
          <c:order val="4"/>
          <c:tx>
            <c:strRef>
              <c:f>Planilha10!$F$1</c:f>
              <c:strCache>
                <c:ptCount val="1"/>
                <c:pt idx="0">
                  <c:v>Orientação do gerente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  <a:alpha val="86000"/>
              </a:schemeClr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Planilha10!$A$2:$A$5</c:f>
              <c:strCache>
                <c:ptCount val="4"/>
                <c:pt idx="0">
                  <c:v>AP</c:v>
                </c:pt>
                <c:pt idx="1">
                  <c:v>PRESTAMISTA</c:v>
                </c:pt>
                <c:pt idx="2">
                  <c:v>RESIDENCIAL</c:v>
                </c:pt>
                <c:pt idx="3">
                  <c:v>VIDA</c:v>
                </c:pt>
              </c:strCache>
            </c:strRef>
          </c:cat>
          <c:val>
            <c:numRef>
              <c:f>Planilha10!$F$2:$F$5</c:f>
              <c:numCache>
                <c:formatCode>0.00%</c:formatCode>
                <c:ptCount val="4"/>
                <c:pt idx="0">
                  <c:v>3.6299999999999999E-2</c:v>
                </c:pt>
                <c:pt idx="1">
                  <c:v>6.3E-3</c:v>
                </c:pt>
                <c:pt idx="2">
                  <c:v>1.49E-2</c:v>
                </c:pt>
                <c:pt idx="3">
                  <c:v>3.3799999999999997E-2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561-4466-9409-D16149EE93FD}"/>
            </c:ext>
          </c:extLst>
        </c:ser>
        <c:ser>
          <c:idx val="5"/>
          <c:order val="5"/>
          <c:tx>
            <c:strRef>
              <c:f>Planilha10!$G$1</c:f>
              <c:strCache>
                <c:ptCount val="1"/>
                <c:pt idx="0">
                  <c:v>Possui produto em outra instituição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7.6611872390688007E-2"/>
                  <c:y val="2.73809525948393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8423-4624-8FC6-D8BE08E717B2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8.4737374007882199E-2"/>
                  <c:y val="2.50992065452693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8423-4624-8FC6-D8BE08E717B2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8.5898159953195649E-2"/>
                  <c:y val="3.42261907435491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8423-4624-8FC6-D8BE08E717B2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8.4737374007882282E-2"/>
                  <c:y val="3.19444446939792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8423-4624-8FC6-D8BE08E717B2}"/>
                </c:ext>
                <c:ext xmlns:c15="http://schemas.microsoft.com/office/drawing/2012/chart" uri="{CE6537A1-D6FC-4f65-9D91-7224C49458BB}"/>
              </c:extLst>
            </c:dLbl>
            <c:numFmt formatCode="0.00%" sourceLinked="0"/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Planilha10!$A$2:$A$5</c:f>
              <c:strCache>
                <c:ptCount val="4"/>
                <c:pt idx="0">
                  <c:v>AP</c:v>
                </c:pt>
                <c:pt idx="1">
                  <c:v>PRESTAMISTA</c:v>
                </c:pt>
                <c:pt idx="2">
                  <c:v>RESIDENCIAL</c:v>
                </c:pt>
                <c:pt idx="3">
                  <c:v>VIDA</c:v>
                </c:pt>
              </c:strCache>
            </c:strRef>
          </c:cat>
          <c:val>
            <c:numRef>
              <c:f>Planilha10!$G$2:$G$5</c:f>
              <c:numCache>
                <c:formatCode>0.00%</c:formatCode>
                <c:ptCount val="4"/>
                <c:pt idx="0">
                  <c:v>1.2200000000000001E-2</c:v>
                </c:pt>
                <c:pt idx="1">
                  <c:v>8.0000000000000004E-4</c:v>
                </c:pt>
                <c:pt idx="2">
                  <c:v>7.4000000000000003E-3</c:v>
                </c:pt>
                <c:pt idx="3">
                  <c:v>1.4500000000000001E-2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D72-4082-AF21-50A10D8214DA}"/>
            </c:ext>
          </c:extLst>
        </c:ser>
        <c:ser>
          <c:idx val="6"/>
          <c:order val="6"/>
          <c:tx>
            <c:strRef>
              <c:f>Planilha10!$H$1</c:f>
              <c:strCache>
                <c:ptCount val="1"/>
                <c:pt idx="0">
                  <c:v>Venda condicionada a empréstimo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9733361070328709E-2"/>
                  <c:y val="-1.14087302478497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8423-4624-8FC6-D8BE08E717B2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6.8486370773493829E-2"/>
                  <c:y val="-4.563492099139894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8423-4624-8FC6-D8BE08E717B2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7.4290300500061107E-2"/>
                  <c:y val="-1.3766474610724243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8423-4624-8FC6-D8BE08E717B2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138935"/>
                        <a:gd name="adj2" fmla="val 52626"/>
                      </a:avLst>
                    </a:prstGeom>
                    <a:noFill/>
                    <a:ln>
                      <a:noFill/>
                    </a:ln>
                  </c15:spPr>
                </c:ext>
              </c:extLst>
            </c:dLbl>
            <c:dLbl>
              <c:idx val="3"/>
              <c:layout>
                <c:manualLayout>
                  <c:x val="7.1968728609434027E-2"/>
                  <c:y val="-1.5972222346989612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8423-4624-8FC6-D8BE08E717B2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131282"/>
                        <a:gd name="adj2" fmla="val 47795"/>
                      </a:avLst>
                    </a:prstGeom>
                    <a:noFill/>
                    <a:ln>
                      <a:noFill/>
                    </a:ln>
                  </c15:spPr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Planilha10!$A$2:$A$5</c:f>
              <c:strCache>
                <c:ptCount val="4"/>
                <c:pt idx="0">
                  <c:v>AP</c:v>
                </c:pt>
                <c:pt idx="1">
                  <c:v>PRESTAMISTA</c:v>
                </c:pt>
                <c:pt idx="2">
                  <c:v>RESIDENCIAL</c:v>
                </c:pt>
                <c:pt idx="3">
                  <c:v>VIDA</c:v>
                </c:pt>
              </c:strCache>
            </c:strRef>
          </c:cat>
          <c:val>
            <c:numRef>
              <c:f>Planilha10!$H$2:$H$5</c:f>
              <c:numCache>
                <c:formatCode>0.00%</c:formatCode>
                <c:ptCount val="4"/>
                <c:pt idx="0">
                  <c:v>3.2000000000000002E-3</c:v>
                </c:pt>
                <c:pt idx="1">
                  <c:v>6.4999999999999997E-3</c:v>
                </c:pt>
                <c:pt idx="2">
                  <c:v>8.9999999999999998E-4</c:v>
                </c:pt>
                <c:pt idx="3">
                  <c:v>4.1999999999999997E-3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D72-4082-AF21-50A10D8214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48928024"/>
        <c:axId val="248929592"/>
      </c:barChart>
      <c:catAx>
        <c:axId val="248928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48929592"/>
        <c:crosses val="autoZero"/>
        <c:auto val="1"/>
        <c:lblAlgn val="ctr"/>
        <c:lblOffset val="100"/>
        <c:noMultiLvlLbl val="0"/>
      </c:catAx>
      <c:valAx>
        <c:axId val="248929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48928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5351598863819063E-2"/>
          <c:y val="0.88797410717520031"/>
          <c:w val="0.90956334980156506"/>
          <c:h val="9.59776655852716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>
              <a:softEdge rad="63500"/>
            </a:effectLst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Planilha11!$A$2:$A$6</c:f>
              <c:numCache>
                <c:formatCode>General</c:formatCode>
                <c:ptCount val="5"/>
                <c:pt idx="0">
                  <c:v>201702</c:v>
                </c:pt>
                <c:pt idx="1">
                  <c:v>201703</c:v>
                </c:pt>
                <c:pt idx="2">
                  <c:v>201704</c:v>
                </c:pt>
                <c:pt idx="3">
                  <c:v>201705</c:v>
                </c:pt>
                <c:pt idx="4">
                  <c:v>201706</c:v>
                </c:pt>
              </c:numCache>
            </c:numRef>
          </c:cat>
          <c:val>
            <c:numRef>
              <c:f>Planilha11!$B$2:$B$6</c:f>
              <c:numCache>
                <c:formatCode>General</c:formatCode>
                <c:ptCount val="5"/>
                <c:pt idx="0">
                  <c:v>11002</c:v>
                </c:pt>
                <c:pt idx="1">
                  <c:v>55259</c:v>
                </c:pt>
                <c:pt idx="2">
                  <c:v>44468</c:v>
                </c:pt>
                <c:pt idx="3">
                  <c:v>57108</c:v>
                </c:pt>
                <c:pt idx="4">
                  <c:v>22849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E07-4FD7-A7CC-59F87377EE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7"/>
        <c:axId val="248922536"/>
        <c:axId val="250115288"/>
      </c:barChart>
      <c:catAx>
        <c:axId val="248922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50115288"/>
        <c:crosses val="autoZero"/>
        <c:auto val="1"/>
        <c:lblAlgn val="ctr"/>
        <c:lblOffset val="100"/>
        <c:noMultiLvlLbl val="0"/>
      </c:catAx>
      <c:valAx>
        <c:axId val="250115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48922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148921428041806E-2"/>
          <c:y val="5.9270999747597093E-2"/>
          <c:w val="0.94514221843103807"/>
          <c:h val="0.81446888197578282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Planilha2!$B$1</c:f>
              <c:strCache>
                <c:ptCount val="1"/>
                <c:pt idx="0">
                  <c:v>Cancelamento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50800" dir="5400000" algn="ctr" rotWithShape="0">
                <a:schemeClr val="bg1">
                  <a:lumMod val="65000"/>
                </a:schemeClr>
              </a:outerShdw>
              <a:softEdge rad="0"/>
            </a:effectLst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Planilha2!$A$2:$A$6</c:f>
              <c:strCache>
                <c:ptCount val="5"/>
                <c:pt idx="0">
                  <c:v>AP</c:v>
                </c:pt>
                <c:pt idx="1">
                  <c:v>PRESTAMISTA</c:v>
                </c:pt>
                <c:pt idx="2">
                  <c:v>RESIDENCIAL</c:v>
                </c:pt>
                <c:pt idx="3">
                  <c:v>VIDA</c:v>
                </c:pt>
                <c:pt idx="4">
                  <c:v>TOTAL</c:v>
                </c:pt>
              </c:strCache>
            </c:strRef>
          </c:cat>
          <c:val>
            <c:numRef>
              <c:f>Planilha2!$B$2:$B$6</c:f>
              <c:numCache>
                <c:formatCode>General</c:formatCode>
                <c:ptCount val="5"/>
                <c:pt idx="0">
                  <c:v>8.2900000000000001E-2</c:v>
                </c:pt>
                <c:pt idx="1">
                  <c:v>0.61009999999999998</c:v>
                </c:pt>
                <c:pt idx="2">
                  <c:v>6.3299999999999995E-2</c:v>
                </c:pt>
                <c:pt idx="3">
                  <c:v>0.15160000000000001</c:v>
                </c:pt>
                <c:pt idx="4">
                  <c:v>0.90800000000000003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8D9-483D-A6D0-5DBFCF007067}"/>
            </c:ext>
          </c:extLst>
        </c:ser>
        <c:ser>
          <c:idx val="1"/>
          <c:order val="1"/>
          <c:tx>
            <c:strRef>
              <c:f>Planilha2!$C$1</c:f>
              <c:strCache>
                <c:ptCount val="1"/>
                <c:pt idx="0">
                  <c:v>Argumentação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>
              <a:softEdge rad="0"/>
            </a:effectLst>
          </c:spPr>
          <c:invertIfNegative val="0"/>
          <c:dLbls>
            <c:dLbl>
              <c:idx val="1"/>
              <c:layout>
                <c:manualLayout>
                  <c:x val="3.482357835940364E-3"/>
                  <c:y val="-4.2215801371894637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7565-4165-919E-F069575778D5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2.3215718906269946E-3"/>
                  <c:y val="-8.4190348705297409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7565-4165-919E-F069575778D5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2.3215718906269096E-3"/>
                  <c:y val="-6.9243564411447063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7565-4165-919E-F069575778D5}"/>
                </c:ext>
                <c:ext xmlns:c15="http://schemas.microsoft.com/office/drawing/2012/chart" uri="{CE6537A1-D6FC-4f65-9D91-7224C49458BB}"/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ln>
                      <a:noFill/>
                    </a:ln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Planilha2!$A$2:$A$6</c:f>
              <c:strCache>
                <c:ptCount val="5"/>
                <c:pt idx="0">
                  <c:v>AP</c:v>
                </c:pt>
                <c:pt idx="1">
                  <c:v>PRESTAMISTA</c:v>
                </c:pt>
                <c:pt idx="2">
                  <c:v>RESIDENCIAL</c:v>
                </c:pt>
                <c:pt idx="3">
                  <c:v>VIDA</c:v>
                </c:pt>
                <c:pt idx="4">
                  <c:v>TOTAL</c:v>
                </c:pt>
              </c:strCache>
            </c:strRef>
          </c:cat>
          <c:val>
            <c:numRef>
              <c:f>Planilha2!$C$2:$C$6</c:f>
              <c:numCache>
                <c:formatCode>General</c:formatCode>
                <c:ptCount val="5"/>
                <c:pt idx="0">
                  <c:v>0.08</c:v>
                </c:pt>
                <c:pt idx="1">
                  <c:v>3.2300000000000002E-2</c:v>
                </c:pt>
                <c:pt idx="2">
                  <c:v>3.3E-3</c:v>
                </c:pt>
                <c:pt idx="3">
                  <c:v>1.38E-2</c:v>
                </c:pt>
                <c:pt idx="4">
                  <c:v>5.5199999999999999E-2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8D9-483D-A6D0-5DBFCF007067}"/>
            </c:ext>
          </c:extLst>
        </c:ser>
        <c:ser>
          <c:idx val="2"/>
          <c:order val="2"/>
          <c:tx>
            <c:strRef>
              <c:f>Planilha2!$D$1</c:f>
              <c:strCache>
                <c:ptCount val="1"/>
                <c:pt idx="0">
                  <c:v>Cliente em Atrito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softEdge rad="0"/>
            </a:effectLst>
          </c:spPr>
          <c:invertIfNegative val="0"/>
          <c:dLbls>
            <c:dLbl>
              <c:idx val="0"/>
              <c:layout>
                <c:manualLayout>
                  <c:x val="-6.4448460543549177E-2"/>
                  <c:y val="4.22615648201028E-2"/>
                </c:manualLayout>
              </c:layout>
              <c:numFmt formatCode="0.00%" sourceLinked="0"/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48D9-483D-A6D0-5DBFCF007067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3.4177888840219973E-2"/>
                      <c:h val="2.5406224564590761E-2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-7.3996380624074987E-2"/>
                  <c:y val="4.79725870930896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48D9-483D-A6D0-5DBFCF007067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6.3254970533483459E-2"/>
                  <c:y val="4.11193603655054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48D9-483D-A6D0-5DBFCF007067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6.4448460543549177E-2"/>
                  <c:y val="3.65505425471159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48D9-483D-A6D0-5DBFCF007067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6.8028930573746357E-2"/>
                  <c:y val="4.11193603655054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48D9-483D-A6D0-5DBFCF007067}"/>
                </c:ext>
                <c:ext xmlns:c15="http://schemas.microsoft.com/office/drawing/2012/chart" uri="{CE6537A1-D6FC-4f65-9D91-7224C49458BB}"/>
              </c:extLst>
            </c:dLbl>
            <c:numFmt formatCode="0.00%" sourceLinked="0"/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Planilha2!$A$2:$A$6</c:f>
              <c:strCache>
                <c:ptCount val="5"/>
                <c:pt idx="0">
                  <c:v>AP</c:v>
                </c:pt>
                <c:pt idx="1">
                  <c:v>PRESTAMISTA</c:v>
                </c:pt>
                <c:pt idx="2">
                  <c:v>RESIDENCIAL</c:v>
                </c:pt>
                <c:pt idx="3">
                  <c:v>VIDA</c:v>
                </c:pt>
                <c:pt idx="4">
                  <c:v>TOTAL</c:v>
                </c:pt>
              </c:strCache>
            </c:strRef>
          </c:cat>
          <c:val>
            <c:numRef>
              <c:f>Planilha2!$D$2:$D$6</c:f>
              <c:numCache>
                <c:formatCode>General</c:formatCode>
                <c:ptCount val="5"/>
                <c:pt idx="0">
                  <c:v>1.9E-3</c:v>
                </c:pt>
                <c:pt idx="1">
                  <c:v>2.3999999999999998E-3</c:v>
                </c:pt>
                <c:pt idx="2">
                  <c:v>6.9999999999999999E-4</c:v>
                </c:pt>
                <c:pt idx="3">
                  <c:v>1.5E-3</c:v>
                </c:pt>
                <c:pt idx="4">
                  <c:v>6.6E-3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8D9-483D-A6D0-5DBFCF007067}"/>
            </c:ext>
          </c:extLst>
        </c:ser>
        <c:ser>
          <c:idx val="3"/>
          <c:order val="3"/>
          <c:tx>
            <c:strRef>
              <c:f>Planilha2!$E$1</c:f>
              <c:strCache>
                <c:ptCount val="1"/>
                <c:pt idx="0">
                  <c:v>Canc. Não Efetuado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>
              <a:softEdge rad="0"/>
            </a:effectLst>
          </c:spPr>
          <c:invertIfNegative val="0"/>
          <c:dLbls>
            <c:dLbl>
              <c:idx val="0"/>
              <c:layout>
                <c:manualLayout>
                  <c:x val="0"/>
                  <c:y val="-3.4675516059751312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7565-4165-919E-F069575778D5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1.1607859453134548E-3"/>
                  <c:y val="-3.442128547827973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7565-4165-919E-F069575778D5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2.3215718906269096E-3"/>
                  <c:y val="-3.020445731457571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7565-4165-919E-F069575778D5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"/>
                  <c:y val="-3.1668978989149242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48D9-483D-A6D0-5DBFCF007067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6.9647156718807279E-3"/>
                  <c:y val="-3.154999688380200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7565-4165-919E-F069575778D5}"/>
                </c:ext>
                <c:ext xmlns:c15="http://schemas.microsoft.com/office/drawing/2012/chart" uri="{CE6537A1-D6FC-4f65-9D91-7224C49458BB}"/>
              </c:extLst>
            </c:dLbl>
            <c:numFmt formatCode="0.00%" sourceLinked="0"/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Planilha2!$A$2:$A$6</c:f>
              <c:strCache>
                <c:ptCount val="5"/>
                <c:pt idx="0">
                  <c:v>AP</c:v>
                </c:pt>
                <c:pt idx="1">
                  <c:v>PRESTAMISTA</c:v>
                </c:pt>
                <c:pt idx="2">
                  <c:v>RESIDENCIAL</c:v>
                </c:pt>
                <c:pt idx="3">
                  <c:v>VIDA</c:v>
                </c:pt>
                <c:pt idx="4">
                  <c:v>TOTAL</c:v>
                </c:pt>
              </c:strCache>
            </c:strRef>
          </c:cat>
          <c:val>
            <c:numRef>
              <c:f>Planilha2!$E$2:$E$6</c:f>
              <c:numCache>
                <c:formatCode>General</c:formatCode>
                <c:ptCount val="5"/>
                <c:pt idx="0">
                  <c:v>1.9E-3</c:v>
                </c:pt>
                <c:pt idx="1">
                  <c:v>1.0800000000000001E-2</c:v>
                </c:pt>
                <c:pt idx="2">
                  <c:v>1.1999999999999999E-3</c:v>
                </c:pt>
                <c:pt idx="3">
                  <c:v>3.5999999999999999E-3</c:v>
                </c:pt>
                <c:pt idx="4">
                  <c:v>1.7600000000000001E-2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48D9-483D-A6D0-5DBFCF0070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1161976"/>
        <c:axId val="191161584"/>
      </c:barChart>
      <c:catAx>
        <c:axId val="191161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1161584"/>
        <c:crosses val="autoZero"/>
        <c:auto val="1"/>
        <c:lblAlgn val="ctr"/>
        <c:lblOffset val="100"/>
        <c:noMultiLvlLbl val="0"/>
      </c:catAx>
      <c:valAx>
        <c:axId val="19116158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1161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Planilha3!$A$3</c:f>
              <c:strCache>
                <c:ptCount val="1"/>
                <c:pt idx="0">
                  <c:v>Cancelamento</c:v>
                </c:pt>
              </c:strCache>
            </c:strRef>
          </c:tx>
          <c:spPr>
            <a:ln w="2540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25400">
                <a:solidFill>
                  <a:srgbClr val="C00000"/>
                </a:solidFill>
              </a:ln>
              <a:effectLst/>
            </c:spPr>
          </c:marker>
          <c:dLbls>
            <c:numFmt formatCode="0.0%" sourceLinked="0"/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>
                <a:outerShdw blurRad="50800" dist="25400" dir="2700000" algn="tl" rotWithShape="0">
                  <a:prstClr val="black">
                    <a:alpha val="25000"/>
                  </a:prstClr>
                </a:outerShdw>
                <a:softEdge rad="0"/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Planilha3!$B$1:$F$1</c:f>
              <c:strCache>
                <c:ptCount val="5"/>
                <c:pt idx="0">
                  <c:v>Fev</c:v>
                </c:pt>
                <c:pt idx="1">
                  <c:v>Mar</c:v>
                </c:pt>
                <c:pt idx="2">
                  <c:v>Abr</c:v>
                </c:pt>
                <c:pt idx="3">
                  <c:v>Mai</c:v>
                </c:pt>
                <c:pt idx="4">
                  <c:v>Jun</c:v>
                </c:pt>
              </c:strCache>
            </c:strRef>
          </c:cat>
          <c:val>
            <c:numRef>
              <c:f>Planilha3!$B$3:$F$3</c:f>
              <c:numCache>
                <c:formatCode>General</c:formatCode>
                <c:ptCount val="5"/>
                <c:pt idx="0">
                  <c:v>0.86160000000000003</c:v>
                </c:pt>
                <c:pt idx="1">
                  <c:v>0.90329999999999999</c:v>
                </c:pt>
                <c:pt idx="2">
                  <c:v>0.90800000000000003</c:v>
                </c:pt>
                <c:pt idx="3">
                  <c:v>0.87239999999999995</c:v>
                </c:pt>
                <c:pt idx="4">
                  <c:v>0.87050000000000005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AAB9-4BE1-B9E5-B0E36713E8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165112"/>
        <c:axId val="191165504"/>
      </c:lineChart>
      <c:lineChart>
        <c:grouping val="standard"/>
        <c:varyColors val="0"/>
        <c:ser>
          <c:idx val="0"/>
          <c:order val="0"/>
          <c:tx>
            <c:strRef>
              <c:f>Planilha3!$A$2</c:f>
              <c:strCache>
                <c:ptCount val="1"/>
                <c:pt idx="0">
                  <c:v>Argumentação</c:v>
                </c:pt>
              </c:strCache>
            </c:strRef>
          </c:tx>
          <c:spPr>
            <a:ln w="25400" cap="rnd">
              <a:solidFill>
                <a:srgbClr val="00990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25400">
                <a:solidFill>
                  <a:srgbClr val="009900"/>
                </a:solidFill>
              </a:ln>
              <a:effectLst/>
            </c:spPr>
          </c:marker>
          <c:dLbls>
            <c:numFmt formatCode="0.0%" sourceLinked="0"/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Planilha3!$B$1:$F$1</c:f>
              <c:strCache>
                <c:ptCount val="5"/>
                <c:pt idx="0">
                  <c:v>Fev</c:v>
                </c:pt>
                <c:pt idx="1">
                  <c:v>Mar</c:v>
                </c:pt>
                <c:pt idx="2">
                  <c:v>Abr</c:v>
                </c:pt>
                <c:pt idx="3">
                  <c:v>Mai</c:v>
                </c:pt>
                <c:pt idx="4">
                  <c:v>Jun</c:v>
                </c:pt>
              </c:strCache>
            </c:strRef>
          </c:cat>
          <c:val>
            <c:numRef>
              <c:f>Planilha3!$B$2:$F$2</c:f>
              <c:numCache>
                <c:formatCode>General</c:formatCode>
                <c:ptCount val="5"/>
                <c:pt idx="0">
                  <c:v>9.5399999999999999E-2</c:v>
                </c:pt>
                <c:pt idx="1">
                  <c:v>6.1100000000000002E-2</c:v>
                </c:pt>
                <c:pt idx="2">
                  <c:v>5.5199999999999999E-2</c:v>
                </c:pt>
                <c:pt idx="3">
                  <c:v>6.9599999999999995E-2</c:v>
                </c:pt>
                <c:pt idx="4">
                  <c:v>6.9699999999999998E-2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AAB9-4BE1-B9E5-B0E36713E8C7}"/>
            </c:ext>
          </c:extLst>
        </c:ser>
        <c:ser>
          <c:idx val="2"/>
          <c:order val="2"/>
          <c:tx>
            <c:strRef>
              <c:f>Planilha3!$A$4</c:f>
              <c:strCache>
                <c:ptCount val="1"/>
                <c:pt idx="0">
                  <c:v>Cliente em Atrito</c:v>
                </c:pt>
              </c:strCache>
            </c:strRef>
          </c:tx>
          <c:spPr>
            <a:ln w="2540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25400">
                <a:solidFill>
                  <a:srgbClr val="00B0F0"/>
                </a:solidFill>
              </a:ln>
              <a:effectLst/>
            </c:spPr>
          </c:marker>
          <c:dLbls>
            <c:numFmt formatCode="0.0%" sourceLinked="0"/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Planilha3!$B$1:$F$1</c:f>
              <c:strCache>
                <c:ptCount val="5"/>
                <c:pt idx="0">
                  <c:v>Fev</c:v>
                </c:pt>
                <c:pt idx="1">
                  <c:v>Mar</c:v>
                </c:pt>
                <c:pt idx="2">
                  <c:v>Abr</c:v>
                </c:pt>
                <c:pt idx="3">
                  <c:v>Mai</c:v>
                </c:pt>
                <c:pt idx="4">
                  <c:v>Jun</c:v>
                </c:pt>
              </c:strCache>
            </c:strRef>
          </c:cat>
          <c:val>
            <c:numRef>
              <c:f>Planilha3!$B$4:$F$4</c:f>
              <c:numCache>
                <c:formatCode>General</c:formatCode>
                <c:ptCount val="5"/>
                <c:pt idx="0">
                  <c:v>8.6999999999999994E-3</c:v>
                </c:pt>
                <c:pt idx="1">
                  <c:v>7.0000000000000001E-3</c:v>
                </c:pt>
                <c:pt idx="2">
                  <c:v>6.6E-3</c:v>
                </c:pt>
                <c:pt idx="3">
                  <c:v>9.9000000000000008E-3</c:v>
                </c:pt>
                <c:pt idx="4">
                  <c:v>1.04E-2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AAB9-4BE1-B9E5-B0E36713E8C7}"/>
            </c:ext>
          </c:extLst>
        </c:ser>
        <c:ser>
          <c:idx val="3"/>
          <c:order val="3"/>
          <c:tx>
            <c:strRef>
              <c:f>Planilha3!$A$5</c:f>
              <c:strCache>
                <c:ptCount val="1"/>
                <c:pt idx="0">
                  <c:v>Canc. Não Efetuado</c:v>
                </c:pt>
              </c:strCache>
            </c:strRef>
          </c:tx>
          <c:spPr>
            <a:ln w="2540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25400">
                <a:solidFill>
                  <a:srgbClr val="FFC000"/>
                </a:solidFill>
              </a:ln>
              <a:effectLst/>
            </c:spPr>
          </c:marker>
          <c:dLbls>
            <c:numFmt formatCode="0.0%" sourceLinked="0"/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Planilha3!$B$1:$F$1</c:f>
              <c:strCache>
                <c:ptCount val="5"/>
                <c:pt idx="0">
                  <c:v>Fev</c:v>
                </c:pt>
                <c:pt idx="1">
                  <c:v>Mar</c:v>
                </c:pt>
                <c:pt idx="2">
                  <c:v>Abr</c:v>
                </c:pt>
                <c:pt idx="3">
                  <c:v>Mai</c:v>
                </c:pt>
                <c:pt idx="4">
                  <c:v>Jun</c:v>
                </c:pt>
              </c:strCache>
            </c:strRef>
          </c:cat>
          <c:val>
            <c:numRef>
              <c:f>Planilha3!$B$5:$F$5</c:f>
              <c:numCache>
                <c:formatCode>General</c:formatCode>
                <c:ptCount val="5"/>
                <c:pt idx="0">
                  <c:v>1.2699999999999999E-2</c:v>
                </c:pt>
                <c:pt idx="1">
                  <c:v>1.2500000000000001E-2</c:v>
                </c:pt>
                <c:pt idx="2">
                  <c:v>1.7600000000000001E-2</c:v>
                </c:pt>
                <c:pt idx="3">
                  <c:v>3.5799999999999998E-2</c:v>
                </c:pt>
                <c:pt idx="4">
                  <c:v>3.6499999999999998E-2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3-AAB9-4BE1-B9E5-B0E36713E8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163544"/>
        <c:axId val="191162760"/>
      </c:lineChart>
      <c:catAx>
        <c:axId val="191165112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prstDash val="sysDash"/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1165504"/>
        <c:crosses val="autoZero"/>
        <c:auto val="1"/>
        <c:lblAlgn val="ctr"/>
        <c:lblOffset val="100"/>
        <c:noMultiLvlLbl val="0"/>
      </c:catAx>
      <c:valAx>
        <c:axId val="19116550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prstDash val="sysDash"/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1165112"/>
        <c:crosses val="autoZero"/>
        <c:crossBetween val="between"/>
      </c:valAx>
      <c:valAx>
        <c:axId val="191162760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1163544"/>
        <c:crosses val="max"/>
        <c:crossBetween val="between"/>
      </c:valAx>
      <c:catAx>
        <c:axId val="1911635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911627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148921428041806E-2"/>
          <c:y val="7.3295202112327568E-2"/>
          <c:w val="0.94514221843103807"/>
          <c:h val="0.80044482411116447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Planilha6!$B$1</c:f>
              <c:strCache>
                <c:ptCount val="1"/>
                <c:pt idx="0">
                  <c:v>Pedido do Cliente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>
              <a:softEdge rad="0"/>
            </a:effectLst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Planilha6!$A$2:$A$6</c:f>
              <c:strCache>
                <c:ptCount val="5"/>
                <c:pt idx="0">
                  <c:v>AP</c:v>
                </c:pt>
                <c:pt idx="1">
                  <c:v>PRESTAMISTA</c:v>
                </c:pt>
                <c:pt idx="2">
                  <c:v>RESIDENCIAL</c:v>
                </c:pt>
                <c:pt idx="3">
                  <c:v>VIDA</c:v>
                </c:pt>
                <c:pt idx="4">
                  <c:v>TOTAL</c:v>
                </c:pt>
              </c:strCache>
            </c:strRef>
          </c:cat>
          <c:val>
            <c:numRef>
              <c:f>Planilha6!$B$2:$B$6</c:f>
              <c:numCache>
                <c:formatCode>General</c:formatCode>
                <c:ptCount val="5"/>
                <c:pt idx="0">
                  <c:v>6.1600000000000002E-2</c:v>
                </c:pt>
                <c:pt idx="1">
                  <c:v>0.56920000000000004</c:v>
                </c:pt>
                <c:pt idx="2">
                  <c:v>5.2600000000000001E-2</c:v>
                </c:pt>
                <c:pt idx="3">
                  <c:v>0.14199999999999999</c:v>
                </c:pt>
                <c:pt idx="4">
                  <c:v>0.82550000000000001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8D9-483D-A6D0-5DBFCF007067}"/>
            </c:ext>
          </c:extLst>
        </c:ser>
        <c:ser>
          <c:idx val="1"/>
          <c:order val="1"/>
          <c:tx>
            <c:strRef>
              <c:f>Planilha6!$C$1</c:f>
              <c:strCache>
                <c:ptCount val="1"/>
                <c:pt idx="0">
                  <c:v>Venda Não Reconhecida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>
              <a:softEdge rad="0"/>
            </a:effectLst>
          </c:spPr>
          <c:invertIfNegative val="0"/>
          <c:dLbls>
            <c:dLbl>
              <c:idx val="4"/>
              <c:layout>
                <c:manualLayout>
                  <c:x val="-6.6164798882866915E-2"/>
                  <c:y val="3.850256864141740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B561-4466-9409-D16149EE93FD}"/>
                </c:ext>
                <c:ext xmlns:c15="http://schemas.microsoft.com/office/drawing/2012/chart" uri="{CE6537A1-D6FC-4f65-9D91-7224C49458BB}"/>
              </c:extLst>
            </c:dLbl>
            <c:numFmt formatCode="0.00%" sourceLinked="0"/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Planilha6!$A$2:$A$6</c:f>
              <c:strCache>
                <c:ptCount val="5"/>
                <c:pt idx="0">
                  <c:v>AP</c:v>
                </c:pt>
                <c:pt idx="1">
                  <c:v>PRESTAMISTA</c:v>
                </c:pt>
                <c:pt idx="2">
                  <c:v>RESIDENCIAL</c:v>
                </c:pt>
                <c:pt idx="3">
                  <c:v>VIDA</c:v>
                </c:pt>
                <c:pt idx="4">
                  <c:v>TOTAL</c:v>
                </c:pt>
              </c:strCache>
            </c:strRef>
          </c:cat>
          <c:val>
            <c:numRef>
              <c:f>Planilha6!$C$2:$C$6</c:f>
              <c:numCache>
                <c:formatCode>General</c:formatCode>
                <c:ptCount val="5"/>
                <c:pt idx="0">
                  <c:v>1.32E-2</c:v>
                </c:pt>
                <c:pt idx="1">
                  <c:v>3.4799999999999998E-2</c:v>
                </c:pt>
                <c:pt idx="2">
                  <c:v>5.1000000000000004E-3</c:v>
                </c:pt>
                <c:pt idx="3">
                  <c:v>8.6E-3</c:v>
                </c:pt>
                <c:pt idx="4">
                  <c:v>6.1800000000000001E-2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8D9-483D-A6D0-5DBFCF007067}"/>
            </c:ext>
          </c:extLst>
        </c:ser>
        <c:ser>
          <c:idx val="2"/>
          <c:order val="2"/>
          <c:tx>
            <c:strRef>
              <c:f>Planilha6!$D$1</c:f>
              <c:strCache>
                <c:ptCount val="1"/>
                <c:pt idx="0">
                  <c:v>Renovação Não Reconhecida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softEdge rad="0"/>
            </a:effectLst>
          </c:spPr>
          <c:invertIfNegative val="0"/>
          <c:dLbls>
            <c:dLbl>
              <c:idx val="0"/>
              <c:layout>
                <c:manualLayout>
                  <c:x val="-6.7325584828180379E-2"/>
                  <c:y val="4.35793983045031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1637-4A29-87FB-AC610EB56F96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6.2682441046926551E-2"/>
                  <c:y val="-3.20171150969715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1637-4A29-87FB-AC610EB56F96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6.3843226992240015E-2"/>
                  <c:y val="4.9257100149186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1637-4A29-87FB-AC610EB56F96}"/>
                </c:ext>
                <c:ext xmlns:c15="http://schemas.microsoft.com/office/drawing/2012/chart" uri="{CE6537A1-D6FC-4f65-9D91-7224C49458BB}"/>
              </c:extLst>
            </c:dLbl>
            <c:numFmt formatCode="0.00%" sourceLinked="0"/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Planilha6!$A$2:$A$6</c:f>
              <c:strCache>
                <c:ptCount val="5"/>
                <c:pt idx="0">
                  <c:v>AP</c:v>
                </c:pt>
                <c:pt idx="1">
                  <c:v>PRESTAMISTA</c:v>
                </c:pt>
                <c:pt idx="2">
                  <c:v>RESIDENCIAL</c:v>
                </c:pt>
                <c:pt idx="3">
                  <c:v>VIDA</c:v>
                </c:pt>
                <c:pt idx="4">
                  <c:v>TOTAL</c:v>
                </c:pt>
              </c:strCache>
            </c:strRef>
          </c:cat>
          <c:val>
            <c:numRef>
              <c:f>Planilha6!$D$2:$D$6</c:f>
              <c:numCache>
                <c:formatCode>General</c:formatCode>
                <c:ptCount val="5"/>
                <c:pt idx="0">
                  <c:v>1.03E-2</c:v>
                </c:pt>
                <c:pt idx="1">
                  <c:v>8.0000000000000004E-4</c:v>
                </c:pt>
                <c:pt idx="2">
                  <c:v>5.1999999999999998E-3</c:v>
                </c:pt>
                <c:pt idx="3">
                  <c:v>3.5000000000000001E-3</c:v>
                </c:pt>
                <c:pt idx="4">
                  <c:v>1.9900000000000001E-2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8D9-483D-A6D0-5DBFCF007067}"/>
            </c:ext>
          </c:extLst>
        </c:ser>
        <c:ser>
          <c:idx val="3"/>
          <c:order val="3"/>
          <c:tx>
            <c:strRef>
              <c:f>Planilha6!$E$1</c:f>
              <c:strCache>
                <c:ptCount val="1"/>
                <c:pt idx="0">
                  <c:v>Erro Operacional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softEdge rad="0"/>
            </a:effectLst>
          </c:spPr>
          <c:invertIfNegative val="0"/>
          <c:dLbls>
            <c:dLbl>
              <c:idx val="0"/>
              <c:layout>
                <c:manualLayout>
                  <c:x val="-6.5004012937553479E-2"/>
                  <c:y val="4.67942451417276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B561-4466-9409-D16149EE93FD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6.6164798882866915E-2"/>
                  <c:y val="2.95542600895121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B561-4466-9409-D16149EE93FD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6.2682441046926551E-2"/>
                  <c:y val="3.69428251118902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B561-4466-9409-D16149EE93FD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6.6164798882866915E-2"/>
                  <c:y val="4.9257100149186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48D9-483D-A6D0-5DBFCF007067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6.8486370773493829E-2"/>
                  <c:y val="3.69428251118902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B561-4466-9409-D16149EE93FD}"/>
                </c:ext>
                <c:ext xmlns:c15="http://schemas.microsoft.com/office/drawing/2012/chart" uri="{CE6537A1-D6FC-4f65-9D91-7224C49458BB}"/>
              </c:extLst>
            </c:dLbl>
            <c:numFmt formatCode="0.00%" sourceLinked="0"/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Planilha6!$A$2:$A$6</c:f>
              <c:strCache>
                <c:ptCount val="5"/>
                <c:pt idx="0">
                  <c:v>AP</c:v>
                </c:pt>
                <c:pt idx="1">
                  <c:v>PRESTAMISTA</c:v>
                </c:pt>
                <c:pt idx="2">
                  <c:v>RESIDENCIAL</c:v>
                </c:pt>
                <c:pt idx="3">
                  <c:v>VIDA</c:v>
                </c:pt>
                <c:pt idx="4">
                  <c:v>TOTAL</c:v>
                </c:pt>
              </c:strCache>
            </c:strRef>
          </c:cat>
          <c:val>
            <c:numRef>
              <c:f>Planilha6!$E$2:$E$6</c:f>
              <c:numCache>
                <c:formatCode>General</c:formatCode>
                <c:ptCount val="5"/>
                <c:pt idx="0">
                  <c:v>4.0000000000000002E-4</c:v>
                </c:pt>
                <c:pt idx="1">
                  <c:v>8.0000000000000004E-4</c:v>
                </c:pt>
                <c:pt idx="2">
                  <c:v>1.6999999999999999E-3</c:v>
                </c:pt>
                <c:pt idx="3">
                  <c:v>1.5E-3</c:v>
                </c:pt>
                <c:pt idx="4">
                  <c:v>4.5999999999999999E-3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48D9-483D-A6D0-5DBFCF007067}"/>
            </c:ext>
          </c:extLst>
        </c:ser>
        <c:ser>
          <c:idx val="4"/>
          <c:order val="4"/>
          <c:tx>
            <c:strRef>
              <c:f>Planilha6!$F$1</c:f>
              <c:strCache>
                <c:ptCount val="1"/>
                <c:pt idx="0">
                  <c:v>Arrependimento 7 dias</c:v>
                </c:pt>
              </c:strCache>
            </c:strRef>
          </c:tx>
          <c:spPr>
            <a:solidFill>
              <a:srgbClr val="00B0F0">
                <a:alpha val="86000"/>
              </a:srgbClr>
            </a:solidFill>
            <a:ln>
              <a:noFill/>
            </a:ln>
            <a:effectLst/>
          </c:spPr>
          <c:invertIfNegative val="0"/>
          <c:cat>
            <c:strRef>
              <c:f>Planilha6!$A$2:$A$6</c:f>
              <c:strCache>
                <c:ptCount val="5"/>
                <c:pt idx="0">
                  <c:v>AP</c:v>
                </c:pt>
                <c:pt idx="1">
                  <c:v>PRESTAMISTA</c:v>
                </c:pt>
                <c:pt idx="2">
                  <c:v>RESIDENCIAL</c:v>
                </c:pt>
                <c:pt idx="3">
                  <c:v>VIDA</c:v>
                </c:pt>
                <c:pt idx="4">
                  <c:v>TOTAL</c:v>
                </c:pt>
              </c:strCache>
            </c:strRef>
          </c:cat>
          <c:val>
            <c:numRef>
              <c:f>Planilha6!$F$2:$F$6</c:f>
              <c:numCache>
                <c:formatCode>General</c:formatCode>
                <c:ptCount val="5"/>
                <c:pt idx="0">
                  <c:v>8.9999999999999998E-4</c:v>
                </c:pt>
                <c:pt idx="1">
                  <c:v>1.7500000000000002E-2</c:v>
                </c:pt>
                <c:pt idx="2">
                  <c:v>4.0000000000000002E-4</c:v>
                </c:pt>
                <c:pt idx="3">
                  <c:v>1E-3</c:v>
                </c:pt>
                <c:pt idx="4">
                  <c:v>1.9900000000000001E-2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561-4466-9409-D16149EE93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48369416"/>
        <c:axId val="248361968"/>
      </c:barChart>
      <c:catAx>
        <c:axId val="248369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48361968"/>
        <c:crosses val="autoZero"/>
        <c:auto val="1"/>
        <c:lblAlgn val="ctr"/>
        <c:lblOffset val="100"/>
        <c:noMultiLvlLbl val="0"/>
      </c:catAx>
      <c:valAx>
        <c:axId val="248361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48369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Planilha7!$A$3</c:f>
              <c:strCache>
                <c:ptCount val="1"/>
                <c:pt idx="0">
                  <c:v>Renovação Não Reconhecida</c:v>
                </c:pt>
              </c:strCache>
            </c:strRef>
          </c:tx>
          <c:spPr>
            <a:ln w="2540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25400">
                <a:solidFill>
                  <a:srgbClr val="C00000"/>
                </a:solidFill>
              </a:ln>
              <a:effectLst/>
            </c:spPr>
          </c:marker>
          <c:dLbls>
            <c:numFmt formatCode="0.0%" sourceLinked="0"/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Planilha7!$B$1:$F$1</c:f>
              <c:strCache>
                <c:ptCount val="5"/>
                <c:pt idx="0">
                  <c:v>Fev</c:v>
                </c:pt>
                <c:pt idx="1">
                  <c:v>Mar</c:v>
                </c:pt>
                <c:pt idx="2">
                  <c:v>Abr</c:v>
                </c:pt>
                <c:pt idx="3">
                  <c:v>Mai</c:v>
                </c:pt>
                <c:pt idx="4">
                  <c:v>Jun</c:v>
                </c:pt>
              </c:strCache>
            </c:strRef>
          </c:cat>
          <c:val>
            <c:numRef>
              <c:f>Planilha7!$B$3:$F$3</c:f>
              <c:numCache>
                <c:formatCode>General</c:formatCode>
                <c:ptCount val="5"/>
                <c:pt idx="0">
                  <c:v>1.72E-2</c:v>
                </c:pt>
                <c:pt idx="1">
                  <c:v>1.7299999999999999E-2</c:v>
                </c:pt>
                <c:pt idx="2">
                  <c:v>1.9900000000000001E-2</c:v>
                </c:pt>
                <c:pt idx="3">
                  <c:v>2.3699999999999999E-2</c:v>
                </c:pt>
                <c:pt idx="4">
                  <c:v>2.35E-2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AAB9-4BE1-B9E5-B0E36713E8C7}"/>
            </c:ext>
          </c:extLst>
        </c:ser>
        <c:ser>
          <c:idx val="2"/>
          <c:order val="2"/>
          <c:tx>
            <c:strRef>
              <c:f>Planilha7!$A$4</c:f>
              <c:strCache>
                <c:ptCount val="1"/>
                <c:pt idx="0">
                  <c:v>Pedido do Cliente</c:v>
                </c:pt>
              </c:strCache>
            </c:strRef>
          </c:tx>
          <c:spPr>
            <a:ln w="2540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25400">
                <a:solidFill>
                  <a:srgbClr val="00B0F0"/>
                </a:solidFill>
              </a:ln>
              <a:effectLst/>
            </c:spPr>
          </c:marker>
          <c:dLbls>
            <c:numFmt formatCode="0.0%" sourceLinked="0"/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>
                <a:outerShdw blurRad="50800" dist="38100" dir="2700000" algn="tl" rotWithShape="0">
                  <a:prstClr val="white">
                    <a:lumMod val="65000"/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Planilha7!$B$1:$F$1</c:f>
              <c:strCache>
                <c:ptCount val="5"/>
                <c:pt idx="0">
                  <c:v>Fev</c:v>
                </c:pt>
                <c:pt idx="1">
                  <c:v>Mar</c:v>
                </c:pt>
                <c:pt idx="2">
                  <c:v>Abr</c:v>
                </c:pt>
                <c:pt idx="3">
                  <c:v>Mai</c:v>
                </c:pt>
                <c:pt idx="4">
                  <c:v>Jun</c:v>
                </c:pt>
              </c:strCache>
            </c:strRef>
          </c:cat>
          <c:val>
            <c:numRef>
              <c:f>Planilha7!$B$4:$F$4</c:f>
              <c:numCache>
                <c:formatCode>General</c:formatCode>
                <c:ptCount val="5"/>
                <c:pt idx="0">
                  <c:v>0.76719999999999999</c:v>
                </c:pt>
                <c:pt idx="1">
                  <c:v>0.81389999999999996</c:v>
                </c:pt>
                <c:pt idx="2">
                  <c:v>0.82550000000000001</c:v>
                </c:pt>
                <c:pt idx="3">
                  <c:v>0.80620000000000003</c:v>
                </c:pt>
                <c:pt idx="4">
                  <c:v>0.80169999999999997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AAB9-4BE1-B9E5-B0E36713E8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8366280"/>
        <c:axId val="248367064"/>
      </c:lineChart>
      <c:lineChart>
        <c:grouping val="standard"/>
        <c:varyColors val="0"/>
        <c:ser>
          <c:idx val="0"/>
          <c:order val="0"/>
          <c:tx>
            <c:strRef>
              <c:f>Planilha7!$A$2</c:f>
              <c:strCache>
                <c:ptCount val="1"/>
                <c:pt idx="0">
                  <c:v>Venda Não Reconhecida</c:v>
                </c:pt>
              </c:strCache>
            </c:strRef>
          </c:tx>
          <c:spPr>
            <a:ln w="25400" cap="rnd">
              <a:solidFill>
                <a:srgbClr val="00990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25400">
                <a:solidFill>
                  <a:srgbClr val="009900"/>
                </a:solidFill>
              </a:ln>
              <a:effectLst/>
            </c:spPr>
          </c:marker>
          <c:dLbls>
            <c:numFmt formatCode="0.0%" sourceLinked="0"/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Planilha7!$B$1:$F$1</c:f>
              <c:strCache>
                <c:ptCount val="5"/>
                <c:pt idx="0">
                  <c:v>Fev</c:v>
                </c:pt>
                <c:pt idx="1">
                  <c:v>Mar</c:v>
                </c:pt>
                <c:pt idx="2">
                  <c:v>Abr</c:v>
                </c:pt>
                <c:pt idx="3">
                  <c:v>Mai</c:v>
                </c:pt>
                <c:pt idx="4">
                  <c:v>Jun</c:v>
                </c:pt>
              </c:strCache>
            </c:strRef>
          </c:cat>
          <c:val>
            <c:numRef>
              <c:f>Planilha7!$B$2:$F$2</c:f>
              <c:numCache>
                <c:formatCode>General</c:formatCode>
                <c:ptCount val="5"/>
                <c:pt idx="0">
                  <c:v>6.13E-2</c:v>
                </c:pt>
                <c:pt idx="1">
                  <c:v>5.7200000000000001E-2</c:v>
                </c:pt>
                <c:pt idx="2">
                  <c:v>6.1800000000000001E-2</c:v>
                </c:pt>
                <c:pt idx="3">
                  <c:v>6.1100000000000002E-2</c:v>
                </c:pt>
                <c:pt idx="4">
                  <c:v>6.1499999999999999E-2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AAB9-4BE1-B9E5-B0E36713E8C7}"/>
            </c:ext>
          </c:extLst>
        </c:ser>
        <c:ser>
          <c:idx val="3"/>
          <c:order val="3"/>
          <c:tx>
            <c:strRef>
              <c:f>Planilha7!$A$5</c:f>
              <c:strCache>
                <c:ptCount val="1"/>
                <c:pt idx="0">
                  <c:v>Erro Operacional</c:v>
                </c:pt>
              </c:strCache>
            </c:strRef>
          </c:tx>
          <c:spPr>
            <a:ln w="2540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25400">
                <a:solidFill>
                  <a:srgbClr val="FFC000"/>
                </a:solidFill>
              </a:ln>
              <a:effectLst/>
            </c:spPr>
          </c:marker>
          <c:dLbls>
            <c:numFmt formatCode="0.0%" sourceLinked="0"/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Planilha7!$B$1:$F$1</c:f>
              <c:strCache>
                <c:ptCount val="5"/>
                <c:pt idx="0">
                  <c:v>Fev</c:v>
                </c:pt>
                <c:pt idx="1">
                  <c:v>Mar</c:v>
                </c:pt>
                <c:pt idx="2">
                  <c:v>Abr</c:v>
                </c:pt>
                <c:pt idx="3">
                  <c:v>Mai</c:v>
                </c:pt>
                <c:pt idx="4">
                  <c:v>Jun</c:v>
                </c:pt>
              </c:strCache>
            </c:strRef>
          </c:cat>
          <c:val>
            <c:numRef>
              <c:f>Planilha7!$B$5:$F$5</c:f>
              <c:numCache>
                <c:formatCode>General</c:formatCode>
                <c:ptCount val="5"/>
                <c:pt idx="0">
                  <c:v>9.4000000000000004E-3</c:v>
                </c:pt>
                <c:pt idx="1">
                  <c:v>1.23E-2</c:v>
                </c:pt>
                <c:pt idx="2">
                  <c:v>4.5999999999999999E-3</c:v>
                </c:pt>
                <c:pt idx="3">
                  <c:v>4.3E-3</c:v>
                </c:pt>
                <c:pt idx="4">
                  <c:v>3.5000000000000001E-3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3-AAB9-4BE1-B9E5-B0E36713E8C7}"/>
            </c:ext>
          </c:extLst>
        </c:ser>
        <c:ser>
          <c:idx val="4"/>
          <c:order val="4"/>
          <c:tx>
            <c:strRef>
              <c:f>Planilha7!$A$6</c:f>
              <c:strCache>
                <c:ptCount val="1"/>
                <c:pt idx="0">
                  <c:v>Arrependimento 7 dias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25400">
                <a:solidFill>
                  <a:schemeClr val="accent5"/>
                </a:solidFill>
              </a:ln>
              <a:effectLst/>
            </c:spPr>
          </c:marker>
          <c:dLbls>
            <c:numFmt formatCode="0.0%" sourceLinked="0"/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Planilha7!$B$1:$F$1</c:f>
              <c:strCache>
                <c:ptCount val="5"/>
                <c:pt idx="0">
                  <c:v>Fev</c:v>
                </c:pt>
                <c:pt idx="1">
                  <c:v>Mar</c:v>
                </c:pt>
                <c:pt idx="2">
                  <c:v>Abr</c:v>
                </c:pt>
                <c:pt idx="3">
                  <c:v>Mai</c:v>
                </c:pt>
                <c:pt idx="4">
                  <c:v>Jun</c:v>
                </c:pt>
              </c:strCache>
            </c:strRef>
          </c:cat>
          <c:val>
            <c:numRef>
              <c:f>Planilha7!$B$6:$F$6</c:f>
              <c:numCache>
                <c:formatCode>General</c:formatCode>
                <c:ptCount val="5"/>
                <c:pt idx="0">
                  <c:v>2.7799999999999998E-2</c:v>
                </c:pt>
                <c:pt idx="1">
                  <c:v>2.1899999999999999E-2</c:v>
                </c:pt>
                <c:pt idx="2">
                  <c:v>1.9900000000000001E-2</c:v>
                </c:pt>
                <c:pt idx="3">
                  <c:v>2.2200000000000001E-2</c:v>
                </c:pt>
                <c:pt idx="4">
                  <c:v>1.8700000000000001E-2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486-4943-A6C9-67E1EA6F0E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8364320"/>
        <c:axId val="248368240"/>
      </c:lineChart>
      <c:catAx>
        <c:axId val="248366280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prstDash val="sysDash"/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48367064"/>
        <c:crossesAt val="-0.5"/>
        <c:auto val="1"/>
        <c:lblAlgn val="ctr"/>
        <c:lblOffset val="100"/>
        <c:noMultiLvlLbl val="0"/>
      </c:catAx>
      <c:valAx>
        <c:axId val="248367064"/>
        <c:scaling>
          <c:orientation val="minMax"/>
          <c:max val="0.95000000000000007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prstDash val="sysDash"/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48366280"/>
        <c:crosses val="autoZero"/>
        <c:crossBetween val="between"/>
      </c:valAx>
      <c:valAx>
        <c:axId val="248368240"/>
        <c:scaling>
          <c:orientation val="minMax"/>
          <c:max val="9.0000000000000024E-2"/>
          <c:min val="-1.0000000000000002E-2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48364320"/>
        <c:crosses val="max"/>
        <c:crossBetween val="between"/>
      </c:valAx>
      <c:catAx>
        <c:axId val="2483643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4836824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Planilha8!$A$2</c:f>
              <c:strCache>
                <c:ptCount val="1"/>
                <c:pt idx="0">
                  <c:v>AP</c:v>
                </c:pt>
              </c:strCache>
            </c:strRef>
          </c:tx>
          <c:spPr>
            <a:ln w="25400" cap="rnd">
              <a:solidFill>
                <a:srgbClr val="00990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25400">
                <a:solidFill>
                  <a:srgbClr val="009900"/>
                </a:solidFill>
              </a:ln>
              <a:effectLst/>
            </c:spPr>
          </c:marker>
          <c:dLbls>
            <c:numFmt formatCode="0.00%" sourceLinked="0"/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Planilha8!$B$1:$F$1</c:f>
              <c:strCache>
                <c:ptCount val="5"/>
                <c:pt idx="0">
                  <c:v>Fev</c:v>
                </c:pt>
                <c:pt idx="1">
                  <c:v>Mar</c:v>
                </c:pt>
                <c:pt idx="2">
                  <c:v>Abr</c:v>
                </c:pt>
                <c:pt idx="3">
                  <c:v>Mai</c:v>
                </c:pt>
                <c:pt idx="4">
                  <c:v>Jun</c:v>
                </c:pt>
              </c:strCache>
            </c:strRef>
          </c:cat>
          <c:val>
            <c:numRef>
              <c:f>Planilha8!$B$2:$F$2</c:f>
              <c:numCache>
                <c:formatCode>General</c:formatCode>
                <c:ptCount val="5"/>
                <c:pt idx="0">
                  <c:v>5.4999999999999997E-3</c:v>
                </c:pt>
                <c:pt idx="1">
                  <c:v>6.4000000000000003E-3</c:v>
                </c:pt>
                <c:pt idx="2">
                  <c:v>6.6E-3</c:v>
                </c:pt>
                <c:pt idx="3">
                  <c:v>9.9000000000000008E-3</c:v>
                </c:pt>
                <c:pt idx="4">
                  <c:v>1.2E-2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AAB9-4BE1-B9E5-B0E36713E8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8362360"/>
        <c:axId val="248367456"/>
      </c:lineChart>
      <c:lineChart>
        <c:grouping val="standard"/>
        <c:varyColors val="0"/>
        <c:ser>
          <c:idx val="1"/>
          <c:order val="1"/>
          <c:tx>
            <c:strRef>
              <c:f>Planilha8!$A$3</c:f>
              <c:strCache>
                <c:ptCount val="1"/>
                <c:pt idx="0">
                  <c:v>PRESTAMISTA</c:v>
                </c:pt>
              </c:strCache>
            </c:strRef>
          </c:tx>
          <c:spPr>
            <a:ln w="2540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25400">
                <a:solidFill>
                  <a:srgbClr val="C00000"/>
                </a:solidFill>
              </a:ln>
              <a:effectLst/>
            </c:spPr>
          </c:marker>
          <c:dLbls>
            <c:numFmt formatCode="0.00%" sourceLinked="0"/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Planilha8!$B$1:$F$1</c:f>
              <c:strCache>
                <c:ptCount val="5"/>
                <c:pt idx="0">
                  <c:v>Fev</c:v>
                </c:pt>
                <c:pt idx="1">
                  <c:v>Mar</c:v>
                </c:pt>
                <c:pt idx="2">
                  <c:v>Abr</c:v>
                </c:pt>
                <c:pt idx="3">
                  <c:v>Mai</c:v>
                </c:pt>
                <c:pt idx="4">
                  <c:v>Jun</c:v>
                </c:pt>
              </c:strCache>
            </c:strRef>
          </c:cat>
          <c:val>
            <c:numRef>
              <c:f>Planilha8!$B$3:$F$3</c:f>
              <c:numCache>
                <c:formatCode>General</c:formatCode>
                <c:ptCount val="5"/>
                <c:pt idx="0">
                  <c:v>1.1000000000000001E-3</c:v>
                </c:pt>
                <c:pt idx="1">
                  <c:v>6.9999999999999999E-4</c:v>
                </c:pt>
                <c:pt idx="2">
                  <c:v>8.9999999999999998E-4</c:v>
                </c:pt>
                <c:pt idx="3">
                  <c:v>8.0000000000000004E-4</c:v>
                </c:pt>
                <c:pt idx="4">
                  <c:v>1.2999999999999999E-3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AAB9-4BE1-B9E5-B0E36713E8C7}"/>
            </c:ext>
          </c:extLst>
        </c:ser>
        <c:ser>
          <c:idx val="2"/>
          <c:order val="2"/>
          <c:tx>
            <c:strRef>
              <c:f>Planilha8!$A$4</c:f>
              <c:strCache>
                <c:ptCount val="1"/>
                <c:pt idx="0">
                  <c:v>RESIDENCIAL</c:v>
                </c:pt>
              </c:strCache>
            </c:strRef>
          </c:tx>
          <c:spPr>
            <a:ln w="2540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25400">
                <a:solidFill>
                  <a:srgbClr val="00B0F0"/>
                </a:solidFill>
              </a:ln>
              <a:effectLst/>
            </c:spPr>
          </c:marker>
          <c:dLbls>
            <c:numFmt formatCode="0.00%" sourceLinked="0"/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Planilha8!$B$1:$F$1</c:f>
              <c:strCache>
                <c:ptCount val="5"/>
                <c:pt idx="0">
                  <c:v>Fev</c:v>
                </c:pt>
                <c:pt idx="1">
                  <c:v>Mar</c:v>
                </c:pt>
                <c:pt idx="2">
                  <c:v>Abr</c:v>
                </c:pt>
                <c:pt idx="3">
                  <c:v>Mai</c:v>
                </c:pt>
                <c:pt idx="4">
                  <c:v>Jun</c:v>
                </c:pt>
              </c:strCache>
            </c:strRef>
          </c:cat>
          <c:val>
            <c:numRef>
              <c:f>Planilha8!$B$4:$F$4</c:f>
              <c:numCache>
                <c:formatCode>General</c:formatCode>
                <c:ptCount val="5"/>
                <c:pt idx="0">
                  <c:v>1.1999999999999999E-3</c:v>
                </c:pt>
                <c:pt idx="1">
                  <c:v>1.2999999999999999E-3</c:v>
                </c:pt>
                <c:pt idx="2">
                  <c:v>1.2999999999999999E-3</c:v>
                </c:pt>
                <c:pt idx="3">
                  <c:v>1.9E-3</c:v>
                </c:pt>
                <c:pt idx="4">
                  <c:v>2.0999999999999999E-3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AAB9-4BE1-B9E5-B0E36713E8C7}"/>
            </c:ext>
          </c:extLst>
        </c:ser>
        <c:ser>
          <c:idx val="3"/>
          <c:order val="3"/>
          <c:tx>
            <c:strRef>
              <c:f>Planilha8!$A$5</c:f>
              <c:strCache>
                <c:ptCount val="1"/>
                <c:pt idx="0">
                  <c:v>VIDA</c:v>
                </c:pt>
              </c:strCache>
            </c:strRef>
          </c:tx>
          <c:spPr>
            <a:ln w="2540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25400">
                <a:solidFill>
                  <a:srgbClr val="FFC000"/>
                </a:solidFill>
              </a:ln>
              <a:effectLst/>
            </c:spPr>
          </c:marker>
          <c:dLbls>
            <c:numFmt formatCode="0.00%" sourceLinked="0"/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Planilha8!$B$1:$F$1</c:f>
              <c:strCache>
                <c:ptCount val="5"/>
                <c:pt idx="0">
                  <c:v>Fev</c:v>
                </c:pt>
                <c:pt idx="1">
                  <c:v>Mar</c:v>
                </c:pt>
                <c:pt idx="2">
                  <c:v>Abr</c:v>
                </c:pt>
                <c:pt idx="3">
                  <c:v>Mai</c:v>
                </c:pt>
                <c:pt idx="4">
                  <c:v>Jun</c:v>
                </c:pt>
              </c:strCache>
            </c:strRef>
          </c:cat>
          <c:val>
            <c:numRef>
              <c:f>Planilha8!$B$5:$F$5</c:f>
              <c:numCache>
                <c:formatCode>General</c:formatCode>
                <c:ptCount val="5"/>
                <c:pt idx="0">
                  <c:v>2.7000000000000001E-3</c:v>
                </c:pt>
                <c:pt idx="1">
                  <c:v>2.8999999999999998E-3</c:v>
                </c:pt>
                <c:pt idx="2">
                  <c:v>2.8999999999999998E-3</c:v>
                </c:pt>
                <c:pt idx="3">
                  <c:v>3.8E-3</c:v>
                </c:pt>
                <c:pt idx="4">
                  <c:v>4.7000000000000002E-3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3-AAB9-4BE1-B9E5-B0E36713E8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8365104"/>
        <c:axId val="248364712"/>
      </c:lineChart>
      <c:catAx>
        <c:axId val="248362360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prstDash val="sysDash"/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48367456"/>
        <c:crosses val="autoZero"/>
        <c:auto val="1"/>
        <c:lblAlgn val="ctr"/>
        <c:lblOffset val="100"/>
        <c:noMultiLvlLbl val="0"/>
      </c:catAx>
      <c:valAx>
        <c:axId val="248367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prstDash val="sysDash"/>
              <a:round/>
            </a:ln>
            <a:effectLst/>
          </c:spPr>
        </c:majorGridlines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48362360"/>
        <c:crosses val="autoZero"/>
        <c:crossBetween val="between"/>
      </c:valAx>
      <c:valAx>
        <c:axId val="248364712"/>
        <c:scaling>
          <c:orientation val="minMax"/>
        </c:scaling>
        <c:delete val="0"/>
        <c:axPos val="r"/>
        <c:numFmt formatCode="0.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48365104"/>
        <c:crosses val="max"/>
        <c:crossBetween val="between"/>
      </c:valAx>
      <c:catAx>
        <c:axId val="2483651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483647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100"/>
              <a:t>AP</a:t>
            </a:r>
          </a:p>
        </c:rich>
      </c:tx>
      <c:layout>
        <c:manualLayout>
          <c:xMode val="edge"/>
          <c:yMode val="edge"/>
          <c:x val="3.4263779527559039E-2"/>
          <c:y val="0.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2.7777832118811234E-2"/>
          <c:y val="0.14681919477046501"/>
          <c:w val="0.93888888888888888"/>
          <c:h val="0.5973030258010201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Planilha8!$M$1</c:f>
              <c:strCache>
                <c:ptCount val="1"/>
                <c:pt idx="0">
                  <c:v>Procedente</c:v>
                </c:pt>
              </c:strCache>
            </c:strRef>
          </c:tx>
          <c:spPr>
            <a:gradFill flip="none" rotWithShape="1">
              <a:gsLst>
                <a:gs pos="0">
                  <a:srgbClr val="C00000"/>
                </a:gs>
                <a:gs pos="76000">
                  <a:srgbClr val="C00000"/>
                </a:gs>
                <a:gs pos="100000">
                  <a:srgbClr val="FF0000"/>
                </a:gs>
              </a:gsLst>
              <a:lin ang="0" scaled="1"/>
              <a:tileRect/>
            </a:gra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val>
            <c:numRef>
              <c:f>Planilha8!$M$2</c:f>
              <c:numCache>
                <c:formatCode>General</c:formatCode>
                <c:ptCount val="1"/>
                <c:pt idx="0">
                  <c:v>0.68989999999999996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1E9-484E-9A09-23CAECD8D643}"/>
            </c:ext>
          </c:extLst>
        </c:ser>
        <c:ser>
          <c:idx val="1"/>
          <c:order val="1"/>
          <c:tx>
            <c:strRef>
              <c:f>Planilha8!$N$1</c:f>
              <c:strCache>
                <c:ptCount val="1"/>
                <c:pt idx="0">
                  <c:v>Não Procedente</c:v>
                </c:pt>
              </c:strCache>
            </c:strRef>
          </c:tx>
          <c:spPr>
            <a:gradFill flip="none" rotWithShape="1">
              <a:gsLst>
                <a:gs pos="0">
                  <a:schemeClr val="bg1">
                    <a:lumMod val="65000"/>
                    <a:shade val="30000"/>
                    <a:satMod val="115000"/>
                  </a:schemeClr>
                </a:gs>
                <a:gs pos="65000">
                  <a:schemeClr val="bg1">
                    <a:lumMod val="6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val>
            <c:numRef>
              <c:f>Planilha8!$N$2</c:f>
              <c:numCache>
                <c:formatCode>General</c:formatCode>
                <c:ptCount val="1"/>
                <c:pt idx="0">
                  <c:v>0.28299999999999997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1E9-484E-9A09-23CAECD8D643}"/>
            </c:ext>
          </c:extLst>
        </c:ser>
        <c:ser>
          <c:idx val="2"/>
          <c:order val="2"/>
          <c:tx>
            <c:strRef>
              <c:f>Planilha8!$O$1</c:f>
              <c:strCache>
                <c:ptCount val="1"/>
                <c:pt idx="0">
                  <c:v>Em Análise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4"/>
                  <c:y val="-0.2724014336917563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11E9-484E-9A09-23CAECD8D64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numFmt formatCode="0.00%" sourceLinked="0"/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val>
            <c:numRef>
              <c:f>Planilha8!$O$2</c:f>
              <c:numCache>
                <c:formatCode>General</c:formatCode>
                <c:ptCount val="1"/>
                <c:pt idx="0">
                  <c:v>2.69E-2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1E9-484E-9A09-23CAECD8D6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48367848"/>
        <c:axId val="248365888"/>
      </c:barChart>
      <c:catAx>
        <c:axId val="2483678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48365888"/>
        <c:crosses val="autoZero"/>
        <c:auto val="1"/>
        <c:lblAlgn val="ctr"/>
        <c:lblOffset val="100"/>
        <c:noMultiLvlLbl val="0"/>
      </c:catAx>
      <c:valAx>
        <c:axId val="248365888"/>
        <c:scaling>
          <c:orientation val="minMax"/>
          <c:max val="1"/>
        </c:scaling>
        <c:delete val="1"/>
        <c:axPos val="b"/>
        <c:numFmt formatCode="General" sourceLinked="1"/>
        <c:majorTickMark val="none"/>
        <c:minorTickMark val="none"/>
        <c:tickLblPos val="nextTo"/>
        <c:crossAx val="248367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4961118990560964E-2"/>
          <c:y val="0.63783093151091963"/>
          <c:w val="0.93165126098368134"/>
          <c:h val="0.222375751418169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PATRIMONIAL</a:t>
            </a:r>
            <a:endParaRPr lang="pt-BR" dirty="0"/>
          </a:p>
        </c:rich>
      </c:tx>
      <c:layout>
        <c:manualLayout>
          <c:xMode val="edge"/>
          <c:yMode val="edge"/>
          <c:x val="3.4263779527559039E-2"/>
          <c:y val="0.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2.7777832118811234E-2"/>
          <c:y val="0.14681919477046501"/>
          <c:w val="0.93888888888888888"/>
          <c:h val="0.5973030258010201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Planilha8!$M$9</c:f>
              <c:strCache>
                <c:ptCount val="1"/>
                <c:pt idx="0">
                  <c:v>Procedente</c:v>
                </c:pt>
              </c:strCache>
            </c:strRef>
          </c:tx>
          <c:spPr>
            <a:gradFill flip="none" rotWithShape="1">
              <a:gsLst>
                <a:gs pos="0">
                  <a:srgbClr val="C00000"/>
                </a:gs>
                <a:gs pos="76000">
                  <a:srgbClr val="C00000"/>
                </a:gs>
                <a:gs pos="100000">
                  <a:srgbClr val="FF0000"/>
                </a:gs>
              </a:gsLst>
              <a:lin ang="0" scaled="1"/>
              <a:tileRect/>
            </a:gra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val>
            <c:numRef>
              <c:f>Planilha8!$M$10</c:f>
              <c:numCache>
                <c:formatCode>General</c:formatCode>
                <c:ptCount val="1"/>
                <c:pt idx="0">
                  <c:v>0.49409999999999998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877-4763-9A05-984EE182D674}"/>
            </c:ext>
          </c:extLst>
        </c:ser>
        <c:ser>
          <c:idx val="1"/>
          <c:order val="1"/>
          <c:tx>
            <c:strRef>
              <c:f>Planilha8!$N$9</c:f>
              <c:strCache>
                <c:ptCount val="1"/>
                <c:pt idx="0">
                  <c:v>Não Procedente</c:v>
                </c:pt>
              </c:strCache>
            </c:strRef>
          </c:tx>
          <c:spPr>
            <a:gradFill flip="none" rotWithShape="1">
              <a:gsLst>
                <a:gs pos="0">
                  <a:schemeClr val="bg1">
                    <a:lumMod val="65000"/>
                    <a:shade val="30000"/>
                    <a:satMod val="115000"/>
                  </a:schemeClr>
                </a:gs>
                <a:gs pos="65000">
                  <a:schemeClr val="bg1">
                    <a:lumMod val="6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val>
            <c:numRef>
              <c:f>Planilha8!$N$10</c:f>
              <c:numCache>
                <c:formatCode>General</c:formatCode>
                <c:ptCount val="1"/>
                <c:pt idx="0">
                  <c:v>0.47789999999999999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877-4763-9A05-984EE182D674}"/>
            </c:ext>
          </c:extLst>
        </c:ser>
        <c:ser>
          <c:idx val="2"/>
          <c:order val="2"/>
          <c:tx>
            <c:strRef>
              <c:f>Planilha8!$O$9</c:f>
              <c:strCache>
                <c:ptCount val="1"/>
                <c:pt idx="0">
                  <c:v>Em Análise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4"/>
                  <c:y val="-0.2724014336917563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C877-4763-9A05-984EE182D67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numFmt formatCode="0.00%" sourceLinked="0"/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val>
            <c:numRef>
              <c:f>Planilha8!$O$10</c:f>
              <c:numCache>
                <c:formatCode>General</c:formatCode>
                <c:ptCount val="1"/>
                <c:pt idx="0">
                  <c:v>2.7799999999999998E-2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C877-4763-9A05-984EE182D6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48363144"/>
        <c:axId val="248363536"/>
      </c:barChart>
      <c:catAx>
        <c:axId val="2483631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48363536"/>
        <c:crosses val="autoZero"/>
        <c:auto val="1"/>
        <c:lblAlgn val="ctr"/>
        <c:lblOffset val="100"/>
        <c:noMultiLvlLbl val="0"/>
      </c:catAx>
      <c:valAx>
        <c:axId val="248363536"/>
        <c:scaling>
          <c:orientation val="minMax"/>
          <c:max val="1"/>
        </c:scaling>
        <c:delete val="1"/>
        <c:axPos val="b"/>
        <c:numFmt formatCode="General" sourceLinked="1"/>
        <c:majorTickMark val="none"/>
        <c:minorTickMark val="none"/>
        <c:tickLblPos val="nextTo"/>
        <c:crossAx val="248363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4961118990560964E-2"/>
          <c:y val="0.63783093151091963"/>
          <c:w val="0.93165126098368134"/>
          <c:h val="0.222375751418169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VIDA</a:t>
            </a:r>
          </a:p>
        </c:rich>
      </c:tx>
      <c:layout>
        <c:manualLayout>
          <c:xMode val="edge"/>
          <c:yMode val="edge"/>
          <c:x val="3.4263779527559039E-2"/>
          <c:y val="0.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2.7777832118811234E-2"/>
          <c:y val="0.14681919477046501"/>
          <c:w val="0.93888888888888888"/>
          <c:h val="0.5973030258010201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Planilha8!$M$18</c:f>
              <c:strCache>
                <c:ptCount val="1"/>
                <c:pt idx="0">
                  <c:v>Procedente</c:v>
                </c:pt>
              </c:strCache>
            </c:strRef>
          </c:tx>
          <c:spPr>
            <a:gradFill flip="none" rotWithShape="1">
              <a:gsLst>
                <a:gs pos="0">
                  <a:srgbClr val="C00000"/>
                </a:gs>
                <a:gs pos="76000">
                  <a:srgbClr val="C00000"/>
                </a:gs>
                <a:gs pos="100000">
                  <a:srgbClr val="FF0000"/>
                </a:gs>
              </a:gsLst>
              <a:lin ang="0" scaled="1"/>
              <a:tileRect/>
            </a:gra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val>
            <c:numRef>
              <c:f>Planilha8!$M$19</c:f>
              <c:numCache>
                <c:formatCode>General</c:formatCode>
                <c:ptCount val="1"/>
                <c:pt idx="0">
                  <c:v>0.43209999999999998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1E0-46F9-88CF-B42AA7EE5CB7}"/>
            </c:ext>
          </c:extLst>
        </c:ser>
        <c:ser>
          <c:idx val="1"/>
          <c:order val="1"/>
          <c:tx>
            <c:strRef>
              <c:f>Planilha8!$N$18</c:f>
              <c:strCache>
                <c:ptCount val="1"/>
                <c:pt idx="0">
                  <c:v>Não Procedente</c:v>
                </c:pt>
              </c:strCache>
            </c:strRef>
          </c:tx>
          <c:spPr>
            <a:gradFill flip="none" rotWithShape="1">
              <a:gsLst>
                <a:gs pos="0">
                  <a:schemeClr val="bg1">
                    <a:lumMod val="65000"/>
                    <a:shade val="30000"/>
                    <a:satMod val="115000"/>
                  </a:schemeClr>
                </a:gs>
                <a:gs pos="65000">
                  <a:schemeClr val="bg1">
                    <a:lumMod val="6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val>
            <c:numRef>
              <c:f>Planilha8!$N$19</c:f>
              <c:numCache>
                <c:formatCode>General</c:formatCode>
                <c:ptCount val="1"/>
                <c:pt idx="0">
                  <c:v>0.54810000000000003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1E0-46F9-88CF-B42AA7EE5CB7}"/>
            </c:ext>
          </c:extLst>
        </c:ser>
        <c:ser>
          <c:idx val="2"/>
          <c:order val="2"/>
          <c:tx>
            <c:strRef>
              <c:f>Planilha8!$O$18</c:f>
              <c:strCache>
                <c:ptCount val="1"/>
                <c:pt idx="0">
                  <c:v>Em Análise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4"/>
                  <c:y val="-0.2724014336917563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C1E0-46F9-88CF-B42AA7EE5CB7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numFmt formatCode="0.00%" sourceLinked="0"/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val>
            <c:numRef>
              <c:f>Planilha8!$O$19</c:f>
              <c:numCache>
                <c:formatCode>General</c:formatCode>
                <c:ptCount val="1"/>
                <c:pt idx="0">
                  <c:v>1.9599999999999999E-2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C1E0-46F9-88CF-B42AA7EE5C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48924496"/>
        <c:axId val="248924888"/>
      </c:barChart>
      <c:catAx>
        <c:axId val="2489244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48924888"/>
        <c:crosses val="autoZero"/>
        <c:auto val="1"/>
        <c:lblAlgn val="ctr"/>
        <c:lblOffset val="100"/>
        <c:noMultiLvlLbl val="0"/>
      </c:catAx>
      <c:valAx>
        <c:axId val="248924888"/>
        <c:scaling>
          <c:orientation val="minMax"/>
          <c:max val="1"/>
        </c:scaling>
        <c:delete val="1"/>
        <c:axPos val="b"/>
        <c:numFmt formatCode="General" sourceLinked="1"/>
        <c:majorTickMark val="none"/>
        <c:minorTickMark val="none"/>
        <c:tickLblPos val="nextTo"/>
        <c:crossAx val="248924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4961118990560964E-2"/>
          <c:y val="0.63783093151091963"/>
          <c:w val="0.93165126098368134"/>
          <c:h val="0.222375751418169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04380-E157-4EC6-8F0B-67BA03F51CCA}" type="datetimeFigureOut">
              <a:rPr lang="pt-BR" smtClean="0"/>
              <a:t>09/10/2017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06FD6-1E89-474D-A1D6-75B49171FED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56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01" y="6350732"/>
            <a:ext cx="1676398" cy="301752"/>
          </a:xfrm>
          <a:prstGeom prst="rect">
            <a:avLst/>
          </a:prstGeom>
        </p:spPr>
      </p:pic>
      <p:cxnSp>
        <p:nvCxnSpPr>
          <p:cNvPr id="32" name="Conector reto 31"/>
          <p:cNvCxnSpPr/>
          <p:nvPr userDrawn="1"/>
        </p:nvCxnSpPr>
        <p:spPr>
          <a:xfrm>
            <a:off x="449701" y="584618"/>
            <a:ext cx="1118266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243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BC2C-1BC4-466E-8978-ACB5C24E8EC4}" type="datetime1">
              <a:rPr lang="pt-BR" smtClean="0"/>
              <a:t>09/10/2017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4554-9A58-42ED-96BA-3B135C5488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0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80F7-6F42-4534-9EE3-D109940905EB}" type="datetime1">
              <a:rPr lang="pt-BR" smtClean="0"/>
              <a:t>09/10/2017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4554-9A58-42ED-96BA-3B135C5488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141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3AB7-1E8A-4C5D-B4F8-2C967674A62B}" type="datetime1">
              <a:rPr lang="pt-BR" smtClean="0"/>
              <a:t>09/10/2017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4554-9A58-42ED-96BA-3B135C5488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61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F301-A475-488C-BCAA-8AECD77F99A2}" type="datetime1">
              <a:rPr lang="pt-BR" smtClean="0"/>
              <a:t>09/10/2017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4554-9A58-42ED-96BA-3B135C5488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100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92C9E-2111-42E9-A4F2-C722E6AE3A3E}" type="datetime1">
              <a:rPr lang="pt-BR" smtClean="0"/>
              <a:t>09/10/2017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4554-9A58-42ED-96BA-3B135C5488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58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325F-C069-4A49-9AEC-FC0016D73102}" type="datetime1">
              <a:rPr lang="pt-BR" smtClean="0"/>
              <a:t>09/10/2017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4554-9A58-42ED-96BA-3B135C5488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47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/>
              <a:t>Tetse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45D3-B688-45F5-B5DF-18FFB2B3010B}" type="datetime1">
              <a:rPr lang="pt-BR" smtClean="0"/>
              <a:t>09/10/2017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4554-9A58-42ED-96BA-3B135C5488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05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E05D-7C0A-4C10-93AD-7F1A88F4D725}" type="datetime1">
              <a:rPr lang="pt-BR" smtClean="0"/>
              <a:t>09/10/2017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4554-9A58-42ED-96BA-3B135C5488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07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65A8-CE47-4835-A87F-61DE743113C8}" type="datetime1">
              <a:rPr lang="pt-BR" smtClean="0"/>
              <a:t>09/10/2017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4554-9A58-42ED-96BA-3B135C5488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75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208B-5B7C-4E53-BAEB-4F8BC17AFB38}" type="datetime1">
              <a:rPr lang="pt-BR" smtClean="0"/>
              <a:t>09/10/2017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4554-9A58-42ED-96BA-3B135C5488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00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9ADB-719F-40FE-A6F9-001E8C492ADC}" type="datetime1">
              <a:rPr lang="pt-BR" smtClean="0"/>
              <a:t>09/10/2017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54554-9A58-42ED-96BA-3B135C5488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15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1">
            <a:extLst>
              <a:ext uri="{FF2B5EF4-FFF2-40B4-BE49-F238E27FC236}">
                <a16:creationId xmlns="" xmlns:a16="http://schemas.microsoft.com/office/drawing/2014/main" id="{9AF54071-F4B1-4673-A16B-8DCB8EFE78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8284641"/>
              </p:ext>
            </p:extLst>
          </p:nvPr>
        </p:nvGraphicFramePr>
        <p:xfrm>
          <a:off x="434716" y="779489"/>
          <a:ext cx="11227632" cy="5621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xtGraph1"/>
          <p:cNvSpPr txBox="1"/>
          <p:nvPr/>
        </p:nvSpPr>
        <p:spPr>
          <a:xfrm>
            <a:off x="434716" y="224852"/>
            <a:ext cx="112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Retenção Mensal (R$)</a:t>
            </a:r>
          </a:p>
        </p:txBody>
      </p:sp>
    </p:spTree>
    <p:extLst>
      <p:ext uri="{BB962C8B-B14F-4D97-AF65-F5344CB8AC3E}">
        <p14:creationId xmlns:p14="http://schemas.microsoft.com/office/powerpoint/2010/main" val="2460436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xt1"/>
          <p:cNvSpPr txBox="1"/>
          <p:nvPr/>
        </p:nvSpPr>
        <p:spPr>
          <a:xfrm>
            <a:off x="434716" y="224852"/>
            <a:ext cx="112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Visão por Produto - Abril 2017</a:t>
            </a:r>
          </a:p>
        </p:txBody>
      </p:sp>
    </p:spTree>
    <p:extLst>
      <p:ext uri="{BB962C8B-B14F-4D97-AF65-F5344CB8AC3E}">
        <p14:creationId xmlns:p14="http://schemas.microsoft.com/office/powerpoint/2010/main" val="3120614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xt1"/>
          <p:cNvSpPr txBox="1"/>
          <p:nvPr/>
        </p:nvSpPr>
        <p:spPr>
          <a:xfrm>
            <a:off x="434716" y="224852"/>
            <a:ext cx="112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Inconsistências Cancelamento 2º Nível - Maio 2017</a:t>
            </a:r>
          </a:p>
        </p:txBody>
      </p:sp>
    </p:spTree>
    <p:extLst>
      <p:ext uri="{BB962C8B-B14F-4D97-AF65-F5344CB8AC3E}">
        <p14:creationId xmlns:p14="http://schemas.microsoft.com/office/powerpoint/2010/main" val="10659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ph1">
            <a:extLst>
              <a:ext uri="{FF2B5EF4-FFF2-40B4-BE49-F238E27FC236}">
                <a16:creationId xmlns="" xmlns:a16="http://schemas.microsoft.com/office/drawing/2014/main" id="{C5168F29-570D-4F9C-BEBE-322D3740F2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0285620"/>
              </p:ext>
            </p:extLst>
          </p:nvPr>
        </p:nvGraphicFramePr>
        <p:xfrm>
          <a:off x="721485" y="794479"/>
          <a:ext cx="10940863" cy="5471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xtGraph1"/>
          <p:cNvSpPr txBox="1"/>
          <p:nvPr/>
        </p:nvSpPr>
        <p:spPr>
          <a:xfrm>
            <a:off x="434716" y="224852"/>
            <a:ext cx="112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Atendimentos (R$) - Abril 2017</a:t>
            </a:r>
          </a:p>
        </p:txBody>
      </p:sp>
    </p:spTree>
    <p:extLst>
      <p:ext uri="{BB962C8B-B14F-4D97-AF65-F5344CB8AC3E}">
        <p14:creationId xmlns:p14="http://schemas.microsoft.com/office/powerpoint/2010/main" val="2604597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xtGraph1"/>
          <p:cNvSpPr txBox="1"/>
          <p:nvPr/>
        </p:nvSpPr>
        <p:spPr>
          <a:xfrm>
            <a:off x="434716" y="224852"/>
            <a:ext cx="112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Atendimentos (R$) - Anual</a:t>
            </a:r>
          </a:p>
        </p:txBody>
      </p:sp>
      <p:graphicFrame>
        <p:nvGraphicFramePr>
          <p:cNvPr id="4" name="Graph1">
            <a:extLst>
              <a:ext uri="{FF2B5EF4-FFF2-40B4-BE49-F238E27FC236}">
                <a16:creationId xmlns="" xmlns:a16="http://schemas.microsoft.com/office/drawing/2014/main" id="{D7EEEECE-0474-45A2-B5F0-C21F575B76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4158601"/>
              </p:ext>
            </p:extLst>
          </p:nvPr>
        </p:nvGraphicFramePr>
        <p:xfrm>
          <a:off x="434716" y="738186"/>
          <a:ext cx="11227632" cy="5636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9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ph1">
            <a:extLst>
              <a:ext uri="{FF2B5EF4-FFF2-40B4-BE49-F238E27FC236}">
                <a16:creationId xmlns="" xmlns:a16="http://schemas.microsoft.com/office/drawing/2014/main" id="{C5168F29-570D-4F9C-BEBE-322D3740F2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6944646"/>
              </p:ext>
            </p:extLst>
          </p:nvPr>
        </p:nvGraphicFramePr>
        <p:xfrm>
          <a:off x="721485" y="728871"/>
          <a:ext cx="10940863" cy="5537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xtGraph1"/>
          <p:cNvSpPr txBox="1"/>
          <p:nvPr/>
        </p:nvSpPr>
        <p:spPr>
          <a:xfrm>
            <a:off x="434716" y="224852"/>
            <a:ext cx="112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Cancelamentos (R$) - Abril 2017</a:t>
            </a:r>
          </a:p>
        </p:txBody>
      </p:sp>
    </p:spTree>
    <p:extLst>
      <p:ext uri="{BB962C8B-B14F-4D97-AF65-F5344CB8AC3E}">
        <p14:creationId xmlns:p14="http://schemas.microsoft.com/office/powerpoint/2010/main" val="183993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xtGraph1"/>
          <p:cNvSpPr txBox="1"/>
          <p:nvPr/>
        </p:nvSpPr>
        <p:spPr>
          <a:xfrm>
            <a:off x="434716" y="224852"/>
            <a:ext cx="112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Cancelamento (R$) - Anual</a:t>
            </a:r>
          </a:p>
        </p:txBody>
      </p:sp>
      <p:graphicFrame>
        <p:nvGraphicFramePr>
          <p:cNvPr id="4" name="Graph1">
            <a:extLst>
              <a:ext uri="{FF2B5EF4-FFF2-40B4-BE49-F238E27FC236}">
                <a16:creationId xmlns="" xmlns:a16="http://schemas.microsoft.com/office/drawing/2014/main" id="{D7EEEECE-0474-45A2-B5F0-C21F575B76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0896870"/>
              </p:ext>
            </p:extLst>
          </p:nvPr>
        </p:nvGraphicFramePr>
        <p:xfrm>
          <a:off x="434716" y="738186"/>
          <a:ext cx="11227632" cy="5636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2709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xtGraph1"/>
          <p:cNvSpPr txBox="1"/>
          <p:nvPr/>
        </p:nvSpPr>
        <p:spPr>
          <a:xfrm>
            <a:off x="434716" y="224852"/>
            <a:ext cx="112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Cliente em Atrito (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Qtde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- Anual</a:t>
            </a:r>
          </a:p>
        </p:txBody>
      </p:sp>
      <p:graphicFrame>
        <p:nvGraphicFramePr>
          <p:cNvPr id="4" name="Graph1">
            <a:extLst>
              <a:ext uri="{FF2B5EF4-FFF2-40B4-BE49-F238E27FC236}">
                <a16:creationId xmlns="" xmlns:a16="http://schemas.microsoft.com/office/drawing/2014/main" id="{D7EEEECE-0474-45A2-B5F0-C21F575B76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8535672"/>
              </p:ext>
            </p:extLst>
          </p:nvPr>
        </p:nvGraphicFramePr>
        <p:xfrm>
          <a:off x="434716" y="742121"/>
          <a:ext cx="11227632" cy="4526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aph12">
            <a:extLst>
              <a:ext uri="{FF2B5EF4-FFF2-40B4-BE49-F238E27FC236}">
                <a16:creationId xmlns="" xmlns:a16="http://schemas.microsoft.com/office/drawing/2014/main" id="{A3B83982-3320-408C-8175-6462D73D18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0300055"/>
              </p:ext>
            </p:extLst>
          </p:nvPr>
        </p:nvGraphicFramePr>
        <p:xfrm>
          <a:off x="434716" y="5452391"/>
          <a:ext cx="2466010" cy="885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Graph13">
            <a:extLst>
              <a:ext uri="{FF2B5EF4-FFF2-40B4-BE49-F238E27FC236}">
                <a16:creationId xmlns="" xmlns:a16="http://schemas.microsoft.com/office/drawing/2014/main" id="{6F6D4E71-5EF5-4DC8-A033-5C096CF9A6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9527815"/>
              </p:ext>
            </p:extLst>
          </p:nvPr>
        </p:nvGraphicFramePr>
        <p:xfrm>
          <a:off x="3241624" y="5452391"/>
          <a:ext cx="2466010" cy="885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Graph14">
            <a:extLst>
              <a:ext uri="{FF2B5EF4-FFF2-40B4-BE49-F238E27FC236}">
                <a16:creationId xmlns="" xmlns:a16="http://schemas.microsoft.com/office/drawing/2014/main" id="{8DB75096-C032-4354-AC5C-1D11C1E287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0688058"/>
              </p:ext>
            </p:extLst>
          </p:nvPr>
        </p:nvGraphicFramePr>
        <p:xfrm>
          <a:off x="6048532" y="5452391"/>
          <a:ext cx="2466010" cy="885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Graph15">
            <a:extLst>
              <a:ext uri="{FF2B5EF4-FFF2-40B4-BE49-F238E27FC236}">
                <a16:creationId xmlns="" xmlns:a16="http://schemas.microsoft.com/office/drawing/2014/main" id="{2220A3E7-D6BE-4399-B523-6E539422CC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3063127"/>
              </p:ext>
            </p:extLst>
          </p:nvPr>
        </p:nvGraphicFramePr>
        <p:xfrm>
          <a:off x="8855440" y="5452390"/>
          <a:ext cx="2466010" cy="885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871264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xtGraph1"/>
          <p:cNvSpPr txBox="1"/>
          <p:nvPr/>
        </p:nvSpPr>
        <p:spPr>
          <a:xfrm>
            <a:off x="434716" y="224852"/>
            <a:ext cx="112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Cancelamento Não Efetuado (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Qtde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- Anual</a:t>
            </a:r>
          </a:p>
        </p:txBody>
      </p:sp>
      <p:graphicFrame>
        <p:nvGraphicFramePr>
          <p:cNvPr id="4" name="Graph1">
            <a:extLst>
              <a:ext uri="{FF2B5EF4-FFF2-40B4-BE49-F238E27FC236}">
                <a16:creationId xmlns="" xmlns:a16="http://schemas.microsoft.com/office/drawing/2014/main" id="{D7EEEECE-0474-45A2-B5F0-C21F575B76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1014177"/>
              </p:ext>
            </p:extLst>
          </p:nvPr>
        </p:nvGraphicFramePr>
        <p:xfrm>
          <a:off x="434716" y="738186"/>
          <a:ext cx="11227632" cy="5636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7846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ph1">
            <a:extLst>
              <a:ext uri="{FF2B5EF4-FFF2-40B4-BE49-F238E27FC236}">
                <a16:creationId xmlns="" xmlns:a16="http://schemas.microsoft.com/office/drawing/2014/main" id="{C5168F29-570D-4F9C-BEBE-322D3740F2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3882017"/>
              </p:ext>
            </p:extLst>
          </p:nvPr>
        </p:nvGraphicFramePr>
        <p:xfrm>
          <a:off x="721485" y="768625"/>
          <a:ext cx="10940863" cy="5565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xtGraph1"/>
          <p:cNvSpPr txBox="1"/>
          <p:nvPr/>
        </p:nvSpPr>
        <p:spPr>
          <a:xfrm>
            <a:off x="434716" y="224852"/>
            <a:ext cx="112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Pedido do Cliente (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Qtde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- Abril 2017</a:t>
            </a:r>
          </a:p>
        </p:txBody>
      </p:sp>
    </p:spTree>
    <p:extLst>
      <p:ext uri="{BB962C8B-B14F-4D97-AF65-F5344CB8AC3E}">
        <p14:creationId xmlns:p14="http://schemas.microsoft.com/office/powerpoint/2010/main" val="3100953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xtGraph1"/>
          <p:cNvSpPr txBox="1"/>
          <p:nvPr/>
        </p:nvSpPr>
        <p:spPr>
          <a:xfrm>
            <a:off x="434716" y="224852"/>
            <a:ext cx="112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Pedido do Cliente (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Qtde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- Anual</a:t>
            </a:r>
          </a:p>
        </p:txBody>
      </p:sp>
      <p:graphicFrame>
        <p:nvGraphicFramePr>
          <p:cNvPr id="4" name="Graph1">
            <a:extLst>
              <a:ext uri="{FF2B5EF4-FFF2-40B4-BE49-F238E27FC236}">
                <a16:creationId xmlns="" xmlns:a16="http://schemas.microsoft.com/office/drawing/2014/main" id="{246C4281-CCB6-4441-AF70-D4FDFDEB97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8111968"/>
              </p:ext>
            </p:extLst>
          </p:nvPr>
        </p:nvGraphicFramePr>
        <p:xfrm>
          <a:off x="636104" y="689114"/>
          <a:ext cx="11026244" cy="5751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47049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87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fabio.lima</dc:creator>
  <cp:lastModifiedBy>Fabio Augusto Gomes de Lima (P)</cp:lastModifiedBy>
  <cp:revision>96</cp:revision>
  <dcterms:created xsi:type="dcterms:W3CDTF">2017-06-22T16:42:19Z</dcterms:created>
  <dcterms:modified xsi:type="dcterms:W3CDTF">2017-10-09T20:57:40Z</dcterms:modified>
</cp:coreProperties>
</file>