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305" r:id="rId7"/>
    <p:sldId id="261" r:id="rId8"/>
    <p:sldId id="262" r:id="rId9"/>
    <p:sldId id="263" r:id="rId10"/>
    <p:sldId id="264" r:id="rId11"/>
    <p:sldId id="278" r:id="rId12"/>
    <p:sldId id="284" r:id="rId13"/>
    <p:sldId id="283" r:id="rId14"/>
    <p:sldId id="285" r:id="rId15"/>
    <p:sldId id="286" r:id="rId16"/>
    <p:sldId id="265" r:id="rId17"/>
    <p:sldId id="267" r:id="rId18"/>
    <p:sldId id="266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9" r:id="rId30"/>
    <p:sldId id="280" r:id="rId31"/>
    <p:sldId id="300" r:id="rId32"/>
    <p:sldId id="301" r:id="rId33"/>
    <p:sldId id="302" r:id="rId34"/>
    <p:sldId id="303" r:id="rId35"/>
    <p:sldId id="304" r:id="rId36"/>
    <p:sldId id="282" r:id="rId37"/>
    <p:sldId id="287" r:id="rId38"/>
    <p:sldId id="288" r:id="rId39"/>
    <p:sldId id="289" r:id="rId40"/>
    <p:sldId id="290" r:id="rId41"/>
    <p:sldId id="291" r:id="rId42"/>
    <p:sldId id="298" r:id="rId43"/>
    <p:sldId id="293" r:id="rId44"/>
    <p:sldId id="294" r:id="rId45"/>
    <p:sldId id="295" r:id="rId46"/>
    <p:sldId id="299" r:id="rId4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15" autoAdjust="0"/>
  </p:normalViewPr>
  <p:slideViewPr>
    <p:cSldViewPr>
      <p:cViewPr varScale="1">
        <p:scale>
          <a:sx n="47" d="100"/>
          <a:sy n="47" d="100"/>
        </p:scale>
        <p:origin x="-11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9.xml"/><Relationship Id="rId1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6B4E3-D869-4CFE-B6E4-99426241136F}" type="datetimeFigureOut">
              <a:rPr lang="pt-PT" smtClean="0"/>
              <a:pPr/>
              <a:t>04-06-2010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263AD-F2D6-4CA6-96D5-3A8FBC5938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9E70-95C0-4D4F-94FA-1C83DAFFF58D}" type="datetime1">
              <a:rPr lang="pt-PT" smtClean="0"/>
              <a:pPr/>
              <a:t>04-06-2010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4B1F-E56D-4332-9431-22F088EE6A38}" type="datetime1">
              <a:rPr lang="pt-PT" smtClean="0"/>
              <a:pPr/>
              <a:t>04-06-2010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B29-9FB8-4780-A820-D7C106EFADA3}" type="datetime1">
              <a:rPr lang="pt-PT" smtClean="0"/>
              <a:pPr/>
              <a:t>04-06-2010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53B5-9848-4CF8-B5B0-09CAB0599EC4}" type="datetime1">
              <a:rPr lang="pt-PT" smtClean="0"/>
              <a:pPr/>
              <a:t>04-06-2010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D487-CB20-48BA-9601-8E693A38D4A6}" type="datetime1">
              <a:rPr lang="pt-PT" smtClean="0"/>
              <a:pPr/>
              <a:t>04-06-2010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B71D-935A-49ED-B6E6-81D5FD695C02}" type="datetime1">
              <a:rPr lang="pt-PT" smtClean="0"/>
              <a:pPr/>
              <a:t>04-06-2010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934A-E42E-4B1E-8D47-A96464FA9E03}" type="datetime1">
              <a:rPr lang="pt-PT" smtClean="0"/>
              <a:pPr/>
              <a:t>04-06-2010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84F7-6EEA-4461-A572-9A6DC3426C94}" type="datetime1">
              <a:rPr lang="pt-PT" smtClean="0"/>
              <a:pPr/>
              <a:t>04-06-2010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3C99-47DB-41C0-A3A4-43CA83F3C0A0}" type="datetime1">
              <a:rPr lang="pt-PT" smtClean="0"/>
              <a:pPr/>
              <a:t>04-06-2010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A7CB-462A-4BC1-8931-E4B2E58819AF}" type="datetime1">
              <a:rPr lang="pt-PT" smtClean="0"/>
              <a:pPr/>
              <a:t>04-06-2010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28CA-5728-4D40-BE3A-77B195383C29}" type="datetime1">
              <a:rPr lang="pt-PT" smtClean="0"/>
              <a:pPr/>
              <a:t>04-06-2010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85F7-4140-46A8-80C1-67C6577D2D5D}" type="datetime1">
              <a:rPr lang="pt-PT" smtClean="0"/>
              <a:pPr/>
              <a:t>04-06-2010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UCE - Mineração de Dados - </a:t>
            </a:r>
            <a:r>
              <a:rPr lang="pt-PT" dirty="0" err="1" smtClean="0"/>
              <a:t>Clustering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267A-7B39-4321-9E7A-55A242B2679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Folha_de_C_lculo_do_Microsoft_Office_Excel_97-2003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eehugger.com/mitsubishi-i-miev-electric-car-rrr01.jpg" TargetMode="External"/><Relationship Id="rId13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openxmlformats.org/officeDocument/2006/relationships/hyperlink" Target="http://www.freefoto.com/images/1215/07/1215_07_1---San-Francisco-Police-Department-Police-Car--San-Francisco--California_web.jpg" TargetMode="External"/><Relationship Id="rId2" Type="http://schemas.openxmlformats.org/officeDocument/2006/relationships/hyperlink" Target="http://www.zcars.com.au/images/2008-subaru-wrc-concept-car1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allpaperez.info/car/Ferrari-F1-bolid-937.html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2.jpeg"/><Relationship Id="rId10" Type="http://schemas.openxmlformats.org/officeDocument/2006/relationships/hyperlink" Target="http://www.musclecarinsurance.net/wp-content/uploads/2009/02/muscle-car.jpg" TargetMode="External"/><Relationship Id="rId4" Type="http://schemas.openxmlformats.org/officeDocument/2006/relationships/hyperlink" Target="http://cars.88000.org/r?12" TargetMode="External"/><Relationship Id="rId9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eehugger.com/mitsubishi-i-miev-electric-car-rrr01.jpg" TargetMode="External"/><Relationship Id="rId13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openxmlformats.org/officeDocument/2006/relationships/hyperlink" Target="http://www.freefoto.com/images/1215/07/1215_07_1---San-Francisco-Police-Department-Police-Car--San-Francisco--California_web.jpg" TargetMode="External"/><Relationship Id="rId2" Type="http://schemas.openxmlformats.org/officeDocument/2006/relationships/hyperlink" Target="http://www.zcars.com.au/images/2008-subaru-wrc-concept-car1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allpaperez.info/car/Ferrari-F1-bolid-937.html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2.jpeg"/><Relationship Id="rId10" Type="http://schemas.openxmlformats.org/officeDocument/2006/relationships/hyperlink" Target="http://www.musclecarinsurance.net/wp-content/uploads/2009/02/muscle-car.jpg" TargetMode="External"/><Relationship Id="rId4" Type="http://schemas.openxmlformats.org/officeDocument/2006/relationships/hyperlink" Target="http://cars.88000.org/r?12" TargetMode="External"/><Relationship Id="rId9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hyperlink" Target="http://cars.88000.org/r?12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musclecarinsurance.net/wp-content/uploads/2009/02/muscle-car.jpg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www.freefoto.com/images/1215/07/1215_07_1---San-Francisco-Police-Department-Police-Car--San-Francisco--California_web.jpg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eehugger.com/mitsubishi-i-miev-electric-car-rrr01.jpg" TargetMode="External"/><Relationship Id="rId13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openxmlformats.org/officeDocument/2006/relationships/hyperlink" Target="http://www.freefoto.com/images/1215/07/1215_07_1---San-Francisco-Police-Department-Police-Car--San-Francisco--California_web.jpg" TargetMode="External"/><Relationship Id="rId2" Type="http://schemas.openxmlformats.org/officeDocument/2006/relationships/hyperlink" Target="http://www.zcars.com.au/images/2008-subaru-wrc-concept-car1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allpaperez.info/car/Ferrari-F1-bolid-937.html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2.jpeg"/><Relationship Id="rId10" Type="http://schemas.openxmlformats.org/officeDocument/2006/relationships/hyperlink" Target="http://www.musclecarinsurance.net/wp-content/uploads/2009/02/muscle-car.jpg" TargetMode="External"/><Relationship Id="rId4" Type="http://schemas.openxmlformats.org/officeDocument/2006/relationships/hyperlink" Target="http://cars.88000.org/r?12" TargetMode="External"/><Relationship Id="rId9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zcars.com.au/images/2008-subaru-wrc-concept-car1.jpg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4.jpeg"/><Relationship Id="rId2" Type="http://schemas.openxmlformats.org/officeDocument/2006/relationships/hyperlink" Target="http://www.wallpaperez.info/car/Ferrari-F1-bolid-937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reehugger.com/mitsubishi-i-miev-electric-car-rrr01.jpg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2.jpeg"/><Relationship Id="rId10" Type="http://schemas.openxmlformats.org/officeDocument/2006/relationships/hyperlink" Target="http://www.musclecarinsurance.net/wp-content/uploads/2009/02/muscle-car.jpg" TargetMode="External"/><Relationship Id="rId4" Type="http://schemas.openxmlformats.org/officeDocument/2006/relationships/hyperlink" Target="http://cars.88000.org/r?12" TargetMode="External"/><Relationship Id="rId9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eehugger.com/mitsubishi-i-miev-electric-car-rrr01.jpg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1.jpeg"/><Relationship Id="rId2" Type="http://schemas.openxmlformats.org/officeDocument/2006/relationships/hyperlink" Target="http://cars.88000.org/r?12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zcars.com.au/images/2008-subaru-wrc-concept-car1.jpg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0" Type="http://schemas.openxmlformats.org/officeDocument/2006/relationships/hyperlink" Target="http://www.freefoto.com/images/1215/07/1215_07_1---San-Francisco-Police-Department-Police-Car--San-Francisco--California_web.jpg" TargetMode="External"/><Relationship Id="rId4" Type="http://schemas.openxmlformats.org/officeDocument/2006/relationships/hyperlink" Target="http://www.wallpaperez.info/car/Ferrari-F1-bolid-937.html" TargetMode="External"/><Relationship Id="rId9" Type="http://schemas.openxmlformats.org/officeDocument/2006/relationships/image" Target="../media/image4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eehugger.com/mitsubishi-i-miev-electric-car-rrr01.jpg" TargetMode="External"/><Relationship Id="rId13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openxmlformats.org/officeDocument/2006/relationships/hyperlink" Target="http://www.freefoto.com/images/1215/07/1215_07_1---San-Francisco-Police-Department-Police-Car--San-Francisco--California_web.jpg" TargetMode="External"/><Relationship Id="rId2" Type="http://schemas.openxmlformats.org/officeDocument/2006/relationships/hyperlink" Target="http://www.zcars.com.au/images/2008-subaru-wrc-concept-car1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allpaperez.info/car/Ferrari-F1-bolid-937.html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2.jpeg"/><Relationship Id="rId10" Type="http://schemas.openxmlformats.org/officeDocument/2006/relationships/hyperlink" Target="http://www.musclecarinsurance.net/wp-content/uploads/2009/02/muscle-car.jpg" TargetMode="External"/><Relationship Id="rId4" Type="http://schemas.openxmlformats.org/officeDocument/2006/relationships/hyperlink" Target="http://cars.88000.org/r?12" TargetMode="External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15901"/>
            <a:ext cx="7772400" cy="1470025"/>
          </a:xfrm>
        </p:spPr>
        <p:txBody>
          <a:bodyPr>
            <a:normAutofit/>
          </a:bodyPr>
          <a:lstStyle/>
          <a:p>
            <a:r>
              <a:rPr lang="pt-PT" sz="8000" dirty="0" err="1" smtClean="0">
                <a:latin typeface="Arial" pitchFamily="34" charset="0"/>
                <a:cs typeface="Arial" pitchFamily="34" charset="0"/>
              </a:rPr>
              <a:t>Clustering</a:t>
            </a:r>
            <a:endParaRPr lang="pt-PT" sz="8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2943" y="4314828"/>
            <a:ext cx="7358114" cy="1328750"/>
          </a:xfrm>
        </p:spPr>
        <p:txBody>
          <a:bodyPr>
            <a:normAutofit fontScale="92500"/>
          </a:bodyPr>
          <a:lstStyle/>
          <a:p>
            <a:pPr algn="just"/>
            <a:r>
              <a:rPr lang="pt-PT" sz="2400" dirty="0" smtClean="0"/>
              <a:t>Estudo de métodos computacionais para encontrar os </a:t>
            </a:r>
            <a:r>
              <a:rPr lang="pt-PT" sz="2400" i="1" dirty="0" smtClean="0"/>
              <a:t>grupos naturais</a:t>
            </a:r>
            <a:r>
              <a:rPr lang="pt-PT" sz="2400" dirty="0" smtClean="0"/>
              <a:t> existentes nos dados. Processo também conhecido por Segmentação ou por Aprendizagem não supervisionada.</a:t>
            </a:r>
            <a:endParaRPr lang="pt-PT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926357" y="2143116"/>
            <a:ext cx="32912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 smtClean="0">
                <a:latin typeface="Arial" pitchFamily="34" charset="0"/>
                <a:cs typeface="Arial" pitchFamily="34" charset="0"/>
              </a:rPr>
              <a:t>Paulo J Azevedo</a:t>
            </a:r>
            <a:br>
              <a:rPr lang="pt-PT" sz="2000" dirty="0" smtClean="0">
                <a:latin typeface="Arial" pitchFamily="34" charset="0"/>
                <a:cs typeface="Arial" pitchFamily="34" charset="0"/>
              </a:rPr>
            </a:br>
            <a:r>
              <a:rPr lang="pt-PT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2000" dirty="0" smtClean="0">
                <a:latin typeface="Arial" pitchFamily="34" charset="0"/>
                <a:cs typeface="Arial" pitchFamily="34" charset="0"/>
              </a:rPr>
            </a:br>
            <a:r>
              <a:rPr lang="pt-PT" sz="2000" dirty="0" smtClean="0">
                <a:latin typeface="Arial" pitchFamily="34" charset="0"/>
                <a:cs typeface="Arial" pitchFamily="34" charset="0"/>
              </a:rPr>
              <a:t>DI - Universidade do Minho</a:t>
            </a:r>
            <a:br>
              <a:rPr lang="pt-PT" sz="2000" dirty="0" smtClean="0">
                <a:latin typeface="Arial" pitchFamily="34" charset="0"/>
                <a:cs typeface="Arial" pitchFamily="34" charset="0"/>
              </a:rPr>
            </a:br>
            <a:r>
              <a:rPr lang="pt-PT" sz="2000" dirty="0" smtClean="0">
                <a:latin typeface="Arial" pitchFamily="34" charset="0"/>
                <a:cs typeface="Arial" pitchFamily="34" charset="0"/>
              </a:rPr>
              <a:t>2010</a:t>
            </a: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1143000"/>
          </a:xfrm>
        </p:spPr>
        <p:txBody>
          <a:bodyPr/>
          <a:lstStyle/>
          <a:p>
            <a:r>
              <a:rPr lang="pt-PT" sz="4800" dirty="0" smtClean="0"/>
              <a:t>Intuição </a:t>
            </a:r>
            <a:endParaRPr lang="pt-PT" sz="48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3825" y="1000108"/>
            <a:ext cx="8877300" cy="557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pt-PT" sz="2800" i="1" dirty="0" smtClean="0"/>
              <a:t>d</a:t>
            </a:r>
            <a:r>
              <a:rPr lang="pt-PT" sz="2800" dirty="0" smtClean="0"/>
              <a:t>(A,B) = </a:t>
            </a:r>
            <a:r>
              <a:rPr lang="pt-PT" sz="2800" i="1" dirty="0" smtClean="0"/>
              <a:t>d</a:t>
            </a:r>
            <a:r>
              <a:rPr lang="pt-PT" sz="2800" dirty="0" smtClean="0"/>
              <a:t>(B,A)</a:t>
            </a:r>
            <a:r>
              <a:rPr lang="pt-PT" dirty="0" smtClean="0"/>
              <a:t>			</a:t>
            </a:r>
            <a:r>
              <a:rPr lang="pt-PT" i="1" dirty="0" smtClean="0"/>
              <a:t>Simetria</a:t>
            </a:r>
            <a:endParaRPr lang="pt-PT" sz="2000" i="1" dirty="0" smtClean="0"/>
          </a:p>
          <a:p>
            <a:pPr algn="l" eaLnBrk="0" hangingPunct="0">
              <a:lnSpc>
                <a:spcPct val="110000"/>
              </a:lnSpc>
            </a:pPr>
            <a:r>
              <a:rPr lang="pt-PT" sz="2000" i="1" dirty="0" smtClean="0">
                <a:latin typeface="Arial" pitchFamily="34" charset="0"/>
                <a:cs typeface="Arial" pitchFamily="34" charset="0"/>
              </a:rPr>
              <a:t>Caso contrário podíamos dizer: “Ana parecida com a Beatriz, mas Beatriz diferente da Ana.”</a:t>
            </a:r>
          </a:p>
          <a:p>
            <a:pPr algn="l" eaLnBrk="0" hangingPunct="0">
              <a:lnSpc>
                <a:spcPct val="110000"/>
              </a:lnSpc>
            </a:pPr>
            <a:endParaRPr lang="pt-PT" dirty="0" smtClean="0"/>
          </a:p>
          <a:p>
            <a:pPr eaLnBrk="0" hangingPunct="0">
              <a:lnSpc>
                <a:spcPct val="110000"/>
              </a:lnSpc>
            </a:pPr>
            <a:r>
              <a:rPr lang="pt-PT" sz="2800" i="1" dirty="0" smtClean="0"/>
              <a:t>d</a:t>
            </a:r>
            <a:r>
              <a:rPr lang="pt-PT" sz="2800" dirty="0" smtClean="0"/>
              <a:t>(A,A) = 0</a:t>
            </a:r>
            <a:r>
              <a:rPr lang="pt-PT" dirty="0" smtClean="0"/>
              <a:t>				</a:t>
            </a:r>
            <a:r>
              <a:rPr lang="pt-PT" i="1" dirty="0" smtClean="0"/>
              <a:t>Preservação de </a:t>
            </a:r>
            <a:r>
              <a:rPr lang="pt-PT" i="1" dirty="0" err="1" smtClean="0"/>
              <a:t>auto-dissimilaridade</a:t>
            </a:r>
            <a:endParaRPr lang="pt-PT" sz="2000" i="1" dirty="0" smtClean="0"/>
          </a:p>
          <a:p>
            <a:pPr algn="l" eaLnBrk="0" hangingPunct="0">
              <a:lnSpc>
                <a:spcPct val="110000"/>
              </a:lnSpc>
            </a:pPr>
            <a:r>
              <a:rPr lang="pt-PT" sz="2000" i="1" dirty="0" smtClean="0">
                <a:latin typeface="Arial" pitchFamily="34" charset="0"/>
                <a:cs typeface="Arial" pitchFamily="34" charset="0"/>
              </a:rPr>
              <a:t>Evitamos assim situações do tipo: “Ana mais parecida com a Beatriz do que a Beatriz com ela própria!”</a:t>
            </a:r>
          </a:p>
          <a:p>
            <a:pPr algn="l" eaLnBrk="0" hangingPunct="0">
              <a:lnSpc>
                <a:spcPct val="110000"/>
              </a:lnSpc>
            </a:pPr>
            <a:endParaRPr lang="pt-PT" dirty="0" smtClean="0"/>
          </a:p>
          <a:p>
            <a:pPr eaLnBrk="0" hangingPunct="0">
              <a:lnSpc>
                <a:spcPct val="110000"/>
              </a:lnSpc>
            </a:pPr>
            <a:r>
              <a:rPr lang="pt-PT" sz="2800" i="1" dirty="0" smtClean="0"/>
              <a:t>d</a:t>
            </a:r>
            <a:r>
              <a:rPr lang="pt-PT" sz="2800" dirty="0" smtClean="0"/>
              <a:t>(A,B) = 0  ↔  A=B 	</a:t>
            </a:r>
            <a:r>
              <a:rPr lang="pt-PT" dirty="0" smtClean="0"/>
              <a:t>	</a:t>
            </a:r>
            <a:r>
              <a:rPr lang="pt-PT" i="1" dirty="0" smtClean="0"/>
              <a:t> Positividade (Separação)</a:t>
            </a:r>
            <a:endParaRPr lang="pt-PT" sz="2000" i="1" dirty="0" smtClean="0"/>
          </a:p>
          <a:p>
            <a:pPr eaLnBrk="0" hangingPunct="0">
              <a:lnSpc>
                <a:spcPct val="110000"/>
              </a:lnSpc>
            </a:pPr>
            <a:r>
              <a:rPr lang="pt-PT" sz="2000" i="1" dirty="0" smtClean="0">
                <a:latin typeface="Arial" pitchFamily="34" charset="0"/>
                <a:cs typeface="Arial" pitchFamily="34" charset="0"/>
              </a:rPr>
              <a:t>Caso contrário existiriam objectos que são diferentes no mundo real mas que não seria possível de serem diferenciados. </a:t>
            </a:r>
          </a:p>
          <a:p>
            <a:pPr algn="l" eaLnBrk="0" hangingPunct="0">
              <a:lnSpc>
                <a:spcPct val="110000"/>
              </a:lnSpc>
            </a:pPr>
            <a:endParaRPr lang="pt-PT" dirty="0" smtClean="0"/>
          </a:p>
          <a:p>
            <a:pPr eaLnBrk="0" hangingPunct="0">
              <a:lnSpc>
                <a:spcPct val="110000"/>
              </a:lnSpc>
            </a:pPr>
            <a:r>
              <a:rPr lang="pt-PT" sz="2800" i="1" dirty="0" smtClean="0"/>
              <a:t>d</a:t>
            </a:r>
            <a:r>
              <a:rPr lang="pt-PT" sz="2800" dirty="0" smtClean="0"/>
              <a:t>(A,B) </a:t>
            </a:r>
            <a:r>
              <a:rPr lang="pt-PT" sz="2800" dirty="0" smtClean="0">
                <a:sym typeface="Symbol" pitchFamily="18" charset="2"/>
              </a:rPr>
              <a:t> </a:t>
            </a:r>
            <a:r>
              <a:rPr lang="pt-PT" sz="2800" i="1" dirty="0" smtClean="0">
                <a:sym typeface="Symbol" pitchFamily="18" charset="2"/>
              </a:rPr>
              <a:t>d</a:t>
            </a:r>
            <a:r>
              <a:rPr lang="pt-PT" sz="2800" dirty="0" smtClean="0">
                <a:sym typeface="Symbol" pitchFamily="18" charset="2"/>
              </a:rPr>
              <a:t>(A,C) + </a:t>
            </a:r>
            <a:r>
              <a:rPr lang="pt-PT" sz="2800" i="1" dirty="0" smtClean="0">
                <a:sym typeface="Symbol" pitchFamily="18" charset="2"/>
              </a:rPr>
              <a:t>d</a:t>
            </a:r>
            <a:r>
              <a:rPr lang="pt-PT" sz="2800" dirty="0" smtClean="0">
                <a:sym typeface="Symbol" pitchFamily="18" charset="2"/>
              </a:rPr>
              <a:t>(B,C)</a:t>
            </a:r>
            <a:r>
              <a:rPr lang="pt-PT" dirty="0" smtClean="0">
                <a:sym typeface="Symbol" pitchFamily="18" charset="2"/>
              </a:rPr>
              <a:t>	</a:t>
            </a:r>
            <a:r>
              <a:rPr lang="pt-PT" i="1" dirty="0" smtClean="0">
                <a:sym typeface="Symbol" pitchFamily="18" charset="2"/>
              </a:rPr>
              <a:t> 	Desi</a:t>
            </a:r>
            <a:r>
              <a:rPr lang="pt-PT" i="1" dirty="0" smtClean="0"/>
              <a:t>gualdade triangular</a:t>
            </a:r>
            <a:r>
              <a:rPr lang="pt-PT" dirty="0" smtClean="0"/>
              <a:t> </a:t>
            </a:r>
          </a:p>
          <a:p>
            <a:pPr algn="l" eaLnBrk="0" hangingPunct="0">
              <a:lnSpc>
                <a:spcPct val="110000"/>
              </a:lnSpc>
            </a:pPr>
            <a:r>
              <a:rPr lang="pt-PT" sz="2000" i="1" dirty="0" smtClean="0">
                <a:latin typeface="Arial" pitchFamily="34" charset="0"/>
                <a:cs typeface="Arial" pitchFamily="34" charset="0"/>
              </a:rPr>
              <a:t>De outra forma podíamos provar que: “Ana parecida com a Beatriz, e  Ana parecida com a Carla, mas a Beatriz é diferente da Carla.”</a:t>
            </a:r>
            <a:endParaRPr lang="pt-PT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PT" dirty="0" smtClean="0"/>
              <a:t>Medidas de Similaridade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pt-PT" dirty="0" smtClean="0"/>
              <a:t>Atributos reais:</a:t>
            </a:r>
          </a:p>
          <a:p>
            <a:pPr lvl="1"/>
            <a:r>
              <a:rPr lang="pt-PT" dirty="0" smtClean="0"/>
              <a:t>Distância Euclidiana</a:t>
            </a:r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de Manhattan</a:t>
            </a:r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de </a:t>
            </a:r>
            <a:r>
              <a:rPr lang="pt-PT" dirty="0" err="1" smtClean="0"/>
              <a:t>Minkowski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11</a:t>
            </a:fld>
            <a:endParaRPr lang="pt-PT"/>
          </a:p>
        </p:txBody>
      </p:sp>
      <p:graphicFrame>
        <p:nvGraphicFramePr>
          <p:cNvPr id="56324" name="Marcador de Posição de Conteúdo 5"/>
          <p:cNvGraphicFramePr>
            <a:graphicFrameLocks noChangeAspect="1"/>
          </p:cNvGraphicFramePr>
          <p:nvPr/>
        </p:nvGraphicFramePr>
        <p:xfrm>
          <a:off x="3643306" y="1928802"/>
          <a:ext cx="5286412" cy="1289940"/>
        </p:xfrm>
        <a:graphic>
          <a:graphicData uri="http://schemas.openxmlformats.org/presentationml/2006/ole">
            <p:oleObj spid="_x0000_s56324" name="Equação" r:id="rId3" imgW="1612800" imgH="393480" progId="Equation.3">
              <p:embed/>
            </p:oleObj>
          </a:graphicData>
        </a:graphic>
      </p:graphicFrame>
      <p:graphicFrame>
        <p:nvGraphicFramePr>
          <p:cNvPr id="56326" name="Marcador de Posição de Conteúdo 5"/>
          <p:cNvGraphicFramePr>
            <a:graphicFrameLocks noChangeAspect="1"/>
          </p:cNvGraphicFramePr>
          <p:nvPr/>
        </p:nvGraphicFramePr>
        <p:xfrm>
          <a:off x="3648100" y="3590934"/>
          <a:ext cx="4495800" cy="1123950"/>
        </p:xfrm>
        <a:graphic>
          <a:graphicData uri="http://schemas.openxmlformats.org/presentationml/2006/ole">
            <p:oleObj spid="_x0000_s56326" name="Equação" r:id="rId4" imgW="1371600" imgH="342720" progId="Equation.3">
              <p:embed/>
            </p:oleObj>
          </a:graphicData>
        </a:graphic>
      </p:graphicFrame>
      <p:graphicFrame>
        <p:nvGraphicFramePr>
          <p:cNvPr id="56327" name="Marcador de Posição de Conteúdo 5"/>
          <p:cNvGraphicFramePr>
            <a:graphicFrameLocks noChangeAspect="1"/>
          </p:cNvGraphicFramePr>
          <p:nvPr/>
        </p:nvGraphicFramePr>
        <p:xfrm>
          <a:off x="2214546" y="5026025"/>
          <a:ext cx="6826250" cy="1539875"/>
        </p:xfrm>
        <a:graphic>
          <a:graphicData uri="http://schemas.openxmlformats.org/presentationml/2006/ole">
            <p:oleObj spid="_x0000_s56327" name="Equação" r:id="rId5" imgW="208260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PT" dirty="0" smtClean="0"/>
              <a:t>Medidas de Similaridade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525963"/>
          </a:xfrm>
        </p:spPr>
        <p:txBody>
          <a:bodyPr>
            <a:normAutofit/>
          </a:bodyPr>
          <a:lstStyle/>
          <a:p>
            <a:r>
              <a:rPr lang="pt-PT" dirty="0" smtClean="0"/>
              <a:t>Atributos binários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Atributos Nominais  (</a:t>
            </a:r>
            <a:r>
              <a:rPr lang="pt-PT" i="1" dirty="0" smtClean="0"/>
              <a:t>m</a:t>
            </a:r>
            <a:r>
              <a:rPr lang="pt-PT" dirty="0" smtClean="0"/>
              <a:t> = </a:t>
            </a:r>
            <a:r>
              <a:rPr lang="pt-PT" dirty="0" err="1" smtClean="0"/>
              <a:t>#matches</a:t>
            </a:r>
            <a:r>
              <a:rPr lang="pt-PT" dirty="0" smtClean="0"/>
              <a:t>,  </a:t>
            </a:r>
            <a:r>
              <a:rPr lang="pt-PT" i="1" dirty="0" smtClean="0"/>
              <a:t>p</a:t>
            </a:r>
            <a:r>
              <a:rPr lang="pt-PT" dirty="0" smtClean="0"/>
              <a:t> = </a:t>
            </a:r>
            <a:r>
              <a:rPr lang="pt-PT" dirty="0" err="1" smtClean="0"/>
              <a:t>#vars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12</a:t>
            </a:fld>
            <a:endParaRPr lang="pt-PT"/>
          </a:p>
        </p:txBody>
      </p:sp>
      <p:graphicFrame>
        <p:nvGraphicFramePr>
          <p:cNvPr id="7" name="Objecto 6"/>
          <p:cNvGraphicFramePr>
            <a:graphicFrameLocks noChangeAspect="1"/>
          </p:cNvGraphicFramePr>
          <p:nvPr/>
        </p:nvGraphicFramePr>
        <p:xfrm>
          <a:off x="2143108" y="1857364"/>
          <a:ext cx="3468707" cy="995368"/>
        </p:xfrm>
        <a:graphic>
          <a:graphicData uri="http://schemas.openxmlformats.org/presentationml/2006/ole">
            <p:oleObj spid="_x0000_s57347" name="Equação" r:id="rId3" imgW="1460160" imgH="419040" progId="Equation.3">
              <p:embed/>
            </p:oleObj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6143634" y="1537332"/>
          <a:ext cx="23574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64"/>
                <a:gridCol w="589364"/>
                <a:gridCol w="589364"/>
                <a:gridCol w="589364"/>
              </a:tblGrid>
              <a:tr h="347265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sum</a:t>
                      </a:r>
                      <a:endParaRPr lang="pt-PT" dirty="0"/>
                    </a:p>
                  </a:txBody>
                  <a:tcPr/>
                </a:tc>
              </a:tr>
              <a:tr h="347265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q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q+r</a:t>
                      </a:r>
                      <a:endParaRPr lang="pt-PT" dirty="0"/>
                    </a:p>
                  </a:txBody>
                  <a:tcPr/>
                </a:tc>
              </a:tr>
              <a:tr h="347265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s+t</a:t>
                      </a:r>
                      <a:endParaRPr lang="pt-PT" dirty="0"/>
                    </a:p>
                  </a:txBody>
                  <a:tcPr/>
                </a:tc>
              </a:tr>
              <a:tr h="347265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sum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q+s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r+t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143108" y="4505340"/>
          <a:ext cx="2684462" cy="995362"/>
        </p:xfrm>
        <a:graphic>
          <a:graphicData uri="http://schemas.openxmlformats.org/presentationml/2006/ole">
            <p:oleObj spid="_x0000_s57348" name="Equação" r:id="rId4" imgW="11300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PT" dirty="0" smtClean="0"/>
              <a:t>Similaridade entre Objectos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13</a:t>
            </a:fld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ChangeAspect="1"/>
          </p:cNvGraphicFramePr>
          <p:nvPr>
            <p:ph idx="1"/>
          </p:nvPr>
        </p:nvGraphicFramePr>
        <p:xfrm>
          <a:off x="1514475" y="3890963"/>
          <a:ext cx="4822825" cy="2538412"/>
        </p:xfrm>
        <a:graphic>
          <a:graphicData uri="http://schemas.openxmlformats.org/presentationml/2006/ole">
            <p:oleObj spid="_x0000_s55298" name="Equação" r:id="rId3" imgW="1688760" imgH="888840" progId="Equation.3">
              <p:embed/>
            </p:oleObj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85786" y="1214422"/>
            <a:ext cx="77246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sz="3200" dirty="0" smtClean="0"/>
              <a:t> Como calcular distância entre dois objectos </a:t>
            </a:r>
          </a:p>
          <a:p>
            <a:r>
              <a:rPr lang="pt-PT" sz="3200" dirty="0" smtClean="0"/>
              <a:t>com variáveis de diferentes tipos ?</a:t>
            </a:r>
          </a:p>
          <a:p>
            <a:endParaRPr lang="pt-PT" sz="3200" dirty="0" smtClean="0"/>
          </a:p>
          <a:p>
            <a:r>
              <a:rPr lang="pt-PT" sz="3200" dirty="0" smtClean="0"/>
              <a:t>Para p variáveis a comparação</a:t>
            </a:r>
            <a:endParaRPr lang="pt-PT" sz="3200" dirty="0"/>
          </a:p>
        </p:txBody>
      </p:sp>
      <p:sp>
        <p:nvSpPr>
          <p:cNvPr id="8" name="Chamada rectangular arredondada 7"/>
          <p:cNvSpPr/>
          <p:nvPr/>
        </p:nvSpPr>
        <p:spPr>
          <a:xfrm>
            <a:off x="6500826" y="2428868"/>
            <a:ext cx="2214578" cy="928694"/>
          </a:xfrm>
          <a:prstGeom prst="wedgeRoundRectCallout">
            <a:avLst>
              <a:gd name="adj1" fmla="val -140115"/>
              <a:gd name="adj2" fmla="val 152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0, se x</a:t>
            </a:r>
            <a:r>
              <a:rPr lang="pt-PT" baseline="-25000" dirty="0" smtClean="0"/>
              <a:t>1</a:t>
            </a:r>
            <a:r>
              <a:rPr lang="pt-PT" dirty="0" smtClean="0"/>
              <a:t> ou y</a:t>
            </a:r>
            <a:r>
              <a:rPr lang="pt-PT" baseline="-25000" dirty="0" smtClean="0"/>
              <a:t>1</a:t>
            </a:r>
            <a:r>
              <a:rPr lang="pt-PT" dirty="0" smtClean="0"/>
              <a:t> não existe. 1, caso contrário.</a:t>
            </a:r>
            <a:endParaRPr lang="pt-PT" dirty="0"/>
          </a:p>
        </p:txBody>
      </p:sp>
      <p:sp>
        <p:nvSpPr>
          <p:cNvPr id="9" name="Chamada rectangular arredondada 8"/>
          <p:cNvSpPr/>
          <p:nvPr/>
        </p:nvSpPr>
        <p:spPr>
          <a:xfrm>
            <a:off x="6643702" y="5286388"/>
            <a:ext cx="2286016" cy="1000132"/>
          </a:xfrm>
          <a:prstGeom prst="wedgeRoundRectCallout">
            <a:avLst>
              <a:gd name="adj1" fmla="val -93831"/>
              <a:gd name="adj2" fmla="val -120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Distância entre objectos obtida para a variável </a:t>
            </a:r>
            <a:r>
              <a:rPr lang="pt-PT" i="1" dirty="0" smtClean="0"/>
              <a:t>f</a:t>
            </a:r>
            <a:r>
              <a:rPr lang="pt-PT" dirty="0" smtClean="0"/>
              <a:t>.</a:t>
            </a:r>
            <a:endParaRPr lang="pt-P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Uma medida geral interessante…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i="1" dirty="0" err="1" smtClean="0"/>
              <a:t>Edit</a:t>
            </a:r>
            <a:r>
              <a:rPr lang="pt-PT" i="1" dirty="0" smtClean="0"/>
              <a:t> </a:t>
            </a:r>
            <a:r>
              <a:rPr lang="pt-PT" i="1" dirty="0" err="1" smtClean="0"/>
              <a:t>distance</a:t>
            </a:r>
            <a:endParaRPr lang="pt-PT" i="1" dirty="0" smtClean="0"/>
          </a:p>
          <a:p>
            <a:pPr lvl="1"/>
            <a:r>
              <a:rPr lang="pt-PT" dirty="0" smtClean="0"/>
              <a:t>Transformar o primeiro objecto à custa de um conjunto de operações por forma a atingir o segundo. </a:t>
            </a:r>
          </a:p>
          <a:p>
            <a:pPr lvl="1"/>
            <a:r>
              <a:rPr lang="pt-PT" dirty="0" smtClean="0"/>
              <a:t>Cada aplicação de uma operação tem um custo (esforço)  associado. </a:t>
            </a:r>
          </a:p>
          <a:p>
            <a:pPr lvl="1"/>
            <a:r>
              <a:rPr lang="pt-PT" dirty="0" smtClean="0"/>
              <a:t>O resultado da distância é a soma dos custos das operações efectuadas.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4714876" y="1928802"/>
            <a:ext cx="4352925" cy="421481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6000760" y="2143116"/>
            <a:ext cx="1651000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PT" sz="3600" b="1" dirty="0" smtClean="0">
                <a:latin typeface="Courier New" pitchFamily="49" charset="0"/>
              </a:rPr>
              <a:t>Peter</a:t>
            </a:r>
          </a:p>
          <a:p>
            <a:endParaRPr lang="pt-PT" sz="3600" b="1" dirty="0" smtClean="0">
              <a:latin typeface="Courier New" pitchFamily="49" charset="0"/>
            </a:endParaRPr>
          </a:p>
          <a:p>
            <a:r>
              <a:rPr lang="pt-PT" sz="3200" b="1" dirty="0" err="1" smtClean="0">
                <a:latin typeface="Courier New" pitchFamily="49" charset="0"/>
              </a:rPr>
              <a:t>Piter</a:t>
            </a:r>
            <a:endParaRPr lang="pt-PT" sz="3200" b="1" dirty="0" smtClean="0">
              <a:latin typeface="Courier New" pitchFamily="49" charset="0"/>
            </a:endParaRPr>
          </a:p>
          <a:p>
            <a:endParaRPr lang="pt-PT" sz="3200" b="1" dirty="0" smtClean="0">
              <a:latin typeface="Courier New" pitchFamily="49" charset="0"/>
            </a:endParaRPr>
          </a:p>
          <a:p>
            <a:r>
              <a:rPr lang="pt-PT" sz="3200" b="1" dirty="0" err="1" smtClean="0">
                <a:latin typeface="Courier New" pitchFamily="49" charset="0"/>
              </a:rPr>
              <a:t>Pioter</a:t>
            </a:r>
            <a:endParaRPr lang="pt-PT" sz="3200" b="1" dirty="0" smtClean="0">
              <a:latin typeface="Courier New" pitchFamily="49" charset="0"/>
            </a:endParaRPr>
          </a:p>
          <a:p>
            <a:endParaRPr lang="pt-PT" sz="3200" b="1" dirty="0" smtClean="0">
              <a:latin typeface="Courier New" pitchFamily="49" charset="0"/>
            </a:endParaRPr>
          </a:p>
          <a:p>
            <a:r>
              <a:rPr lang="pt-PT" sz="3600" b="1" dirty="0" err="1" smtClean="0">
                <a:latin typeface="Courier New" pitchFamily="49" charset="0"/>
              </a:rPr>
              <a:t>Piotr</a:t>
            </a:r>
            <a:endParaRPr lang="pt-PT" sz="3600" b="1" dirty="0">
              <a:latin typeface="Courier New" pitchFamily="49" charset="0"/>
            </a:endParaRPr>
          </a:p>
        </p:txBody>
      </p:sp>
      <p:sp>
        <p:nvSpPr>
          <p:cNvPr id="184324" name="Line 4"/>
          <p:cNvSpPr>
            <a:spLocks noChangeShapeType="1"/>
          </p:cNvSpPr>
          <p:nvPr/>
        </p:nvSpPr>
        <p:spPr bwMode="auto">
          <a:xfrm>
            <a:off x="6500826" y="2714620"/>
            <a:ext cx="9525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 flipH="1">
            <a:off x="6705615" y="3714752"/>
            <a:ext cx="9525" cy="6191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184326" name="Line 6"/>
          <p:cNvSpPr>
            <a:spLocks noChangeShapeType="1"/>
          </p:cNvSpPr>
          <p:nvPr/>
        </p:nvSpPr>
        <p:spPr bwMode="auto">
          <a:xfrm>
            <a:off x="7205681" y="4714884"/>
            <a:ext cx="9525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6835775" y="3713163"/>
            <a:ext cx="2308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</a:rPr>
              <a:t>Substitution (i for e) 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71406" y="302105"/>
            <a:ext cx="890096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pt-PT" sz="4400" dirty="0" smtClean="0"/>
              <a:t>Exemplo da aplicação da </a:t>
            </a:r>
            <a:r>
              <a:rPr kumimoji="1" lang="pt-PT" sz="4400" dirty="0" err="1" smtClean="0"/>
              <a:t>Edit</a:t>
            </a:r>
            <a:r>
              <a:rPr kumimoji="1" lang="pt-PT" sz="4400" dirty="0" smtClean="0"/>
              <a:t> </a:t>
            </a:r>
            <a:r>
              <a:rPr kumimoji="1" lang="pt-PT" sz="4400" dirty="0" err="1" smtClean="0"/>
              <a:t>Distance</a:t>
            </a:r>
            <a:endParaRPr kumimoji="1" lang="pt-PT" sz="4400" dirty="0">
              <a:latin typeface="Helvetica" pitchFamily="34" charset="0"/>
            </a:endParaRPr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214282" y="2800365"/>
            <a:ext cx="4352925" cy="27717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355599" y="3071810"/>
            <a:ext cx="40735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PT" dirty="0" smtClean="0"/>
              <a:t>Grau de similaridade entre os nomes “Peter” e “</a:t>
            </a:r>
            <a:r>
              <a:rPr lang="pt-PT" dirty="0" err="1" smtClean="0"/>
              <a:t>Piotr</a:t>
            </a:r>
            <a:r>
              <a:rPr lang="pt-PT" dirty="0" smtClean="0"/>
              <a:t>”?</a:t>
            </a:r>
          </a:p>
          <a:p>
            <a:pPr algn="l"/>
            <a:r>
              <a:rPr lang="pt-PT" sz="1600" dirty="0" smtClean="0"/>
              <a:t>Assumir a seguinte função de custo: </a:t>
            </a:r>
          </a:p>
          <a:p>
            <a:pPr algn="r"/>
            <a:r>
              <a:rPr lang="pt-PT" sz="1600" i="1" dirty="0" err="1" smtClean="0"/>
              <a:t>Substitution</a:t>
            </a:r>
            <a:r>
              <a:rPr lang="pt-PT" sz="1600" i="1" dirty="0" smtClean="0"/>
              <a:t>	</a:t>
            </a:r>
            <a:r>
              <a:rPr lang="pt-PT" sz="1600" dirty="0" smtClean="0"/>
              <a:t>1 </a:t>
            </a:r>
            <a:r>
              <a:rPr lang="pt-PT" sz="1600" dirty="0" err="1" smtClean="0"/>
              <a:t>Unit</a:t>
            </a:r>
            <a:endParaRPr lang="pt-PT" sz="1600" dirty="0" smtClean="0"/>
          </a:p>
          <a:p>
            <a:pPr algn="r"/>
            <a:r>
              <a:rPr lang="pt-PT" sz="1600" i="1" dirty="0" err="1" smtClean="0"/>
              <a:t>Insertion</a:t>
            </a:r>
            <a:r>
              <a:rPr lang="pt-PT" sz="1600" i="1" dirty="0" smtClean="0"/>
              <a:t>		</a:t>
            </a:r>
            <a:r>
              <a:rPr lang="pt-PT" sz="1600" dirty="0" smtClean="0"/>
              <a:t>1 </a:t>
            </a:r>
            <a:r>
              <a:rPr lang="pt-PT" sz="1600" dirty="0" err="1" smtClean="0"/>
              <a:t>Unit</a:t>
            </a:r>
            <a:endParaRPr lang="pt-PT" sz="1600" dirty="0" smtClean="0"/>
          </a:p>
          <a:p>
            <a:pPr algn="r"/>
            <a:r>
              <a:rPr lang="pt-PT" sz="1600" i="1" dirty="0" err="1" smtClean="0"/>
              <a:t>Deletion</a:t>
            </a:r>
            <a:r>
              <a:rPr lang="pt-PT" sz="1600" dirty="0" smtClean="0"/>
              <a:t>		1 </a:t>
            </a:r>
            <a:r>
              <a:rPr lang="pt-PT" sz="1600" dirty="0" err="1" smtClean="0"/>
              <a:t>Unit</a:t>
            </a:r>
            <a:endParaRPr lang="pt-PT" sz="1600" dirty="0" smtClean="0"/>
          </a:p>
          <a:p>
            <a:pPr algn="l"/>
            <a:endParaRPr lang="pt-PT" sz="2000" dirty="0" smtClean="0"/>
          </a:p>
          <a:p>
            <a:pPr algn="l"/>
            <a:r>
              <a:rPr lang="pt-PT" sz="2000" i="1" dirty="0" smtClean="0"/>
              <a:t>D</a:t>
            </a:r>
            <a:r>
              <a:rPr lang="pt-PT" sz="2000" dirty="0" smtClean="0"/>
              <a:t>(</a:t>
            </a:r>
            <a:r>
              <a:rPr lang="pt-PT" sz="2000" b="1" dirty="0" err="1" smtClean="0">
                <a:latin typeface="Courier New" pitchFamily="49" charset="0"/>
              </a:rPr>
              <a:t>Peter</a:t>
            </a:r>
            <a:r>
              <a:rPr lang="pt-PT" sz="2000" dirty="0" err="1" smtClean="0">
                <a:latin typeface="Courier New" pitchFamily="49" charset="0"/>
              </a:rPr>
              <a:t>,</a:t>
            </a:r>
            <a:r>
              <a:rPr lang="pt-PT" sz="2000" b="1" dirty="0" err="1" smtClean="0">
                <a:latin typeface="Courier New" pitchFamily="49" charset="0"/>
              </a:rPr>
              <a:t>Piotr</a:t>
            </a:r>
            <a:r>
              <a:rPr lang="pt-PT" sz="2000" dirty="0" smtClean="0"/>
              <a:t>) = 3</a:t>
            </a:r>
            <a:endParaRPr lang="pt-PT" dirty="0"/>
          </a:p>
        </p:txBody>
      </p:sp>
      <p:sp>
        <p:nvSpPr>
          <p:cNvPr id="184334" name="Line 14"/>
          <p:cNvSpPr>
            <a:spLocks noChangeShapeType="1"/>
          </p:cNvSpPr>
          <p:nvPr/>
        </p:nvSpPr>
        <p:spPr bwMode="auto">
          <a:xfrm>
            <a:off x="412750" y="5984875"/>
            <a:ext cx="4371975" cy="0"/>
          </a:xfrm>
          <a:prstGeom prst="line">
            <a:avLst/>
          </a:prstGeom>
          <a:noFill/>
          <a:ln w="4445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184345" name="Line 25"/>
          <p:cNvSpPr>
            <a:spLocks noChangeShapeType="1"/>
          </p:cNvSpPr>
          <p:nvPr/>
        </p:nvSpPr>
        <p:spPr bwMode="auto">
          <a:xfrm>
            <a:off x="152400" y="5791200"/>
            <a:ext cx="4578350" cy="0"/>
          </a:xfrm>
          <a:prstGeom prst="line">
            <a:avLst/>
          </a:prstGeom>
          <a:noFill/>
          <a:ln w="4445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35" name="Marcador de Posição do Número do Diapositivo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15</a:t>
            </a:fld>
            <a:endParaRPr lang="pt-PT"/>
          </a:p>
        </p:txBody>
      </p:sp>
      <p:sp>
        <p:nvSpPr>
          <p:cNvPr id="36" name="Marcador de Posição do Rodapé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PT" dirty="0" smtClean="0"/>
              <a:t>Métodos de </a:t>
            </a:r>
            <a:r>
              <a:rPr lang="pt-PT" i="1" dirty="0" err="1" smtClean="0"/>
              <a:t>Clustering</a:t>
            </a:r>
            <a:endParaRPr lang="pt-PT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357850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P</a:t>
            </a:r>
            <a:r>
              <a:rPr lang="pt-PT" dirty="0" smtClean="0"/>
              <a:t>artições (</a:t>
            </a:r>
            <a:r>
              <a:rPr lang="pt-PT" dirty="0" err="1" smtClean="0"/>
              <a:t>partitioning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Construir várias partições de objectos e depois avaliar cada uma usando um critério. </a:t>
            </a:r>
            <a:r>
              <a:rPr lang="pt-PT" dirty="0"/>
              <a:t>e</a:t>
            </a:r>
            <a:r>
              <a:rPr lang="pt-PT" dirty="0" smtClean="0"/>
              <a:t>.g. </a:t>
            </a:r>
            <a:r>
              <a:rPr lang="pt-PT" i="1" dirty="0" err="1" smtClean="0"/>
              <a:t>k</a:t>
            </a:r>
            <a:r>
              <a:rPr lang="pt-PT" dirty="0" err="1" smtClean="0"/>
              <a:t>-means</a:t>
            </a:r>
            <a:r>
              <a:rPr lang="pt-PT" dirty="0" smtClean="0"/>
              <a:t>, onde </a:t>
            </a:r>
            <a:r>
              <a:rPr lang="pt-PT" i="1" dirty="0" smtClean="0"/>
              <a:t>k</a:t>
            </a:r>
            <a:r>
              <a:rPr lang="pt-PT" dirty="0" smtClean="0"/>
              <a:t> é fornecido.</a:t>
            </a:r>
          </a:p>
          <a:p>
            <a:r>
              <a:rPr lang="pt-PT" dirty="0" smtClean="0"/>
              <a:t>Hierárquicos</a:t>
            </a:r>
          </a:p>
          <a:p>
            <a:pPr lvl="1"/>
            <a:r>
              <a:rPr lang="pt-PT" dirty="0" smtClean="0"/>
              <a:t>Criar uma decomposição hierárquica dos objectos segundo um determinado critério. </a:t>
            </a:r>
            <a:r>
              <a:rPr lang="pt-PT" dirty="0"/>
              <a:t>e</a:t>
            </a:r>
            <a:r>
              <a:rPr lang="pt-PT" dirty="0" smtClean="0"/>
              <a:t>.g. BIRCH , </a:t>
            </a:r>
            <a:r>
              <a:rPr lang="pt-PT" dirty="0" err="1" smtClean="0"/>
              <a:t>weka</a:t>
            </a:r>
            <a:r>
              <a:rPr lang="pt-PT" dirty="0" smtClean="0"/>
              <a:t> </a:t>
            </a:r>
            <a:r>
              <a:rPr lang="pt-PT" dirty="0" err="1" smtClean="0"/>
              <a:t>Cobweb</a:t>
            </a:r>
            <a:r>
              <a:rPr lang="pt-PT" dirty="0" smtClean="0"/>
              <a:t> e </a:t>
            </a:r>
            <a:r>
              <a:rPr lang="pt-PT" dirty="0" err="1" smtClean="0"/>
              <a:t>Cluto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Density-based</a:t>
            </a:r>
            <a:endParaRPr lang="pt-PT" dirty="0" smtClean="0"/>
          </a:p>
          <a:p>
            <a:pPr lvl="1"/>
            <a:r>
              <a:rPr lang="pt-PT" dirty="0" smtClean="0"/>
              <a:t>Usa a noção de </a:t>
            </a:r>
            <a:r>
              <a:rPr lang="pt-PT" i="1" dirty="0" smtClean="0"/>
              <a:t>densidade do cluster </a:t>
            </a:r>
            <a:r>
              <a:rPr lang="pt-PT" dirty="0" smtClean="0"/>
              <a:t>(# de </a:t>
            </a:r>
            <a:r>
              <a:rPr lang="pt-PT" dirty="0" err="1" smtClean="0"/>
              <a:t>objs</a:t>
            </a:r>
            <a:r>
              <a:rPr lang="pt-PT" dirty="0" smtClean="0"/>
              <a:t> no cluster). Permite descobrir clusters não esféricos (o que normalmente acontece com os métodos de partição que usam medidas de distância). Permite filtrar </a:t>
            </a:r>
            <a:r>
              <a:rPr lang="pt-PT" i="1" dirty="0" err="1" smtClean="0"/>
              <a:t>outliers</a:t>
            </a:r>
            <a:r>
              <a:rPr lang="pt-PT" dirty="0" smtClean="0"/>
              <a:t>. </a:t>
            </a:r>
            <a:r>
              <a:rPr lang="pt-PT" dirty="0"/>
              <a:t>e</a:t>
            </a:r>
            <a:r>
              <a:rPr lang="pt-PT" dirty="0" smtClean="0"/>
              <a:t>.g. </a:t>
            </a:r>
            <a:r>
              <a:rPr lang="pt-PT" dirty="0" err="1" smtClean="0"/>
              <a:t>weka</a:t>
            </a:r>
            <a:r>
              <a:rPr lang="pt-PT" dirty="0" smtClean="0"/>
              <a:t> DBSCAN e OPTICS.</a:t>
            </a:r>
            <a:endParaRPr lang="pt-PT" i="1" dirty="0" smtClean="0"/>
          </a:p>
          <a:p>
            <a:r>
              <a:rPr lang="pt-PT" dirty="0" err="1" smtClean="0"/>
              <a:t>Model-based</a:t>
            </a:r>
            <a:endParaRPr lang="pt-PT" dirty="0" smtClean="0"/>
          </a:p>
          <a:p>
            <a:pPr lvl="1"/>
            <a:r>
              <a:rPr lang="pt-PT" dirty="0" smtClean="0"/>
              <a:t>Definem um modelo para cada cluster. Procuram o melhor ajustamento dos dados para cada modelo. Permite descobrir o número ideal de clusters usando estatística standard. </a:t>
            </a:r>
            <a:r>
              <a:rPr lang="pt-PT" dirty="0"/>
              <a:t>e</a:t>
            </a:r>
            <a:r>
              <a:rPr lang="pt-PT" dirty="0" smtClean="0"/>
              <a:t>.g. </a:t>
            </a:r>
            <a:r>
              <a:rPr lang="pt-PT" dirty="0" err="1" smtClean="0"/>
              <a:t>weka</a:t>
            </a:r>
            <a:r>
              <a:rPr lang="pt-PT" dirty="0" smtClean="0"/>
              <a:t> </a:t>
            </a:r>
            <a:r>
              <a:rPr lang="pt-PT" dirty="0" err="1" smtClean="0"/>
              <a:t>CobWeb</a:t>
            </a:r>
            <a:r>
              <a:rPr lang="pt-PT" dirty="0" smtClean="0"/>
              <a:t>, EM.</a:t>
            </a:r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71422"/>
            <a:ext cx="8143932" cy="1143000"/>
          </a:xfrm>
        </p:spPr>
        <p:txBody>
          <a:bodyPr>
            <a:normAutofit fontScale="90000"/>
          </a:bodyPr>
          <a:lstStyle/>
          <a:p>
            <a:r>
              <a:rPr lang="pt-PT" sz="3600" dirty="0" smtClean="0">
                <a:latin typeface="Arial" pitchFamily="34" charset="0"/>
                <a:cs typeface="Arial" pitchFamily="34" charset="0"/>
              </a:rPr>
              <a:t>Propriedades desejadas num </a:t>
            </a:r>
            <a:br>
              <a:rPr lang="pt-PT" sz="3600" dirty="0" smtClean="0">
                <a:latin typeface="Arial" pitchFamily="34" charset="0"/>
                <a:cs typeface="Arial" pitchFamily="34" charset="0"/>
              </a:rPr>
            </a:br>
            <a:r>
              <a:rPr lang="pt-PT" sz="3600" dirty="0" smtClean="0">
                <a:latin typeface="Arial" pitchFamily="34" charset="0"/>
                <a:cs typeface="Arial" pitchFamily="34" charset="0"/>
              </a:rPr>
              <a:t>Algoritmo de </a:t>
            </a:r>
            <a:r>
              <a:rPr lang="pt-PT" sz="3600" dirty="0" err="1" smtClean="0">
                <a:latin typeface="Arial" pitchFamily="34" charset="0"/>
                <a:cs typeface="Arial" pitchFamily="34" charset="0"/>
              </a:rPr>
              <a:t>Clustering</a:t>
            </a:r>
            <a:endParaRPr lang="pt-PT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57190" y="1285860"/>
            <a:ext cx="8572528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800" dirty="0"/>
              <a:t> </a:t>
            </a:r>
            <a:r>
              <a:rPr lang="en-US" sz="2600" dirty="0" err="1" smtClean="0"/>
              <a:t>Escalável</a:t>
            </a:r>
            <a:r>
              <a:rPr lang="en-US" sz="2600" dirty="0" smtClean="0"/>
              <a:t> </a:t>
            </a:r>
            <a:r>
              <a:rPr lang="pt-PT" sz="2600" dirty="0" smtClean="0"/>
              <a:t>(em termos de espaço e tempo)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pt-PT" sz="2600" dirty="0" smtClean="0"/>
              <a:t> Capacidade de lidar com diferentes tipos de dados                      e.g. categóricos, numéricos, ordinais, etc.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pt-PT" sz="2600" dirty="0" smtClean="0"/>
              <a:t> Requisitos mínimos no conhecimento do domínio do problema para definir os parâmetros de entrada do algoritmo.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pt-PT" sz="2600" dirty="0" smtClean="0"/>
              <a:t> Capacidade de lidar com “</a:t>
            </a:r>
            <a:r>
              <a:rPr lang="pt-PT" sz="2600" i="1" dirty="0" smtClean="0"/>
              <a:t>ruído</a:t>
            </a:r>
            <a:r>
              <a:rPr lang="pt-PT" sz="2600" dirty="0" smtClean="0"/>
              <a:t>” e “</a:t>
            </a:r>
            <a:r>
              <a:rPr lang="pt-PT" sz="2600" i="1" dirty="0" err="1" smtClean="0"/>
              <a:t>outliers</a:t>
            </a:r>
            <a:r>
              <a:rPr lang="pt-PT" sz="2600" dirty="0" smtClean="0"/>
              <a:t>”.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pt-PT" sz="2600" dirty="0" smtClean="0"/>
              <a:t> Insensibilidade à ordem de entrada dos registos dos dados.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pt-PT" sz="2600" dirty="0" smtClean="0"/>
              <a:t> Incorporar restrições definidas pelo utilizador.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pt-PT" sz="2600" dirty="0" smtClean="0"/>
              <a:t> Usabilidade e interpretabilidade. </a:t>
            </a:r>
            <a:endParaRPr lang="pt-PT" sz="2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PT" dirty="0" smtClean="0"/>
              <a:t>Métodos de Partição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Problema: Dado </a:t>
            </a:r>
            <a:r>
              <a:rPr lang="pt-PT" b="1" i="1" dirty="0" smtClean="0"/>
              <a:t>n</a:t>
            </a:r>
            <a:r>
              <a:rPr lang="pt-PT" dirty="0" smtClean="0"/>
              <a:t> objectos e um </a:t>
            </a:r>
            <a:r>
              <a:rPr lang="pt-PT" b="1" i="1" dirty="0" smtClean="0"/>
              <a:t>k</a:t>
            </a:r>
            <a:r>
              <a:rPr lang="pt-PT" dirty="0" smtClean="0"/>
              <a:t> que define o número de partições, organizar os </a:t>
            </a:r>
            <a:r>
              <a:rPr lang="pt-PT" b="1" i="1" dirty="0" smtClean="0"/>
              <a:t>n</a:t>
            </a:r>
            <a:r>
              <a:rPr lang="pt-PT" dirty="0" smtClean="0"/>
              <a:t> objectos em </a:t>
            </a:r>
            <a:r>
              <a:rPr lang="pt-PT" b="1" i="1" dirty="0" smtClean="0"/>
              <a:t>k</a:t>
            </a:r>
            <a:r>
              <a:rPr lang="pt-PT" dirty="0" smtClean="0"/>
              <a:t> partições. </a:t>
            </a:r>
            <a:r>
              <a:rPr lang="pt-PT" dirty="0"/>
              <a:t>C</a:t>
            </a:r>
            <a:r>
              <a:rPr lang="pt-PT" dirty="0" smtClean="0"/>
              <a:t>ada partição representa um </a:t>
            </a:r>
            <a:r>
              <a:rPr lang="pt-PT" i="1" dirty="0" smtClean="0"/>
              <a:t>cluster</a:t>
            </a:r>
            <a:r>
              <a:rPr lang="pt-PT" dirty="0" smtClean="0"/>
              <a:t>. Os </a:t>
            </a:r>
            <a:r>
              <a:rPr lang="pt-PT" i="1" dirty="0" smtClean="0"/>
              <a:t>clusters</a:t>
            </a:r>
            <a:r>
              <a:rPr lang="pt-PT" dirty="0" smtClean="0"/>
              <a:t> são definidos por forma a optimizar um critério objectivo de partição i.e. função de similaridade. Assim, objectos da mesma partição são similares entre si. Por outro lado, objectos de diferentes </a:t>
            </a:r>
            <a:r>
              <a:rPr lang="pt-PT" i="1" dirty="0" smtClean="0"/>
              <a:t>clusters</a:t>
            </a:r>
            <a:r>
              <a:rPr lang="pt-PT" dirty="0" smtClean="0"/>
              <a:t> são diferentes em termos dos seus atributos.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mada rectangular arredondada 10"/>
          <p:cNvSpPr/>
          <p:nvPr/>
        </p:nvSpPr>
        <p:spPr>
          <a:xfrm>
            <a:off x="-32" y="357166"/>
            <a:ext cx="2428892" cy="928694"/>
          </a:xfrm>
          <a:prstGeom prst="wedgeRoundRectCallout">
            <a:avLst>
              <a:gd name="adj1" fmla="val -2427"/>
              <a:gd name="adj2" fmla="val 23754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hamada rectangular arredondada 5"/>
          <p:cNvSpPr/>
          <p:nvPr/>
        </p:nvSpPr>
        <p:spPr>
          <a:xfrm>
            <a:off x="6429388" y="3714752"/>
            <a:ext cx="2643206" cy="714380"/>
          </a:xfrm>
          <a:prstGeom prst="wedgeRoundRectCallout">
            <a:avLst>
              <a:gd name="adj1" fmla="val -42120"/>
              <a:gd name="adj2" fmla="val 9031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Usando a distância entre</a:t>
            </a:r>
            <a:r>
              <a:rPr lang="pt-PT" sz="1600" dirty="0" smtClean="0">
                <a:solidFill>
                  <a:schemeClr val="tx1"/>
                </a:solidFill>
              </a:rPr>
              <a:t> </a:t>
            </a:r>
            <a:r>
              <a:rPr lang="pt-PT" sz="1600" dirty="0" err="1" smtClean="0">
                <a:solidFill>
                  <a:schemeClr val="tx1"/>
                </a:solidFill>
              </a:rPr>
              <a:t>obj</a:t>
            </a:r>
            <a:r>
              <a:rPr lang="pt-PT" sz="1600" dirty="0" smtClean="0">
                <a:solidFill>
                  <a:schemeClr val="tx1"/>
                </a:solidFill>
              </a:rPr>
              <a:t> </a:t>
            </a:r>
            <a:r>
              <a:rPr lang="pt-PT" sz="1600" dirty="0" err="1" smtClean="0">
                <a:solidFill>
                  <a:schemeClr val="tx1"/>
                </a:solidFill>
              </a:rPr>
              <a:t>ecto</a:t>
            </a:r>
            <a:r>
              <a:rPr lang="pt-PT" sz="1600" dirty="0" smtClean="0">
                <a:solidFill>
                  <a:schemeClr val="tx1"/>
                </a:solidFill>
              </a:rPr>
              <a:t> e </a:t>
            </a:r>
            <a:r>
              <a:rPr lang="pt-PT" sz="1600" dirty="0" err="1" smtClean="0">
                <a:solidFill>
                  <a:schemeClr val="tx1"/>
                </a:solidFill>
              </a:rPr>
              <a:t>centroide</a:t>
            </a:r>
            <a:r>
              <a:rPr lang="pt-PT" sz="1600" dirty="0" smtClean="0">
                <a:solidFill>
                  <a:schemeClr val="tx1"/>
                </a:solidFill>
              </a:rPr>
              <a:t>         (e.g. </a:t>
            </a:r>
            <a:r>
              <a:rPr lang="pt-PT" sz="1600" dirty="0" err="1" smtClean="0">
                <a:solidFill>
                  <a:schemeClr val="tx1"/>
                </a:solidFill>
              </a:rPr>
              <a:t>dist</a:t>
            </a:r>
            <a:r>
              <a:rPr lang="pt-PT" sz="1600" dirty="0" smtClean="0">
                <a:solidFill>
                  <a:schemeClr val="tx1"/>
                </a:solidFill>
              </a:rPr>
              <a:t>. Euclidiana)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0340" y="142860"/>
            <a:ext cx="6257940" cy="1143000"/>
          </a:xfrm>
        </p:spPr>
        <p:txBody>
          <a:bodyPr/>
          <a:lstStyle/>
          <a:p>
            <a:r>
              <a:rPr lang="pt-PT" sz="6000" dirty="0" smtClean="0"/>
              <a:t>Método </a:t>
            </a:r>
            <a:r>
              <a:rPr lang="pt-PT" sz="6000" dirty="0" err="1"/>
              <a:t>k</a:t>
            </a:r>
            <a:r>
              <a:rPr lang="pt-PT" sz="6000" dirty="0" err="1" smtClean="0"/>
              <a:t>-means</a:t>
            </a:r>
            <a:endParaRPr lang="pt-PT" sz="6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PT" sz="2400" b="1" i="1" dirty="0" smtClean="0"/>
              <a:t>Algoritmo </a:t>
            </a:r>
            <a:r>
              <a:rPr lang="pt-PT" sz="2400" b="1" i="1" dirty="0" err="1" smtClean="0"/>
              <a:t>k-means</a:t>
            </a:r>
            <a:endParaRPr lang="pt-PT" sz="2400" b="1" i="1" dirty="0" smtClean="0"/>
          </a:p>
          <a:p>
            <a:r>
              <a:rPr lang="pt-PT" sz="2400" dirty="0" smtClean="0"/>
              <a:t>Input: </a:t>
            </a:r>
            <a:r>
              <a:rPr lang="pt-PT" sz="2400" i="1" dirty="0" smtClean="0"/>
              <a:t>n</a:t>
            </a:r>
            <a:r>
              <a:rPr lang="pt-PT" sz="2400" dirty="0" smtClean="0"/>
              <a:t> objectos e um </a:t>
            </a:r>
            <a:r>
              <a:rPr lang="pt-PT" sz="2400" i="1" dirty="0" smtClean="0"/>
              <a:t>k</a:t>
            </a:r>
            <a:r>
              <a:rPr lang="pt-PT" sz="2400" dirty="0" smtClean="0"/>
              <a:t> definido pelo utilizador.</a:t>
            </a:r>
          </a:p>
          <a:p>
            <a:r>
              <a:rPr lang="pt-PT" sz="2400" dirty="0" smtClean="0"/>
              <a:t>Output: um conjunto de </a:t>
            </a:r>
            <a:r>
              <a:rPr lang="pt-PT" sz="2400" i="1" dirty="0" smtClean="0"/>
              <a:t>k</a:t>
            </a:r>
            <a:r>
              <a:rPr lang="pt-PT" sz="2400" dirty="0" smtClean="0"/>
              <a:t> clusters que minimiza o critério de erro quadrado.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 smtClean="0"/>
              <a:t>Escolher aleatoriamente </a:t>
            </a:r>
            <a:r>
              <a:rPr lang="pt-PT" sz="2400" i="1" dirty="0" smtClean="0"/>
              <a:t>k</a:t>
            </a:r>
            <a:r>
              <a:rPr lang="pt-PT" sz="2400" dirty="0" smtClean="0"/>
              <a:t> objectos para serem os </a:t>
            </a:r>
            <a:r>
              <a:rPr lang="pt-PT" sz="2400" i="1" dirty="0" smtClean="0"/>
              <a:t>k</a:t>
            </a:r>
            <a:r>
              <a:rPr lang="pt-PT" sz="2400" dirty="0" smtClean="0"/>
              <a:t> </a:t>
            </a:r>
            <a:r>
              <a:rPr lang="pt-PT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centroides</a:t>
            </a:r>
            <a:r>
              <a:rPr lang="pt-PT" sz="2400" dirty="0" smtClean="0"/>
              <a:t>  (</a:t>
            </a:r>
            <a:r>
              <a:rPr lang="pt-PT" sz="2400" i="1" dirty="0" smtClean="0"/>
              <a:t>m</a:t>
            </a:r>
            <a:r>
              <a:rPr lang="pt-PT" sz="2400" i="1" baseline="-25000" dirty="0" smtClean="0"/>
              <a:t>i</a:t>
            </a:r>
            <a:r>
              <a:rPr lang="pt-PT" sz="2400" dirty="0" smtClean="0"/>
              <a:t>) dos clusters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 smtClean="0"/>
              <a:t>Repetir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PT" sz="2000" dirty="0" smtClean="0"/>
              <a:t>(</a:t>
            </a:r>
            <a:r>
              <a:rPr lang="pt-PT" sz="2000" dirty="0" err="1" smtClean="0"/>
              <a:t>Re</a:t>
            </a:r>
            <a:r>
              <a:rPr lang="pt-PT" sz="2000" dirty="0" smtClean="0"/>
              <a:t>)Atribuir cada objecto ao cluster que é mais similar (baseando-se no valor médio dos objectos já contidos no cluster),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PT" sz="2000" dirty="0" smtClean="0"/>
              <a:t>Recalcular a média de cada cluster (novo </a:t>
            </a:r>
            <a:r>
              <a:rPr lang="pt-PT" sz="2000" dirty="0" err="1" smtClean="0"/>
              <a:t>centroide</a:t>
            </a:r>
            <a:r>
              <a:rPr lang="pt-PT" sz="20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 smtClean="0"/>
              <a:t>Até que não ocorre mudança </a:t>
            </a:r>
            <a:r>
              <a:rPr lang="pt-PT" sz="2000" dirty="0" smtClean="0"/>
              <a:t>(estabilidade dos </a:t>
            </a:r>
            <a:r>
              <a:rPr lang="pt-PT" sz="2000" dirty="0" err="1" smtClean="0"/>
              <a:t>objs</a:t>
            </a:r>
            <a:r>
              <a:rPr lang="pt-PT" sz="2000" dirty="0" smtClean="0"/>
              <a:t> nos clusters)</a:t>
            </a:r>
            <a:endParaRPr lang="pt-PT" sz="2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19</a:t>
            </a:fld>
            <a:endParaRPr lang="pt-PT" dirty="0"/>
          </a:p>
        </p:txBody>
      </p:sp>
      <p:sp>
        <p:nvSpPr>
          <p:cNvPr id="9" name="Chamada rectangular arredondada 8"/>
          <p:cNvSpPr/>
          <p:nvPr/>
        </p:nvSpPr>
        <p:spPr>
          <a:xfrm>
            <a:off x="7000892" y="1428760"/>
            <a:ext cx="2071702" cy="714356"/>
          </a:xfrm>
          <a:prstGeom prst="wedgeRoundRectCallout">
            <a:avLst>
              <a:gd name="adj1" fmla="val -73798"/>
              <a:gd name="adj2" fmla="val -1110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k-modes</a:t>
            </a:r>
            <a:r>
              <a:rPr lang="pt-PT" dirty="0" smtClean="0"/>
              <a:t> para dados categóricos</a:t>
            </a:r>
            <a:endParaRPr lang="pt-PT" dirty="0"/>
          </a:p>
        </p:txBody>
      </p:sp>
      <p:graphicFrame>
        <p:nvGraphicFramePr>
          <p:cNvPr id="8" name="Objecto 7"/>
          <p:cNvGraphicFramePr>
            <a:graphicFrameLocks noChangeAspect="1"/>
          </p:cNvGraphicFramePr>
          <p:nvPr/>
        </p:nvGraphicFramePr>
        <p:xfrm>
          <a:off x="-32" y="428604"/>
          <a:ext cx="2500330" cy="814390"/>
        </p:xfrm>
        <a:graphic>
          <a:graphicData uri="http://schemas.openxmlformats.org/presentationml/2006/ole">
            <p:oleObj spid="_x0000_s20482" name="Equação" r:id="rId3" imgW="11808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Definição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Autofit/>
          </a:bodyPr>
          <a:lstStyle/>
          <a:p>
            <a:r>
              <a:rPr lang="pt-PT" sz="2400" dirty="0" smtClean="0"/>
              <a:t>Organização dos dados em grupos por forma a existir:</a:t>
            </a:r>
          </a:p>
          <a:p>
            <a:pPr lvl="1"/>
            <a:r>
              <a:rPr lang="pt-PT" sz="2000" dirty="0" smtClean="0"/>
              <a:t>Alta similaridade intra-grupo,</a:t>
            </a:r>
          </a:p>
          <a:p>
            <a:pPr lvl="1"/>
            <a:r>
              <a:rPr lang="pt-PT" sz="2000" dirty="0" smtClean="0"/>
              <a:t>Baixa similaridade inter-grupos.</a:t>
            </a:r>
          </a:p>
          <a:p>
            <a:r>
              <a:rPr lang="pt-PT" sz="2400" dirty="0" smtClean="0"/>
              <a:t>Contraste com </a:t>
            </a:r>
            <a:r>
              <a:rPr lang="pt-PT" sz="2400" i="1" dirty="0" smtClean="0"/>
              <a:t>classificação</a:t>
            </a:r>
            <a:r>
              <a:rPr lang="pt-PT" sz="2400" dirty="0" smtClean="0"/>
              <a:t>: encontrar as “</a:t>
            </a:r>
            <a:r>
              <a:rPr lang="pt-PT" sz="2400" dirty="0" err="1" smtClean="0"/>
              <a:t>labels</a:t>
            </a:r>
            <a:r>
              <a:rPr lang="pt-PT" sz="2400" dirty="0" smtClean="0"/>
              <a:t>” de classe para cada caso de treino e o número de classes, a partir dos dados.</a:t>
            </a:r>
          </a:p>
          <a:p>
            <a:r>
              <a:rPr lang="pt-PT" sz="2400" dirty="0" smtClean="0"/>
              <a:t>Informalmente, encontrar o </a:t>
            </a:r>
            <a:r>
              <a:rPr lang="pt-PT" sz="2400" i="1" dirty="0" smtClean="0"/>
              <a:t>agrupamento natural </a:t>
            </a:r>
            <a:r>
              <a:rPr lang="pt-PT" sz="2400" dirty="0" smtClean="0"/>
              <a:t> entre os elementos de um dado </a:t>
            </a:r>
            <a:r>
              <a:rPr lang="pt-PT" sz="2400" dirty="0" err="1" smtClean="0"/>
              <a:t>dataset</a:t>
            </a:r>
            <a:r>
              <a:rPr lang="pt-PT" sz="2400" dirty="0" smtClean="0"/>
              <a:t>.</a:t>
            </a:r>
          </a:p>
          <a:p>
            <a:r>
              <a:rPr lang="pt-PT" sz="2400" dirty="0" smtClean="0"/>
              <a:t>Este processo é conhecido:</a:t>
            </a:r>
          </a:p>
          <a:p>
            <a:pPr lvl="1"/>
            <a:r>
              <a:rPr lang="pt-PT" sz="2000" dirty="0" smtClean="0"/>
              <a:t>Em marketing como </a:t>
            </a:r>
            <a:r>
              <a:rPr lang="pt-PT" sz="2000" i="1" dirty="0" smtClean="0"/>
              <a:t>segmentação</a:t>
            </a:r>
            <a:r>
              <a:rPr lang="pt-PT" sz="2000" dirty="0" smtClean="0"/>
              <a:t>,</a:t>
            </a:r>
          </a:p>
          <a:p>
            <a:pPr lvl="1"/>
            <a:r>
              <a:rPr lang="pt-PT" sz="2000" dirty="0" smtClean="0"/>
              <a:t>Na psicologia, como </a:t>
            </a:r>
            <a:r>
              <a:rPr lang="pt-PT" sz="2000" i="1" dirty="0" err="1" smtClean="0"/>
              <a:t>sorting</a:t>
            </a:r>
            <a:r>
              <a:rPr lang="pt-PT" sz="2000" dirty="0" smtClean="0"/>
              <a:t>,</a:t>
            </a:r>
          </a:p>
          <a:p>
            <a:pPr lvl="1"/>
            <a:r>
              <a:rPr lang="pt-PT" sz="2000" dirty="0" smtClean="0"/>
              <a:t>Estatística, como </a:t>
            </a:r>
            <a:r>
              <a:rPr lang="pt-PT" sz="2000" i="1" dirty="0" smtClean="0"/>
              <a:t>classificação</a:t>
            </a:r>
            <a:r>
              <a:rPr lang="pt-PT" sz="2000" dirty="0" smtClean="0"/>
              <a:t>,</a:t>
            </a:r>
          </a:p>
          <a:p>
            <a:pPr lvl="1"/>
            <a:r>
              <a:rPr lang="pt-PT" sz="2000" dirty="0" smtClean="0"/>
              <a:t>IA, como </a:t>
            </a:r>
            <a:r>
              <a:rPr lang="pt-PT" sz="2000" i="1" dirty="0" err="1"/>
              <a:t>u</a:t>
            </a:r>
            <a:r>
              <a:rPr lang="pt-PT" sz="2000" i="1" dirty="0" err="1" smtClean="0"/>
              <a:t>nsupervised</a:t>
            </a:r>
            <a:r>
              <a:rPr lang="pt-PT" sz="2000" i="1" dirty="0" smtClean="0"/>
              <a:t> </a:t>
            </a:r>
            <a:r>
              <a:rPr lang="pt-PT" sz="2000" i="1" dirty="0" err="1"/>
              <a:t>l</a:t>
            </a:r>
            <a:r>
              <a:rPr lang="pt-PT" sz="2000" i="1" dirty="0" err="1" smtClean="0"/>
              <a:t>earning</a:t>
            </a:r>
            <a:r>
              <a:rPr lang="pt-PT" sz="2000" dirty="0" smtClean="0"/>
              <a:t>.</a:t>
            </a:r>
            <a:endParaRPr lang="pt-PT" sz="2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34" name="Rectangle 42"/>
          <p:cNvSpPr>
            <a:spLocks noChangeArrowheads="1"/>
          </p:cNvSpPr>
          <p:nvPr/>
        </p:nvSpPr>
        <p:spPr bwMode="auto">
          <a:xfrm>
            <a:off x="1122363" y="1198563"/>
            <a:ext cx="6989762" cy="5481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35" name="Rectangle 43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36" name="Line 44"/>
          <p:cNvSpPr>
            <a:spLocks noChangeShapeType="1"/>
          </p:cNvSpPr>
          <p:nvPr/>
        </p:nvSpPr>
        <p:spPr bwMode="auto">
          <a:xfrm>
            <a:off x="2071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37" name="Line 45"/>
          <p:cNvSpPr>
            <a:spLocks noChangeShapeType="1"/>
          </p:cNvSpPr>
          <p:nvPr/>
        </p:nvSpPr>
        <p:spPr bwMode="auto">
          <a:xfrm>
            <a:off x="2071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38" name="Line 46"/>
          <p:cNvSpPr>
            <a:spLocks noChangeShapeType="1"/>
          </p:cNvSpPr>
          <p:nvPr/>
        </p:nvSpPr>
        <p:spPr bwMode="auto">
          <a:xfrm>
            <a:off x="2071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39" name="Line 47"/>
          <p:cNvSpPr>
            <a:spLocks noChangeShapeType="1"/>
          </p:cNvSpPr>
          <p:nvPr/>
        </p:nvSpPr>
        <p:spPr bwMode="auto">
          <a:xfrm>
            <a:off x="2071688" y="2281238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40" name="Line 48"/>
          <p:cNvSpPr>
            <a:spLocks noChangeShapeType="1"/>
          </p:cNvSpPr>
          <p:nvPr/>
        </p:nvSpPr>
        <p:spPr bwMode="auto">
          <a:xfrm>
            <a:off x="2071688" y="14652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41" name="Rectangle 49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42" name="Line 50"/>
          <p:cNvSpPr>
            <a:spLocks noChangeShapeType="1"/>
          </p:cNvSpPr>
          <p:nvPr/>
        </p:nvSpPr>
        <p:spPr bwMode="auto">
          <a:xfrm>
            <a:off x="2071688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43" name="Line 51"/>
          <p:cNvSpPr>
            <a:spLocks noChangeShapeType="1"/>
          </p:cNvSpPr>
          <p:nvPr/>
        </p:nvSpPr>
        <p:spPr bwMode="auto">
          <a:xfrm>
            <a:off x="2001838" y="55419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44" name="Line 52"/>
          <p:cNvSpPr>
            <a:spLocks noChangeShapeType="1"/>
          </p:cNvSpPr>
          <p:nvPr/>
        </p:nvSpPr>
        <p:spPr bwMode="auto">
          <a:xfrm>
            <a:off x="2001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45" name="Line 53"/>
          <p:cNvSpPr>
            <a:spLocks noChangeShapeType="1"/>
          </p:cNvSpPr>
          <p:nvPr/>
        </p:nvSpPr>
        <p:spPr bwMode="auto">
          <a:xfrm>
            <a:off x="2001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46" name="Line 54"/>
          <p:cNvSpPr>
            <a:spLocks noChangeShapeType="1"/>
          </p:cNvSpPr>
          <p:nvPr/>
        </p:nvSpPr>
        <p:spPr bwMode="auto">
          <a:xfrm>
            <a:off x="2001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47" name="Line 55"/>
          <p:cNvSpPr>
            <a:spLocks noChangeShapeType="1"/>
          </p:cNvSpPr>
          <p:nvPr/>
        </p:nvSpPr>
        <p:spPr bwMode="auto">
          <a:xfrm>
            <a:off x="2001838" y="2281238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48" name="Line 56"/>
          <p:cNvSpPr>
            <a:spLocks noChangeShapeType="1"/>
          </p:cNvSpPr>
          <p:nvPr/>
        </p:nvSpPr>
        <p:spPr bwMode="auto">
          <a:xfrm>
            <a:off x="2001838" y="14652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49" name="Line 57"/>
          <p:cNvSpPr>
            <a:spLocks noChangeShapeType="1"/>
          </p:cNvSpPr>
          <p:nvPr/>
        </p:nvSpPr>
        <p:spPr bwMode="auto">
          <a:xfrm>
            <a:off x="2071688" y="55419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50" name="Line 58"/>
          <p:cNvSpPr>
            <a:spLocks noChangeShapeType="1"/>
          </p:cNvSpPr>
          <p:nvPr/>
        </p:nvSpPr>
        <p:spPr bwMode="auto">
          <a:xfrm flipV="1">
            <a:off x="20716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51" name="Line 59"/>
          <p:cNvSpPr>
            <a:spLocks noChangeShapeType="1"/>
          </p:cNvSpPr>
          <p:nvPr/>
        </p:nvSpPr>
        <p:spPr bwMode="auto">
          <a:xfrm flipV="1">
            <a:off x="3243263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52" name="Line 60"/>
          <p:cNvSpPr>
            <a:spLocks noChangeShapeType="1"/>
          </p:cNvSpPr>
          <p:nvPr/>
        </p:nvSpPr>
        <p:spPr bwMode="auto">
          <a:xfrm flipV="1">
            <a:off x="44211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53" name="Line 61"/>
          <p:cNvSpPr>
            <a:spLocks noChangeShapeType="1"/>
          </p:cNvSpPr>
          <p:nvPr/>
        </p:nvSpPr>
        <p:spPr bwMode="auto">
          <a:xfrm flipV="1">
            <a:off x="5591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54" name="Line 62"/>
          <p:cNvSpPr>
            <a:spLocks noChangeShapeType="1"/>
          </p:cNvSpPr>
          <p:nvPr/>
        </p:nvSpPr>
        <p:spPr bwMode="auto">
          <a:xfrm flipV="1">
            <a:off x="6769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55" name="Line 63"/>
          <p:cNvSpPr>
            <a:spLocks noChangeShapeType="1"/>
          </p:cNvSpPr>
          <p:nvPr/>
        </p:nvSpPr>
        <p:spPr bwMode="auto">
          <a:xfrm flipV="1">
            <a:off x="79390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57" name="Rectangle 65"/>
          <p:cNvSpPr>
            <a:spLocks noChangeArrowheads="1"/>
          </p:cNvSpPr>
          <p:nvPr/>
        </p:nvSpPr>
        <p:spPr bwMode="auto">
          <a:xfrm>
            <a:off x="1781175" y="5416550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264258" name="Rectangle 66"/>
          <p:cNvSpPr>
            <a:spLocks noChangeArrowheads="1"/>
          </p:cNvSpPr>
          <p:nvPr/>
        </p:nvSpPr>
        <p:spPr bwMode="auto">
          <a:xfrm>
            <a:off x="1781175" y="4598988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264259" name="Rectangle 67"/>
          <p:cNvSpPr>
            <a:spLocks noChangeArrowheads="1"/>
          </p:cNvSpPr>
          <p:nvPr/>
        </p:nvSpPr>
        <p:spPr bwMode="auto">
          <a:xfrm>
            <a:off x="1781175" y="37830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264260" name="Rectangle 68"/>
          <p:cNvSpPr>
            <a:spLocks noChangeArrowheads="1"/>
          </p:cNvSpPr>
          <p:nvPr/>
        </p:nvSpPr>
        <p:spPr bwMode="auto">
          <a:xfrm>
            <a:off x="1781175" y="2973388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264261" name="Rectangle 69"/>
          <p:cNvSpPr>
            <a:spLocks noChangeArrowheads="1"/>
          </p:cNvSpPr>
          <p:nvPr/>
        </p:nvSpPr>
        <p:spPr bwMode="auto">
          <a:xfrm>
            <a:off x="1781175" y="2155825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264262" name="Rectangle 70"/>
          <p:cNvSpPr>
            <a:spLocks noChangeArrowheads="1"/>
          </p:cNvSpPr>
          <p:nvPr/>
        </p:nvSpPr>
        <p:spPr bwMode="auto">
          <a:xfrm>
            <a:off x="1781175" y="1339850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264263" name="Rectangle 71"/>
          <p:cNvSpPr>
            <a:spLocks noChangeArrowheads="1"/>
          </p:cNvSpPr>
          <p:nvPr/>
        </p:nvSpPr>
        <p:spPr bwMode="auto">
          <a:xfrm>
            <a:off x="20177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264264" name="Rectangle 72"/>
          <p:cNvSpPr>
            <a:spLocks noChangeArrowheads="1"/>
          </p:cNvSpPr>
          <p:nvPr/>
        </p:nvSpPr>
        <p:spPr bwMode="auto">
          <a:xfrm>
            <a:off x="3187700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264265" name="Rectangle 73"/>
          <p:cNvSpPr>
            <a:spLocks noChangeArrowheads="1"/>
          </p:cNvSpPr>
          <p:nvPr/>
        </p:nvSpPr>
        <p:spPr bwMode="auto">
          <a:xfrm>
            <a:off x="4365625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264266" name="Rectangle 74"/>
          <p:cNvSpPr>
            <a:spLocks noChangeArrowheads="1"/>
          </p:cNvSpPr>
          <p:nvPr/>
        </p:nvSpPr>
        <p:spPr bwMode="auto">
          <a:xfrm>
            <a:off x="55356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264267" name="Rectangle 75"/>
          <p:cNvSpPr>
            <a:spLocks noChangeArrowheads="1"/>
          </p:cNvSpPr>
          <p:nvPr/>
        </p:nvSpPr>
        <p:spPr bwMode="auto">
          <a:xfrm>
            <a:off x="6715125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264268" name="Rectangle 76"/>
          <p:cNvSpPr>
            <a:spLocks noChangeArrowheads="1"/>
          </p:cNvSpPr>
          <p:nvPr/>
        </p:nvSpPr>
        <p:spPr bwMode="auto">
          <a:xfrm>
            <a:off x="78851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-32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pt-PT" sz="4000" dirty="0" err="1" smtClean="0"/>
              <a:t>K-means</a:t>
            </a:r>
            <a:r>
              <a:rPr lang="pt-PT" sz="4000" dirty="0" smtClean="0"/>
              <a:t> </a:t>
            </a:r>
            <a:r>
              <a:rPr lang="pt-PT" sz="4000" dirty="0" err="1" smtClean="0"/>
              <a:t>Clustering</a:t>
            </a:r>
            <a:r>
              <a:rPr lang="pt-PT" sz="4000" dirty="0" smtClean="0"/>
              <a:t>: </a:t>
            </a:r>
            <a:r>
              <a:rPr lang="pt-PT" sz="3100" dirty="0" smtClean="0"/>
              <a:t>Estado inicial</a:t>
            </a:r>
            <a:endParaRPr lang="pt-PT" sz="3100" dirty="0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214282" y="838200"/>
            <a:ext cx="88207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PT" dirty="0" smtClean="0"/>
              <a:t>Algoritmo: </a:t>
            </a:r>
            <a:r>
              <a:rPr lang="pt-PT" dirty="0" err="1" smtClean="0"/>
              <a:t>k-means</a:t>
            </a:r>
            <a:r>
              <a:rPr lang="pt-PT" dirty="0" smtClean="0"/>
              <a:t>,  Medida de distância : </a:t>
            </a:r>
            <a:r>
              <a:rPr lang="pt-PT" dirty="0" err="1" smtClean="0"/>
              <a:t>Distância</a:t>
            </a:r>
            <a:r>
              <a:rPr lang="pt-PT" dirty="0" smtClean="0"/>
              <a:t> </a:t>
            </a:r>
            <a:r>
              <a:rPr lang="pt-PT" dirty="0" err="1" smtClean="0"/>
              <a:t>Euclideana</a:t>
            </a:r>
            <a:r>
              <a:rPr lang="pt-PT" dirty="0" smtClean="0"/>
              <a:t>, </a:t>
            </a:r>
            <a:r>
              <a:rPr lang="pt-PT" dirty="0" err="1" smtClean="0"/>
              <a:t>k</a:t>
            </a:r>
            <a:r>
              <a:rPr lang="pt-PT" baseline="-25000" dirty="0" err="1" smtClean="0"/>
              <a:t>i</a:t>
            </a:r>
            <a:r>
              <a:rPr lang="pt-PT" dirty="0" smtClean="0"/>
              <a:t>: </a:t>
            </a:r>
            <a:r>
              <a:rPr lang="pt-PT" dirty="0" err="1" smtClean="0"/>
              <a:t>centroide</a:t>
            </a:r>
            <a:r>
              <a:rPr lang="pt-PT" dirty="0" smtClean="0"/>
              <a:t> da partição </a:t>
            </a:r>
            <a:r>
              <a:rPr lang="pt-PT" i="1" dirty="0" smtClean="0"/>
              <a:t>i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264197" name="AutoShape 5"/>
          <p:cNvSpPr>
            <a:spLocks noChangeArrowheads="1"/>
          </p:cNvSpPr>
          <p:nvPr/>
        </p:nvSpPr>
        <p:spPr bwMode="auto">
          <a:xfrm>
            <a:off x="3214678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198" name="AutoShape 6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199" name="AutoShape 7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00" name="AutoShape 8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01" name="AutoShape 9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02" name="AutoShape 10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03" name="AutoShape 11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04" name="AutoShape 12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05" name="AutoShape 13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06" name="AutoShape 14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07" name="AutoShape 15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08" name="AutoShape 16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09" name="AutoShape 17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10" name="AutoShape 18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11" name="AutoShape 19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12" name="AutoShape 20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13" name="AutoShape 21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14" name="AutoShape 22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15" name="AutoShape 23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16" name="AutoShape 24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17" name="AutoShape 25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18" name="AutoShape 26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19" name="AutoShape 27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20" name="AutoShape 28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21" name="AutoShape 29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22" name="AutoShape 30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4223" name="AutoShape 31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657600" y="2286000"/>
            <a:ext cx="2743200" cy="3276600"/>
            <a:chOff x="2304" y="1440"/>
            <a:chExt cx="1728" cy="2064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264226" name="Oval 34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64227" name="Text Box 35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1</a:t>
                </a:r>
              </a:p>
            </p:txBody>
          </p:sp>
        </p:grp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264229" name="Oval 37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64230" name="Text Box 38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2</a:t>
                </a:r>
              </a:p>
            </p:txBody>
          </p:sp>
        </p:grp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264232" name="Oval 40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64233" name="Text Box 41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3</a:t>
                </a:r>
              </a:p>
            </p:txBody>
          </p:sp>
        </p:grpSp>
      </p:grpSp>
      <p:sp>
        <p:nvSpPr>
          <p:cNvPr id="76" name="Marcador de Posição do Número do Diapositivo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20</a:t>
            </a:fld>
            <a:endParaRPr lang="pt-PT"/>
          </a:p>
        </p:txBody>
      </p:sp>
      <p:sp>
        <p:nvSpPr>
          <p:cNvPr id="77" name="Marcador de Posição do Rodapé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61" name="Rectangle 45"/>
          <p:cNvSpPr>
            <a:spLocks noChangeArrowheads="1"/>
          </p:cNvSpPr>
          <p:nvPr/>
        </p:nvSpPr>
        <p:spPr bwMode="auto">
          <a:xfrm>
            <a:off x="1122363" y="1198563"/>
            <a:ext cx="6989762" cy="5481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62" name="Rectangle 46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63" name="Line 47"/>
          <p:cNvSpPr>
            <a:spLocks noChangeShapeType="1"/>
          </p:cNvSpPr>
          <p:nvPr/>
        </p:nvSpPr>
        <p:spPr bwMode="auto">
          <a:xfrm>
            <a:off x="2071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64" name="Line 48"/>
          <p:cNvSpPr>
            <a:spLocks noChangeShapeType="1"/>
          </p:cNvSpPr>
          <p:nvPr/>
        </p:nvSpPr>
        <p:spPr bwMode="auto">
          <a:xfrm>
            <a:off x="2071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65" name="Line 49"/>
          <p:cNvSpPr>
            <a:spLocks noChangeShapeType="1"/>
          </p:cNvSpPr>
          <p:nvPr/>
        </p:nvSpPr>
        <p:spPr bwMode="auto">
          <a:xfrm>
            <a:off x="2071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66" name="Line 50"/>
          <p:cNvSpPr>
            <a:spLocks noChangeShapeType="1"/>
          </p:cNvSpPr>
          <p:nvPr/>
        </p:nvSpPr>
        <p:spPr bwMode="auto">
          <a:xfrm>
            <a:off x="2071688" y="2281238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67" name="Line 51"/>
          <p:cNvSpPr>
            <a:spLocks noChangeShapeType="1"/>
          </p:cNvSpPr>
          <p:nvPr/>
        </p:nvSpPr>
        <p:spPr bwMode="auto">
          <a:xfrm>
            <a:off x="2071688" y="14652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68" name="Rectangle 52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69" name="Line 53"/>
          <p:cNvSpPr>
            <a:spLocks noChangeShapeType="1"/>
          </p:cNvSpPr>
          <p:nvPr/>
        </p:nvSpPr>
        <p:spPr bwMode="auto">
          <a:xfrm>
            <a:off x="2071688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70" name="Line 54"/>
          <p:cNvSpPr>
            <a:spLocks noChangeShapeType="1"/>
          </p:cNvSpPr>
          <p:nvPr/>
        </p:nvSpPr>
        <p:spPr bwMode="auto">
          <a:xfrm>
            <a:off x="2001838" y="55419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71" name="Line 55"/>
          <p:cNvSpPr>
            <a:spLocks noChangeShapeType="1"/>
          </p:cNvSpPr>
          <p:nvPr/>
        </p:nvSpPr>
        <p:spPr bwMode="auto">
          <a:xfrm>
            <a:off x="2001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72" name="Line 56"/>
          <p:cNvSpPr>
            <a:spLocks noChangeShapeType="1"/>
          </p:cNvSpPr>
          <p:nvPr/>
        </p:nvSpPr>
        <p:spPr bwMode="auto">
          <a:xfrm>
            <a:off x="2001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73" name="Line 57"/>
          <p:cNvSpPr>
            <a:spLocks noChangeShapeType="1"/>
          </p:cNvSpPr>
          <p:nvPr/>
        </p:nvSpPr>
        <p:spPr bwMode="auto">
          <a:xfrm>
            <a:off x="2001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74" name="Line 58"/>
          <p:cNvSpPr>
            <a:spLocks noChangeShapeType="1"/>
          </p:cNvSpPr>
          <p:nvPr/>
        </p:nvSpPr>
        <p:spPr bwMode="auto">
          <a:xfrm>
            <a:off x="2001838" y="2281238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75" name="Line 59"/>
          <p:cNvSpPr>
            <a:spLocks noChangeShapeType="1"/>
          </p:cNvSpPr>
          <p:nvPr/>
        </p:nvSpPr>
        <p:spPr bwMode="auto">
          <a:xfrm>
            <a:off x="2001838" y="14652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76" name="Line 60"/>
          <p:cNvSpPr>
            <a:spLocks noChangeShapeType="1"/>
          </p:cNvSpPr>
          <p:nvPr/>
        </p:nvSpPr>
        <p:spPr bwMode="auto">
          <a:xfrm>
            <a:off x="2071688" y="55419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77" name="Line 61"/>
          <p:cNvSpPr>
            <a:spLocks noChangeShapeType="1"/>
          </p:cNvSpPr>
          <p:nvPr/>
        </p:nvSpPr>
        <p:spPr bwMode="auto">
          <a:xfrm flipV="1">
            <a:off x="20716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78" name="Line 62"/>
          <p:cNvSpPr>
            <a:spLocks noChangeShapeType="1"/>
          </p:cNvSpPr>
          <p:nvPr/>
        </p:nvSpPr>
        <p:spPr bwMode="auto">
          <a:xfrm flipV="1">
            <a:off x="3243263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79" name="Line 63"/>
          <p:cNvSpPr>
            <a:spLocks noChangeShapeType="1"/>
          </p:cNvSpPr>
          <p:nvPr/>
        </p:nvSpPr>
        <p:spPr bwMode="auto">
          <a:xfrm flipV="1">
            <a:off x="44211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80" name="Line 64"/>
          <p:cNvSpPr>
            <a:spLocks noChangeShapeType="1"/>
          </p:cNvSpPr>
          <p:nvPr/>
        </p:nvSpPr>
        <p:spPr bwMode="auto">
          <a:xfrm flipV="1">
            <a:off x="5591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81" name="Line 65"/>
          <p:cNvSpPr>
            <a:spLocks noChangeShapeType="1"/>
          </p:cNvSpPr>
          <p:nvPr/>
        </p:nvSpPr>
        <p:spPr bwMode="auto">
          <a:xfrm flipV="1">
            <a:off x="6769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82" name="Line 66"/>
          <p:cNvSpPr>
            <a:spLocks noChangeShapeType="1"/>
          </p:cNvSpPr>
          <p:nvPr/>
        </p:nvSpPr>
        <p:spPr bwMode="auto">
          <a:xfrm flipV="1">
            <a:off x="79390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5284" name="Rectangle 68"/>
          <p:cNvSpPr>
            <a:spLocks noChangeArrowheads="1"/>
          </p:cNvSpPr>
          <p:nvPr/>
        </p:nvSpPr>
        <p:spPr bwMode="auto">
          <a:xfrm>
            <a:off x="1781175" y="5416550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265285" name="Rectangle 69"/>
          <p:cNvSpPr>
            <a:spLocks noChangeArrowheads="1"/>
          </p:cNvSpPr>
          <p:nvPr/>
        </p:nvSpPr>
        <p:spPr bwMode="auto">
          <a:xfrm>
            <a:off x="1781175" y="4598988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265286" name="Rectangle 70"/>
          <p:cNvSpPr>
            <a:spLocks noChangeArrowheads="1"/>
          </p:cNvSpPr>
          <p:nvPr/>
        </p:nvSpPr>
        <p:spPr bwMode="auto">
          <a:xfrm>
            <a:off x="1781175" y="37830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265287" name="Rectangle 71"/>
          <p:cNvSpPr>
            <a:spLocks noChangeArrowheads="1"/>
          </p:cNvSpPr>
          <p:nvPr/>
        </p:nvSpPr>
        <p:spPr bwMode="auto">
          <a:xfrm>
            <a:off x="1781175" y="2973388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265288" name="Rectangle 72"/>
          <p:cNvSpPr>
            <a:spLocks noChangeArrowheads="1"/>
          </p:cNvSpPr>
          <p:nvPr/>
        </p:nvSpPr>
        <p:spPr bwMode="auto">
          <a:xfrm>
            <a:off x="1781175" y="2155825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265289" name="Rectangle 73"/>
          <p:cNvSpPr>
            <a:spLocks noChangeArrowheads="1"/>
          </p:cNvSpPr>
          <p:nvPr/>
        </p:nvSpPr>
        <p:spPr bwMode="auto">
          <a:xfrm>
            <a:off x="1781175" y="1339850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265290" name="Rectangle 74"/>
          <p:cNvSpPr>
            <a:spLocks noChangeArrowheads="1"/>
          </p:cNvSpPr>
          <p:nvPr/>
        </p:nvSpPr>
        <p:spPr bwMode="auto">
          <a:xfrm>
            <a:off x="20177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265291" name="Rectangle 75"/>
          <p:cNvSpPr>
            <a:spLocks noChangeArrowheads="1"/>
          </p:cNvSpPr>
          <p:nvPr/>
        </p:nvSpPr>
        <p:spPr bwMode="auto">
          <a:xfrm>
            <a:off x="3187700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265292" name="Rectangle 76"/>
          <p:cNvSpPr>
            <a:spLocks noChangeArrowheads="1"/>
          </p:cNvSpPr>
          <p:nvPr/>
        </p:nvSpPr>
        <p:spPr bwMode="auto">
          <a:xfrm>
            <a:off x="4365625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265293" name="Rectangle 77"/>
          <p:cNvSpPr>
            <a:spLocks noChangeArrowheads="1"/>
          </p:cNvSpPr>
          <p:nvPr/>
        </p:nvSpPr>
        <p:spPr bwMode="auto">
          <a:xfrm>
            <a:off x="55356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265294" name="Rectangle 78"/>
          <p:cNvSpPr>
            <a:spLocks noChangeArrowheads="1"/>
          </p:cNvSpPr>
          <p:nvPr/>
        </p:nvSpPr>
        <p:spPr bwMode="auto">
          <a:xfrm>
            <a:off x="6715125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265295" name="Rectangle 79"/>
          <p:cNvSpPr>
            <a:spLocks noChangeArrowheads="1"/>
          </p:cNvSpPr>
          <p:nvPr/>
        </p:nvSpPr>
        <p:spPr bwMode="auto">
          <a:xfrm>
            <a:off x="78851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19600" y="2286000"/>
            <a:ext cx="685800" cy="533400"/>
            <a:chOff x="192" y="1824"/>
            <a:chExt cx="432" cy="336"/>
          </a:xfrm>
        </p:grpSpPr>
        <p:sp>
          <p:nvSpPr>
            <p:cNvPr id="265222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65223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657600" y="3429000"/>
            <a:ext cx="685800" cy="533400"/>
            <a:chOff x="192" y="1824"/>
            <a:chExt cx="432" cy="336"/>
          </a:xfrm>
        </p:grpSpPr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715000" y="5029200"/>
            <a:ext cx="685800" cy="533400"/>
            <a:chOff x="192" y="1824"/>
            <a:chExt cx="432" cy="336"/>
          </a:xfrm>
        </p:grpSpPr>
        <p:sp>
          <p:nvSpPr>
            <p:cNvPr id="265228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65229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265230" name="AutoShape 14"/>
          <p:cNvSpPr>
            <a:spLocks noChangeArrowheads="1"/>
          </p:cNvSpPr>
          <p:nvPr/>
        </p:nvSpPr>
        <p:spPr bwMode="auto">
          <a:xfrm>
            <a:off x="3214678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31" name="AutoShape 15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32" name="AutoShape 16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33" name="AutoShape 17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34" name="AutoShape 18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35" name="AutoShape 1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36" name="AutoShape 20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37" name="AutoShape 21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38" name="AutoShape 22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39" name="AutoShape 23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40" name="AutoShape 24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41" name="AutoShape 25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42" name="AutoShape 26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43" name="AutoShape 27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44" name="AutoShape 28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45" name="AutoShape 29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46" name="AutoShape 30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47" name="AutoShape 31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48" name="AutoShape 32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49" name="AutoShape 33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50" name="AutoShape 34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51" name="AutoShape 35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52" name="AutoShape 36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53" name="AutoShape 37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54" name="AutoShape 38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55" name="AutoShape 39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5256" name="AutoShape 40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505200" y="2438400"/>
            <a:ext cx="2895600" cy="2590800"/>
            <a:chOff x="2208" y="1536"/>
            <a:chExt cx="1824" cy="1632"/>
          </a:xfrm>
        </p:grpSpPr>
        <p:sp>
          <p:nvSpPr>
            <p:cNvPr id="265258" name="Line 42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65259" name="Line 43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65260" name="Line 44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65298" name="Line 82"/>
          <p:cNvSpPr>
            <a:spLocks noChangeShapeType="1"/>
          </p:cNvSpPr>
          <p:nvPr/>
        </p:nvSpPr>
        <p:spPr bwMode="auto">
          <a:xfrm flipH="1" flipV="1">
            <a:off x="2057400" y="1752600"/>
            <a:ext cx="2971800" cy="1905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265299" name="Line 83"/>
          <p:cNvSpPr>
            <a:spLocks noChangeShapeType="1"/>
          </p:cNvSpPr>
          <p:nvPr/>
        </p:nvSpPr>
        <p:spPr bwMode="auto">
          <a:xfrm flipH="1">
            <a:off x="4038600" y="3657600"/>
            <a:ext cx="990600" cy="1828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265300" name="Line 84"/>
          <p:cNvSpPr>
            <a:spLocks noChangeShapeType="1"/>
          </p:cNvSpPr>
          <p:nvPr/>
        </p:nvSpPr>
        <p:spPr bwMode="auto">
          <a:xfrm flipV="1">
            <a:off x="5029200" y="3657600"/>
            <a:ext cx="2895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82" name="Rectangle 3"/>
          <p:cNvSpPr txBox="1">
            <a:spLocks noChangeArrowheads="1"/>
          </p:cNvSpPr>
          <p:nvPr/>
        </p:nvSpPr>
        <p:spPr>
          <a:xfrm>
            <a:off x="-32" y="21429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K-means</a:t>
            </a:r>
            <a:r>
              <a:rPr kumimoji="0" lang="pt-P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Clustering</a:t>
            </a:r>
            <a:r>
              <a:rPr kumimoji="0" lang="pt-P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Passo 2</a:t>
            </a:r>
          </a:p>
        </p:txBody>
      </p: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214282" y="845090"/>
            <a:ext cx="88207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PT" dirty="0" smtClean="0"/>
              <a:t>Algoritmo: </a:t>
            </a:r>
            <a:r>
              <a:rPr lang="pt-PT" dirty="0" err="1" smtClean="0"/>
              <a:t>k-means</a:t>
            </a:r>
            <a:r>
              <a:rPr lang="pt-PT" dirty="0" smtClean="0"/>
              <a:t>,  Medida de distância : </a:t>
            </a:r>
            <a:r>
              <a:rPr lang="pt-PT" dirty="0" err="1" smtClean="0"/>
              <a:t>Distância</a:t>
            </a:r>
            <a:r>
              <a:rPr lang="pt-PT" dirty="0" smtClean="0"/>
              <a:t> </a:t>
            </a:r>
            <a:r>
              <a:rPr lang="pt-PT" dirty="0" err="1" smtClean="0"/>
              <a:t>Euclideana</a:t>
            </a:r>
            <a:r>
              <a:rPr lang="pt-PT" dirty="0" smtClean="0"/>
              <a:t>, </a:t>
            </a:r>
            <a:r>
              <a:rPr lang="pt-PT" dirty="0" err="1" smtClean="0"/>
              <a:t>k</a:t>
            </a:r>
            <a:r>
              <a:rPr lang="pt-PT" baseline="-25000" dirty="0" err="1" smtClean="0"/>
              <a:t>i</a:t>
            </a:r>
            <a:r>
              <a:rPr lang="pt-PT" dirty="0" smtClean="0"/>
              <a:t>: </a:t>
            </a:r>
            <a:r>
              <a:rPr lang="pt-PT" dirty="0" err="1" smtClean="0"/>
              <a:t>centroide</a:t>
            </a:r>
            <a:r>
              <a:rPr lang="pt-PT" dirty="0" smtClean="0"/>
              <a:t> da partição </a:t>
            </a:r>
            <a:r>
              <a:rPr lang="pt-PT" i="1" dirty="0" smtClean="0"/>
              <a:t>i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83" name="Marcador de Posição do Número do Diapositivo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21</a:t>
            </a:fld>
            <a:endParaRPr lang="pt-PT"/>
          </a:p>
        </p:txBody>
      </p:sp>
      <p:sp>
        <p:nvSpPr>
          <p:cNvPr id="85" name="Marcador de Posição do Rodapé 8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8" name="Rectangle 68"/>
          <p:cNvSpPr>
            <a:spLocks noChangeArrowheads="1"/>
          </p:cNvSpPr>
          <p:nvPr/>
        </p:nvSpPr>
        <p:spPr bwMode="auto">
          <a:xfrm>
            <a:off x="1122363" y="1198563"/>
            <a:ext cx="6989762" cy="5481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9" name="Rectangle 69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10" name="Line 70"/>
          <p:cNvSpPr>
            <a:spLocks noChangeShapeType="1"/>
          </p:cNvSpPr>
          <p:nvPr/>
        </p:nvSpPr>
        <p:spPr bwMode="auto">
          <a:xfrm>
            <a:off x="2071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11" name="Line 71"/>
          <p:cNvSpPr>
            <a:spLocks noChangeShapeType="1"/>
          </p:cNvSpPr>
          <p:nvPr/>
        </p:nvSpPr>
        <p:spPr bwMode="auto">
          <a:xfrm>
            <a:off x="2071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12" name="Line 72"/>
          <p:cNvSpPr>
            <a:spLocks noChangeShapeType="1"/>
          </p:cNvSpPr>
          <p:nvPr/>
        </p:nvSpPr>
        <p:spPr bwMode="auto">
          <a:xfrm>
            <a:off x="2071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13" name="Line 73"/>
          <p:cNvSpPr>
            <a:spLocks noChangeShapeType="1"/>
          </p:cNvSpPr>
          <p:nvPr/>
        </p:nvSpPr>
        <p:spPr bwMode="auto">
          <a:xfrm>
            <a:off x="2071688" y="2281238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14" name="Line 74"/>
          <p:cNvSpPr>
            <a:spLocks noChangeShapeType="1"/>
          </p:cNvSpPr>
          <p:nvPr/>
        </p:nvSpPr>
        <p:spPr bwMode="auto">
          <a:xfrm>
            <a:off x="2071688" y="14652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15" name="Rectangle 75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16" name="Line 76"/>
          <p:cNvSpPr>
            <a:spLocks noChangeShapeType="1"/>
          </p:cNvSpPr>
          <p:nvPr/>
        </p:nvSpPr>
        <p:spPr bwMode="auto">
          <a:xfrm>
            <a:off x="2071688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17" name="Line 77"/>
          <p:cNvSpPr>
            <a:spLocks noChangeShapeType="1"/>
          </p:cNvSpPr>
          <p:nvPr/>
        </p:nvSpPr>
        <p:spPr bwMode="auto">
          <a:xfrm>
            <a:off x="2001838" y="55419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18" name="Line 78"/>
          <p:cNvSpPr>
            <a:spLocks noChangeShapeType="1"/>
          </p:cNvSpPr>
          <p:nvPr/>
        </p:nvSpPr>
        <p:spPr bwMode="auto">
          <a:xfrm>
            <a:off x="2001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19" name="Line 79"/>
          <p:cNvSpPr>
            <a:spLocks noChangeShapeType="1"/>
          </p:cNvSpPr>
          <p:nvPr/>
        </p:nvSpPr>
        <p:spPr bwMode="auto">
          <a:xfrm>
            <a:off x="2001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0" name="Line 80"/>
          <p:cNvSpPr>
            <a:spLocks noChangeShapeType="1"/>
          </p:cNvSpPr>
          <p:nvPr/>
        </p:nvSpPr>
        <p:spPr bwMode="auto">
          <a:xfrm>
            <a:off x="2001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1" name="Line 81"/>
          <p:cNvSpPr>
            <a:spLocks noChangeShapeType="1"/>
          </p:cNvSpPr>
          <p:nvPr/>
        </p:nvSpPr>
        <p:spPr bwMode="auto">
          <a:xfrm>
            <a:off x="2001838" y="2281238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2" name="Line 82"/>
          <p:cNvSpPr>
            <a:spLocks noChangeShapeType="1"/>
          </p:cNvSpPr>
          <p:nvPr/>
        </p:nvSpPr>
        <p:spPr bwMode="auto">
          <a:xfrm>
            <a:off x="2001838" y="14652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3" name="Line 83"/>
          <p:cNvSpPr>
            <a:spLocks noChangeShapeType="1"/>
          </p:cNvSpPr>
          <p:nvPr/>
        </p:nvSpPr>
        <p:spPr bwMode="auto">
          <a:xfrm>
            <a:off x="2071688" y="55419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4" name="Line 84"/>
          <p:cNvSpPr>
            <a:spLocks noChangeShapeType="1"/>
          </p:cNvSpPr>
          <p:nvPr/>
        </p:nvSpPr>
        <p:spPr bwMode="auto">
          <a:xfrm flipV="1">
            <a:off x="20716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5" name="Line 85"/>
          <p:cNvSpPr>
            <a:spLocks noChangeShapeType="1"/>
          </p:cNvSpPr>
          <p:nvPr/>
        </p:nvSpPr>
        <p:spPr bwMode="auto">
          <a:xfrm flipV="1">
            <a:off x="3243263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6" name="Line 86"/>
          <p:cNvSpPr>
            <a:spLocks noChangeShapeType="1"/>
          </p:cNvSpPr>
          <p:nvPr/>
        </p:nvSpPr>
        <p:spPr bwMode="auto">
          <a:xfrm flipV="1">
            <a:off x="44211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7" name="Line 87"/>
          <p:cNvSpPr>
            <a:spLocks noChangeShapeType="1"/>
          </p:cNvSpPr>
          <p:nvPr/>
        </p:nvSpPr>
        <p:spPr bwMode="auto">
          <a:xfrm flipV="1">
            <a:off x="5591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8" name="Line 88"/>
          <p:cNvSpPr>
            <a:spLocks noChangeShapeType="1"/>
          </p:cNvSpPr>
          <p:nvPr/>
        </p:nvSpPr>
        <p:spPr bwMode="auto">
          <a:xfrm flipV="1">
            <a:off x="6769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9" name="Line 89"/>
          <p:cNvSpPr>
            <a:spLocks noChangeShapeType="1"/>
          </p:cNvSpPr>
          <p:nvPr/>
        </p:nvSpPr>
        <p:spPr bwMode="auto">
          <a:xfrm flipV="1">
            <a:off x="79390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31" name="Rectangle 91"/>
          <p:cNvSpPr>
            <a:spLocks noChangeArrowheads="1"/>
          </p:cNvSpPr>
          <p:nvPr/>
        </p:nvSpPr>
        <p:spPr bwMode="auto">
          <a:xfrm>
            <a:off x="1781175" y="5416550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266332" name="Rectangle 92"/>
          <p:cNvSpPr>
            <a:spLocks noChangeArrowheads="1"/>
          </p:cNvSpPr>
          <p:nvPr/>
        </p:nvSpPr>
        <p:spPr bwMode="auto">
          <a:xfrm>
            <a:off x="1781175" y="4598988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266333" name="Rectangle 93"/>
          <p:cNvSpPr>
            <a:spLocks noChangeArrowheads="1"/>
          </p:cNvSpPr>
          <p:nvPr/>
        </p:nvSpPr>
        <p:spPr bwMode="auto">
          <a:xfrm>
            <a:off x="1781175" y="37830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266334" name="Rectangle 94"/>
          <p:cNvSpPr>
            <a:spLocks noChangeArrowheads="1"/>
          </p:cNvSpPr>
          <p:nvPr/>
        </p:nvSpPr>
        <p:spPr bwMode="auto">
          <a:xfrm>
            <a:off x="1781175" y="2973388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266335" name="Rectangle 95"/>
          <p:cNvSpPr>
            <a:spLocks noChangeArrowheads="1"/>
          </p:cNvSpPr>
          <p:nvPr/>
        </p:nvSpPr>
        <p:spPr bwMode="auto">
          <a:xfrm>
            <a:off x="1781175" y="2155825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266336" name="Rectangle 96"/>
          <p:cNvSpPr>
            <a:spLocks noChangeArrowheads="1"/>
          </p:cNvSpPr>
          <p:nvPr/>
        </p:nvSpPr>
        <p:spPr bwMode="auto">
          <a:xfrm>
            <a:off x="1781175" y="1339850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266337" name="Rectangle 97"/>
          <p:cNvSpPr>
            <a:spLocks noChangeArrowheads="1"/>
          </p:cNvSpPr>
          <p:nvPr/>
        </p:nvSpPr>
        <p:spPr bwMode="auto">
          <a:xfrm>
            <a:off x="20177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266338" name="Rectangle 98"/>
          <p:cNvSpPr>
            <a:spLocks noChangeArrowheads="1"/>
          </p:cNvSpPr>
          <p:nvPr/>
        </p:nvSpPr>
        <p:spPr bwMode="auto">
          <a:xfrm>
            <a:off x="3187700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266339" name="Rectangle 99"/>
          <p:cNvSpPr>
            <a:spLocks noChangeArrowheads="1"/>
          </p:cNvSpPr>
          <p:nvPr/>
        </p:nvSpPr>
        <p:spPr bwMode="auto">
          <a:xfrm>
            <a:off x="4365625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266340" name="Rectangle 100"/>
          <p:cNvSpPr>
            <a:spLocks noChangeArrowheads="1"/>
          </p:cNvSpPr>
          <p:nvPr/>
        </p:nvSpPr>
        <p:spPr bwMode="auto">
          <a:xfrm>
            <a:off x="55356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266341" name="Rectangle 101"/>
          <p:cNvSpPr>
            <a:spLocks noChangeArrowheads="1"/>
          </p:cNvSpPr>
          <p:nvPr/>
        </p:nvSpPr>
        <p:spPr bwMode="auto">
          <a:xfrm>
            <a:off x="6715125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266342" name="Rectangle 102"/>
          <p:cNvSpPr>
            <a:spLocks noChangeArrowheads="1"/>
          </p:cNvSpPr>
          <p:nvPr/>
        </p:nvSpPr>
        <p:spPr bwMode="auto">
          <a:xfrm>
            <a:off x="78851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72200" y="2133600"/>
            <a:ext cx="685800" cy="533400"/>
            <a:chOff x="192" y="1824"/>
            <a:chExt cx="432" cy="336"/>
          </a:xfrm>
        </p:grpSpPr>
        <p:sp>
          <p:nvSpPr>
            <p:cNvPr id="266246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66247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124200" y="4343400"/>
            <a:ext cx="685800" cy="533400"/>
            <a:chOff x="192" y="1824"/>
            <a:chExt cx="432" cy="336"/>
          </a:xfrm>
        </p:grpSpPr>
        <p:sp>
          <p:nvSpPr>
            <p:cNvPr id="266249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66250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248400" y="4038600"/>
            <a:ext cx="685800" cy="533400"/>
            <a:chOff x="192" y="1824"/>
            <a:chExt cx="432" cy="336"/>
          </a:xfrm>
        </p:grpSpPr>
        <p:sp>
          <p:nvSpPr>
            <p:cNvPr id="266252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66253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266255" name="AutoShape 15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56" name="AutoShape 16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57" name="AutoShape 17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58" name="AutoShape 18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59" name="AutoShape 1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60" name="AutoShape 20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61" name="AutoShape 21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62" name="AutoShape 22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63" name="AutoShape 23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64" name="AutoShape 24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65" name="AutoShape 25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66" name="AutoShape 26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67" name="AutoShape 27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68" name="AutoShape 28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69" name="AutoShape 29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70" name="AutoShape 30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71" name="AutoShape 31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72" name="AutoShape 32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73" name="AutoShape 33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74" name="AutoShape 34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75" name="AutoShape 35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76" name="AutoShape 36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77" name="AutoShape 37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78" name="AutoShape 38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79" name="AutoShape 39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80" name="AutoShape 40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81" name="AutoShape 41"/>
          <p:cNvSpPr>
            <a:spLocks noChangeArrowheads="1"/>
          </p:cNvSpPr>
          <p:nvPr/>
        </p:nvSpPr>
        <p:spPr bwMode="auto">
          <a:xfrm>
            <a:off x="3214678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82" name="AutoShape 42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83" name="AutoShape 43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84" name="AutoShape 44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85" name="AutoShape 45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86" name="AutoShape 46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87" name="AutoShape 47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88" name="AutoShape 48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89" name="AutoShape 49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90" name="AutoShape 50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91" name="AutoShape 51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92" name="AutoShape 52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93" name="AutoShape 53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94" name="AutoShape 54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95" name="AutoShape 55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96" name="AutoShape 56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97" name="AutoShape 57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98" name="AutoShape 58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299" name="AutoShape 59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300" name="AutoShape 60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301" name="AutoShape 61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302" name="AutoShape 62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303" name="AutoShape 63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304" name="AutoShape 64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305" name="AutoShape 65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306" name="AutoShape 66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6307" name="AutoShape 67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2" name="Rectangle 3"/>
          <p:cNvSpPr txBox="1">
            <a:spLocks noChangeArrowheads="1"/>
          </p:cNvSpPr>
          <p:nvPr/>
        </p:nvSpPr>
        <p:spPr>
          <a:xfrm>
            <a:off x="-32" y="21429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K-means</a:t>
            </a:r>
            <a:r>
              <a:rPr kumimoji="0" lang="pt-P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Clustering</a:t>
            </a:r>
            <a:r>
              <a:rPr kumimoji="0" lang="pt-P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Passo 3</a:t>
            </a:r>
          </a:p>
        </p:txBody>
      </p:sp>
      <p:sp>
        <p:nvSpPr>
          <p:cNvPr id="104" name="Text Box 4"/>
          <p:cNvSpPr txBox="1">
            <a:spLocks noChangeArrowheads="1"/>
          </p:cNvSpPr>
          <p:nvPr/>
        </p:nvSpPr>
        <p:spPr bwMode="auto">
          <a:xfrm>
            <a:off x="214282" y="845090"/>
            <a:ext cx="88207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PT" dirty="0" smtClean="0"/>
              <a:t>Algoritmo: </a:t>
            </a:r>
            <a:r>
              <a:rPr lang="pt-PT" dirty="0" err="1" smtClean="0"/>
              <a:t>k-means</a:t>
            </a:r>
            <a:r>
              <a:rPr lang="pt-PT" dirty="0" smtClean="0"/>
              <a:t>,  Medida de distância : </a:t>
            </a:r>
            <a:r>
              <a:rPr lang="pt-PT" dirty="0" err="1" smtClean="0"/>
              <a:t>Distância</a:t>
            </a:r>
            <a:r>
              <a:rPr lang="pt-PT" dirty="0" smtClean="0"/>
              <a:t> </a:t>
            </a:r>
            <a:r>
              <a:rPr lang="pt-PT" dirty="0" err="1" smtClean="0"/>
              <a:t>Euclideana</a:t>
            </a:r>
            <a:r>
              <a:rPr lang="pt-PT" dirty="0" smtClean="0"/>
              <a:t>, </a:t>
            </a:r>
            <a:r>
              <a:rPr lang="pt-PT" dirty="0" err="1" smtClean="0"/>
              <a:t>k</a:t>
            </a:r>
            <a:r>
              <a:rPr lang="pt-PT" baseline="-25000" dirty="0" err="1" smtClean="0"/>
              <a:t>i</a:t>
            </a:r>
            <a:r>
              <a:rPr lang="pt-PT" dirty="0" smtClean="0"/>
              <a:t>: </a:t>
            </a:r>
            <a:r>
              <a:rPr lang="pt-PT" dirty="0" err="1" smtClean="0"/>
              <a:t>centroide</a:t>
            </a:r>
            <a:r>
              <a:rPr lang="pt-PT" dirty="0" smtClean="0"/>
              <a:t> da partição </a:t>
            </a:r>
            <a:r>
              <a:rPr lang="pt-PT" i="1" dirty="0" smtClean="0"/>
              <a:t>i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03" name="Marcador de Posição do Número do Diapositivo 1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22</a:t>
            </a:fld>
            <a:endParaRPr lang="pt-PT"/>
          </a:p>
        </p:txBody>
      </p:sp>
      <p:sp>
        <p:nvSpPr>
          <p:cNvPr id="105" name="Marcador de Posição do Rodapé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09" name="Rectangle 45"/>
          <p:cNvSpPr>
            <a:spLocks noChangeArrowheads="1"/>
          </p:cNvSpPr>
          <p:nvPr/>
        </p:nvSpPr>
        <p:spPr bwMode="auto">
          <a:xfrm>
            <a:off x="1122363" y="1198563"/>
            <a:ext cx="6989762" cy="5481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10" name="Rectangle 46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11" name="Line 47"/>
          <p:cNvSpPr>
            <a:spLocks noChangeShapeType="1"/>
          </p:cNvSpPr>
          <p:nvPr/>
        </p:nvSpPr>
        <p:spPr bwMode="auto">
          <a:xfrm>
            <a:off x="2071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12" name="Line 48"/>
          <p:cNvSpPr>
            <a:spLocks noChangeShapeType="1"/>
          </p:cNvSpPr>
          <p:nvPr/>
        </p:nvSpPr>
        <p:spPr bwMode="auto">
          <a:xfrm>
            <a:off x="2071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13" name="Line 49"/>
          <p:cNvSpPr>
            <a:spLocks noChangeShapeType="1"/>
          </p:cNvSpPr>
          <p:nvPr/>
        </p:nvSpPr>
        <p:spPr bwMode="auto">
          <a:xfrm>
            <a:off x="2071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14" name="Line 50"/>
          <p:cNvSpPr>
            <a:spLocks noChangeShapeType="1"/>
          </p:cNvSpPr>
          <p:nvPr/>
        </p:nvSpPr>
        <p:spPr bwMode="auto">
          <a:xfrm>
            <a:off x="2071688" y="2281238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15" name="Line 51"/>
          <p:cNvSpPr>
            <a:spLocks noChangeShapeType="1"/>
          </p:cNvSpPr>
          <p:nvPr/>
        </p:nvSpPr>
        <p:spPr bwMode="auto">
          <a:xfrm>
            <a:off x="2071688" y="14652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16" name="Rectangle 52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17" name="Line 53"/>
          <p:cNvSpPr>
            <a:spLocks noChangeShapeType="1"/>
          </p:cNvSpPr>
          <p:nvPr/>
        </p:nvSpPr>
        <p:spPr bwMode="auto">
          <a:xfrm>
            <a:off x="2071688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18" name="Line 54"/>
          <p:cNvSpPr>
            <a:spLocks noChangeShapeType="1"/>
          </p:cNvSpPr>
          <p:nvPr/>
        </p:nvSpPr>
        <p:spPr bwMode="auto">
          <a:xfrm>
            <a:off x="2001838" y="55419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19" name="Line 55"/>
          <p:cNvSpPr>
            <a:spLocks noChangeShapeType="1"/>
          </p:cNvSpPr>
          <p:nvPr/>
        </p:nvSpPr>
        <p:spPr bwMode="auto">
          <a:xfrm>
            <a:off x="2001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20" name="Line 56"/>
          <p:cNvSpPr>
            <a:spLocks noChangeShapeType="1"/>
          </p:cNvSpPr>
          <p:nvPr/>
        </p:nvSpPr>
        <p:spPr bwMode="auto">
          <a:xfrm>
            <a:off x="2001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21" name="Line 57"/>
          <p:cNvSpPr>
            <a:spLocks noChangeShapeType="1"/>
          </p:cNvSpPr>
          <p:nvPr/>
        </p:nvSpPr>
        <p:spPr bwMode="auto">
          <a:xfrm>
            <a:off x="2001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22" name="Line 58"/>
          <p:cNvSpPr>
            <a:spLocks noChangeShapeType="1"/>
          </p:cNvSpPr>
          <p:nvPr/>
        </p:nvSpPr>
        <p:spPr bwMode="auto">
          <a:xfrm>
            <a:off x="2001838" y="2281238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23" name="Line 59"/>
          <p:cNvSpPr>
            <a:spLocks noChangeShapeType="1"/>
          </p:cNvSpPr>
          <p:nvPr/>
        </p:nvSpPr>
        <p:spPr bwMode="auto">
          <a:xfrm>
            <a:off x="2001838" y="14652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24" name="Line 60"/>
          <p:cNvSpPr>
            <a:spLocks noChangeShapeType="1"/>
          </p:cNvSpPr>
          <p:nvPr/>
        </p:nvSpPr>
        <p:spPr bwMode="auto">
          <a:xfrm>
            <a:off x="2071688" y="55419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25" name="Line 61"/>
          <p:cNvSpPr>
            <a:spLocks noChangeShapeType="1"/>
          </p:cNvSpPr>
          <p:nvPr/>
        </p:nvSpPr>
        <p:spPr bwMode="auto">
          <a:xfrm flipV="1">
            <a:off x="20716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26" name="Line 62"/>
          <p:cNvSpPr>
            <a:spLocks noChangeShapeType="1"/>
          </p:cNvSpPr>
          <p:nvPr/>
        </p:nvSpPr>
        <p:spPr bwMode="auto">
          <a:xfrm flipV="1">
            <a:off x="3243263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27" name="Line 63"/>
          <p:cNvSpPr>
            <a:spLocks noChangeShapeType="1"/>
          </p:cNvSpPr>
          <p:nvPr/>
        </p:nvSpPr>
        <p:spPr bwMode="auto">
          <a:xfrm flipV="1">
            <a:off x="44211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28" name="Line 64"/>
          <p:cNvSpPr>
            <a:spLocks noChangeShapeType="1"/>
          </p:cNvSpPr>
          <p:nvPr/>
        </p:nvSpPr>
        <p:spPr bwMode="auto">
          <a:xfrm flipV="1">
            <a:off x="5591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29" name="Line 65"/>
          <p:cNvSpPr>
            <a:spLocks noChangeShapeType="1"/>
          </p:cNvSpPr>
          <p:nvPr/>
        </p:nvSpPr>
        <p:spPr bwMode="auto">
          <a:xfrm flipV="1">
            <a:off x="6769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30" name="Line 66"/>
          <p:cNvSpPr>
            <a:spLocks noChangeShapeType="1"/>
          </p:cNvSpPr>
          <p:nvPr/>
        </p:nvSpPr>
        <p:spPr bwMode="auto">
          <a:xfrm flipV="1">
            <a:off x="79390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7332" name="Rectangle 68"/>
          <p:cNvSpPr>
            <a:spLocks noChangeArrowheads="1"/>
          </p:cNvSpPr>
          <p:nvPr/>
        </p:nvSpPr>
        <p:spPr bwMode="auto">
          <a:xfrm>
            <a:off x="1781175" y="5416550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267333" name="Rectangle 69"/>
          <p:cNvSpPr>
            <a:spLocks noChangeArrowheads="1"/>
          </p:cNvSpPr>
          <p:nvPr/>
        </p:nvSpPr>
        <p:spPr bwMode="auto">
          <a:xfrm>
            <a:off x="1781175" y="4598988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267334" name="Rectangle 70"/>
          <p:cNvSpPr>
            <a:spLocks noChangeArrowheads="1"/>
          </p:cNvSpPr>
          <p:nvPr/>
        </p:nvSpPr>
        <p:spPr bwMode="auto">
          <a:xfrm>
            <a:off x="1781175" y="37830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267335" name="Rectangle 71"/>
          <p:cNvSpPr>
            <a:spLocks noChangeArrowheads="1"/>
          </p:cNvSpPr>
          <p:nvPr/>
        </p:nvSpPr>
        <p:spPr bwMode="auto">
          <a:xfrm>
            <a:off x="1781175" y="2973388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267336" name="Rectangle 72"/>
          <p:cNvSpPr>
            <a:spLocks noChangeArrowheads="1"/>
          </p:cNvSpPr>
          <p:nvPr/>
        </p:nvSpPr>
        <p:spPr bwMode="auto">
          <a:xfrm>
            <a:off x="1781175" y="2155825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267337" name="Rectangle 73"/>
          <p:cNvSpPr>
            <a:spLocks noChangeArrowheads="1"/>
          </p:cNvSpPr>
          <p:nvPr/>
        </p:nvSpPr>
        <p:spPr bwMode="auto">
          <a:xfrm>
            <a:off x="1781175" y="1339850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267338" name="Rectangle 74"/>
          <p:cNvSpPr>
            <a:spLocks noChangeArrowheads="1"/>
          </p:cNvSpPr>
          <p:nvPr/>
        </p:nvSpPr>
        <p:spPr bwMode="auto">
          <a:xfrm>
            <a:off x="20177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267339" name="Rectangle 75"/>
          <p:cNvSpPr>
            <a:spLocks noChangeArrowheads="1"/>
          </p:cNvSpPr>
          <p:nvPr/>
        </p:nvSpPr>
        <p:spPr bwMode="auto">
          <a:xfrm>
            <a:off x="3187700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267340" name="Rectangle 76"/>
          <p:cNvSpPr>
            <a:spLocks noChangeArrowheads="1"/>
          </p:cNvSpPr>
          <p:nvPr/>
        </p:nvSpPr>
        <p:spPr bwMode="auto">
          <a:xfrm>
            <a:off x="4365625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267341" name="Rectangle 77"/>
          <p:cNvSpPr>
            <a:spLocks noChangeArrowheads="1"/>
          </p:cNvSpPr>
          <p:nvPr/>
        </p:nvSpPr>
        <p:spPr bwMode="auto">
          <a:xfrm>
            <a:off x="55356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/>
          </a:p>
        </p:txBody>
      </p:sp>
      <p:sp>
        <p:nvSpPr>
          <p:cNvPr id="267342" name="Rectangle 78"/>
          <p:cNvSpPr>
            <a:spLocks noChangeArrowheads="1"/>
          </p:cNvSpPr>
          <p:nvPr/>
        </p:nvSpPr>
        <p:spPr bwMode="auto">
          <a:xfrm>
            <a:off x="6715125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267343" name="Rectangle 79"/>
          <p:cNvSpPr>
            <a:spLocks noChangeArrowheads="1"/>
          </p:cNvSpPr>
          <p:nvPr/>
        </p:nvSpPr>
        <p:spPr bwMode="auto">
          <a:xfrm>
            <a:off x="78851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72200" y="2133600"/>
            <a:ext cx="685800" cy="533400"/>
            <a:chOff x="192" y="1824"/>
            <a:chExt cx="432" cy="336"/>
          </a:xfrm>
        </p:grpSpPr>
        <p:sp>
          <p:nvSpPr>
            <p:cNvPr id="267270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124200" y="4343400"/>
            <a:ext cx="685800" cy="533400"/>
            <a:chOff x="192" y="1824"/>
            <a:chExt cx="432" cy="336"/>
          </a:xfrm>
        </p:grpSpPr>
        <p:sp>
          <p:nvSpPr>
            <p:cNvPr id="267273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67274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248400" y="4038600"/>
            <a:ext cx="685800" cy="533400"/>
            <a:chOff x="192" y="1824"/>
            <a:chExt cx="432" cy="336"/>
          </a:xfrm>
        </p:grpSpPr>
        <p:sp>
          <p:nvSpPr>
            <p:cNvPr id="267276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67277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267278" name="AutoShape 14"/>
          <p:cNvSpPr>
            <a:spLocks noChangeArrowheads="1"/>
          </p:cNvSpPr>
          <p:nvPr/>
        </p:nvSpPr>
        <p:spPr bwMode="auto">
          <a:xfrm>
            <a:off x="3214678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79" name="AutoShape 15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80" name="AutoShape 16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81" name="AutoShape 17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82" name="AutoShape 18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83" name="AutoShape 1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84" name="AutoShape 20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85" name="AutoShape 21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86" name="AutoShape 22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87" name="AutoShape 23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88" name="AutoShape 24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89" name="AutoShape 25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90" name="AutoShape 26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91" name="AutoShape 27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92" name="AutoShape 28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93" name="AutoShape 29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94" name="AutoShape 30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95" name="AutoShape 31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96" name="AutoShape 32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97" name="AutoShape 33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98" name="AutoShape 34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299" name="AutoShape 35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300" name="AutoShape 36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301" name="AutoShape 37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302" name="AutoShape 38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303" name="AutoShape 39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7304" name="AutoShape 40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2819400" y="2209800"/>
            <a:ext cx="3962400" cy="2514600"/>
            <a:chOff x="1776" y="1392"/>
            <a:chExt cx="2496" cy="1584"/>
          </a:xfrm>
        </p:grpSpPr>
        <p:sp>
          <p:nvSpPr>
            <p:cNvPr id="267306" name="Line 42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192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67307" name="Line 43"/>
            <p:cNvSpPr>
              <a:spLocks noChangeShapeType="1"/>
            </p:cNvSpPr>
            <p:nvPr/>
          </p:nvSpPr>
          <p:spPr bwMode="auto">
            <a:xfrm flipH="1">
              <a:off x="3840" y="273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67308" name="Line 44"/>
            <p:cNvSpPr>
              <a:spLocks noChangeShapeType="1"/>
            </p:cNvSpPr>
            <p:nvPr/>
          </p:nvSpPr>
          <p:spPr bwMode="auto">
            <a:xfrm>
              <a:off x="4080" y="139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79" name="Rectangle 3"/>
          <p:cNvSpPr txBox="1">
            <a:spLocks noChangeArrowheads="1"/>
          </p:cNvSpPr>
          <p:nvPr/>
        </p:nvSpPr>
        <p:spPr>
          <a:xfrm>
            <a:off x="-32" y="21429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K-means</a:t>
            </a:r>
            <a:r>
              <a:rPr kumimoji="0" lang="pt-P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Clustering</a:t>
            </a:r>
            <a:r>
              <a:rPr kumimoji="0" lang="pt-P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Passo 4</a:t>
            </a:r>
          </a:p>
        </p:txBody>
      </p:sp>
      <p:sp>
        <p:nvSpPr>
          <p:cNvPr id="81" name="Text Box 4"/>
          <p:cNvSpPr txBox="1">
            <a:spLocks noChangeArrowheads="1"/>
          </p:cNvSpPr>
          <p:nvPr/>
        </p:nvSpPr>
        <p:spPr bwMode="auto">
          <a:xfrm>
            <a:off x="214282" y="857232"/>
            <a:ext cx="88207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PT" dirty="0" smtClean="0"/>
              <a:t>Algoritmo: </a:t>
            </a:r>
            <a:r>
              <a:rPr lang="pt-PT" dirty="0" err="1" smtClean="0"/>
              <a:t>k-means</a:t>
            </a:r>
            <a:r>
              <a:rPr lang="pt-PT" dirty="0" smtClean="0"/>
              <a:t>,  Medida de distância : </a:t>
            </a:r>
            <a:r>
              <a:rPr lang="pt-PT" dirty="0" err="1" smtClean="0"/>
              <a:t>Distância</a:t>
            </a:r>
            <a:r>
              <a:rPr lang="pt-PT" dirty="0" smtClean="0"/>
              <a:t> </a:t>
            </a:r>
            <a:r>
              <a:rPr lang="pt-PT" dirty="0" err="1" smtClean="0"/>
              <a:t>Euclideana</a:t>
            </a:r>
            <a:r>
              <a:rPr lang="pt-PT" dirty="0" smtClean="0"/>
              <a:t>, </a:t>
            </a:r>
            <a:r>
              <a:rPr lang="pt-PT" dirty="0" err="1" smtClean="0"/>
              <a:t>k</a:t>
            </a:r>
            <a:r>
              <a:rPr lang="pt-PT" baseline="-25000" dirty="0" err="1" smtClean="0"/>
              <a:t>i</a:t>
            </a:r>
            <a:r>
              <a:rPr lang="pt-PT" dirty="0" smtClean="0"/>
              <a:t>: </a:t>
            </a:r>
            <a:r>
              <a:rPr lang="pt-PT" dirty="0" err="1" smtClean="0"/>
              <a:t>centroide</a:t>
            </a:r>
            <a:r>
              <a:rPr lang="pt-PT" dirty="0" smtClean="0"/>
              <a:t> da partição </a:t>
            </a:r>
            <a:r>
              <a:rPr lang="pt-PT" i="1" dirty="0" smtClean="0"/>
              <a:t>i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80" name="Marcador de Posição do Número do Diapositivo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23</a:t>
            </a:fld>
            <a:endParaRPr lang="pt-PT"/>
          </a:p>
        </p:txBody>
      </p:sp>
      <p:sp>
        <p:nvSpPr>
          <p:cNvPr id="82" name="Marcador de Posição do Rodapé 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04" name="Object 0"/>
          <p:cNvGraphicFramePr>
            <a:graphicFrameLocks noChangeAspect="1"/>
          </p:cNvGraphicFramePr>
          <p:nvPr/>
        </p:nvGraphicFramePr>
        <p:xfrm>
          <a:off x="1066800" y="1143000"/>
          <a:ext cx="7100888" cy="5595938"/>
        </p:xfrm>
        <a:graphic>
          <a:graphicData uri="http://schemas.openxmlformats.org/presentationml/2006/ole">
            <p:oleObj spid="_x0000_s21506" name="Worksheet" r:id="rId3" imgW="6762676" imgH="5257800" progId="Excel.Sheet.8">
              <p:embed/>
            </p:oleObj>
          </a:graphicData>
        </a:graphic>
      </p:graphicFrame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-32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K-means Clustering: </a:t>
            </a:r>
            <a:r>
              <a:rPr lang="en-US" sz="3100" dirty="0" err="1" smtClean="0"/>
              <a:t>estado</a:t>
            </a:r>
            <a:r>
              <a:rPr lang="en-US" sz="3100" dirty="0" smtClean="0"/>
              <a:t> final</a:t>
            </a:r>
            <a:endParaRPr lang="en-US" sz="31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2133600"/>
            <a:ext cx="685800" cy="533400"/>
            <a:chOff x="192" y="1824"/>
            <a:chExt cx="432" cy="336"/>
          </a:xfrm>
        </p:grpSpPr>
        <p:sp>
          <p:nvSpPr>
            <p:cNvPr id="268294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68295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43200" y="4038600"/>
            <a:ext cx="685800" cy="533400"/>
            <a:chOff x="192" y="1824"/>
            <a:chExt cx="432" cy="336"/>
          </a:xfrm>
        </p:grpSpPr>
        <p:sp>
          <p:nvSpPr>
            <p:cNvPr id="268297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68298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172200" y="4267200"/>
            <a:ext cx="685800" cy="533400"/>
            <a:chOff x="192" y="1824"/>
            <a:chExt cx="432" cy="336"/>
          </a:xfrm>
        </p:grpSpPr>
        <p:sp>
          <p:nvSpPr>
            <p:cNvPr id="268300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68301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268302" name="AutoShape 14"/>
          <p:cNvSpPr>
            <a:spLocks noChangeArrowheads="1"/>
          </p:cNvSpPr>
          <p:nvPr/>
        </p:nvSpPr>
        <p:spPr bwMode="auto">
          <a:xfrm>
            <a:off x="314324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03" name="AutoShape 15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04" name="AutoShape 16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05" name="AutoShape 17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06" name="AutoShape 18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07" name="AutoShape 1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08" name="AutoShape 20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09" name="AutoShape 21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10" name="AutoShape 22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11" name="AutoShape 23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12" name="AutoShape 24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13" name="AutoShape 25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14" name="AutoShape 26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15" name="AutoShape 27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16" name="AutoShape 28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17" name="AutoShape 29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18" name="AutoShape 30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19" name="AutoShape 31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20" name="AutoShape 32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21" name="AutoShape 33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22" name="AutoShape 34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23" name="AutoShape 35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24" name="AutoShape 36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25" name="AutoShape 37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26" name="AutoShape 38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27" name="AutoShape 39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68328" name="AutoShape 40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14282" y="845090"/>
            <a:ext cx="88207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PT" dirty="0" smtClean="0"/>
              <a:t>Algoritmo: </a:t>
            </a:r>
            <a:r>
              <a:rPr lang="pt-PT" dirty="0" err="1" smtClean="0"/>
              <a:t>k-means</a:t>
            </a:r>
            <a:r>
              <a:rPr lang="pt-PT" dirty="0" smtClean="0"/>
              <a:t>,  Medida de distância : </a:t>
            </a:r>
            <a:r>
              <a:rPr lang="pt-PT" dirty="0" err="1" smtClean="0"/>
              <a:t>Distância</a:t>
            </a:r>
            <a:r>
              <a:rPr lang="pt-PT" dirty="0" smtClean="0"/>
              <a:t> </a:t>
            </a:r>
            <a:r>
              <a:rPr lang="pt-PT" dirty="0" err="1" smtClean="0"/>
              <a:t>Euclideana</a:t>
            </a:r>
            <a:r>
              <a:rPr lang="pt-PT" dirty="0" smtClean="0"/>
              <a:t>, </a:t>
            </a:r>
            <a:r>
              <a:rPr lang="pt-PT" dirty="0" err="1" smtClean="0"/>
              <a:t>k</a:t>
            </a:r>
            <a:r>
              <a:rPr lang="pt-PT" baseline="-25000" dirty="0" err="1" smtClean="0"/>
              <a:t>i</a:t>
            </a:r>
            <a:r>
              <a:rPr lang="pt-PT" dirty="0" smtClean="0"/>
              <a:t>: </a:t>
            </a:r>
            <a:r>
              <a:rPr lang="pt-PT" dirty="0" err="1" smtClean="0"/>
              <a:t>centroide</a:t>
            </a:r>
            <a:r>
              <a:rPr lang="pt-PT" dirty="0" smtClean="0"/>
              <a:t> da partição </a:t>
            </a:r>
            <a:r>
              <a:rPr lang="pt-PT" i="1" dirty="0" smtClean="0"/>
              <a:t>i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2" name="Marcador de Posição do Número do Diapositivo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24</a:t>
            </a:fld>
            <a:endParaRPr lang="pt-PT"/>
          </a:p>
        </p:txBody>
      </p:sp>
      <p:sp>
        <p:nvSpPr>
          <p:cNvPr id="43" name="Marcador de Posição do Rodapé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1850"/>
          </a:xfrm>
        </p:spPr>
        <p:txBody>
          <a:bodyPr/>
          <a:lstStyle/>
          <a:p>
            <a:r>
              <a:rPr lang="pt-PT" sz="4000" dirty="0" smtClean="0"/>
              <a:t>Comentários sobre o </a:t>
            </a:r>
            <a:r>
              <a:rPr lang="pt-PT" sz="4000" i="1" dirty="0" err="1" smtClean="0"/>
              <a:t>k-Means</a:t>
            </a:r>
            <a:endParaRPr lang="pt-PT" sz="3200" b="1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t-PT" u="sng" dirty="0" smtClean="0"/>
              <a:t>Vantagens</a:t>
            </a:r>
            <a:endParaRPr lang="pt-PT" dirty="0" smtClean="0"/>
          </a:p>
          <a:p>
            <a:pPr lvl="1">
              <a:lnSpc>
                <a:spcPct val="90000"/>
              </a:lnSpc>
            </a:pPr>
            <a:r>
              <a:rPr lang="pt-PT" sz="2400" i="1" dirty="0" smtClean="0"/>
              <a:t>Eficiente</a:t>
            </a:r>
            <a:r>
              <a:rPr lang="pt-PT" sz="2400" dirty="0" smtClean="0"/>
              <a:t>: complexidade </a:t>
            </a:r>
            <a:r>
              <a:rPr lang="pt-PT" sz="2400" i="1" dirty="0" smtClean="0"/>
              <a:t>O</a:t>
            </a:r>
            <a:r>
              <a:rPr lang="pt-PT" sz="2400" dirty="0" smtClean="0"/>
              <a:t>(</a:t>
            </a:r>
            <a:r>
              <a:rPr lang="pt-PT" sz="2400" i="1" dirty="0" smtClean="0"/>
              <a:t>tkn</a:t>
            </a:r>
            <a:r>
              <a:rPr lang="pt-PT" sz="2400" dirty="0" smtClean="0"/>
              <a:t>), onde </a:t>
            </a:r>
            <a:r>
              <a:rPr lang="pt-PT" sz="2400" i="1" dirty="0" smtClean="0"/>
              <a:t>n</a:t>
            </a:r>
            <a:r>
              <a:rPr lang="pt-PT" sz="2400" dirty="0" smtClean="0"/>
              <a:t> é o #objectos, </a:t>
            </a:r>
            <a:r>
              <a:rPr lang="pt-PT" sz="2400" i="1" dirty="0" smtClean="0"/>
              <a:t>k</a:t>
            </a:r>
            <a:r>
              <a:rPr lang="pt-PT" sz="2400" dirty="0" smtClean="0"/>
              <a:t> é o #clusters, e </a:t>
            </a:r>
            <a:r>
              <a:rPr lang="pt-PT" sz="2400" i="1" dirty="0" smtClean="0"/>
              <a:t>t  </a:t>
            </a:r>
            <a:r>
              <a:rPr lang="pt-PT" sz="2400" dirty="0" smtClean="0"/>
              <a:t>o nº de iterações. Tipicamente, </a:t>
            </a:r>
            <a:r>
              <a:rPr lang="pt-PT" sz="2400" i="1" dirty="0" smtClean="0"/>
              <a:t>k</a:t>
            </a:r>
            <a:r>
              <a:rPr lang="pt-PT" sz="2400" dirty="0" smtClean="0"/>
              <a:t>, </a:t>
            </a:r>
            <a:r>
              <a:rPr lang="pt-PT" sz="2400" i="1" dirty="0" smtClean="0"/>
              <a:t>t</a:t>
            </a:r>
            <a:r>
              <a:rPr lang="pt-PT" sz="2400" dirty="0" smtClean="0"/>
              <a:t> &lt;&lt; </a:t>
            </a:r>
            <a:r>
              <a:rPr lang="pt-PT" sz="2400" i="1" dirty="0" smtClean="0"/>
              <a:t>n</a:t>
            </a:r>
            <a:r>
              <a:rPr lang="pt-PT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pt-PT" sz="2400" dirty="0" smtClean="0"/>
              <a:t>Frequentemente termina num óptimo local. O óptimo global pode ser encontrando recorrendo as técnicas como: </a:t>
            </a:r>
            <a:r>
              <a:rPr lang="pt-PT" sz="2400" i="1" dirty="0" err="1" smtClean="0"/>
              <a:t>simulating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annealing</a:t>
            </a:r>
            <a:r>
              <a:rPr lang="pt-PT" sz="2400" dirty="0" smtClean="0"/>
              <a:t> e algoritmos genéticos. </a:t>
            </a:r>
          </a:p>
          <a:p>
            <a:pPr>
              <a:lnSpc>
                <a:spcPct val="90000"/>
              </a:lnSpc>
            </a:pPr>
            <a:r>
              <a:rPr lang="pt-PT" sz="3200" u="sng" dirty="0" smtClean="0"/>
              <a:t>Fraquezas</a:t>
            </a:r>
            <a:endParaRPr lang="pt-PT" sz="3200" dirty="0" smtClean="0"/>
          </a:p>
          <a:p>
            <a:pPr lvl="1">
              <a:lnSpc>
                <a:spcPct val="90000"/>
              </a:lnSpc>
            </a:pPr>
            <a:r>
              <a:rPr lang="pt-PT" sz="2400" dirty="0" smtClean="0"/>
              <a:t>Se média não é possível de definir, como actuar? (dados categóricos)</a:t>
            </a:r>
          </a:p>
          <a:p>
            <a:pPr lvl="1">
              <a:lnSpc>
                <a:spcPct val="90000"/>
              </a:lnSpc>
            </a:pPr>
            <a:r>
              <a:rPr lang="pt-PT" sz="2400" dirty="0" smtClean="0"/>
              <a:t> É necessário especificar antecipadamente o valor de </a:t>
            </a:r>
            <a:r>
              <a:rPr lang="pt-PT" sz="2400" i="1" dirty="0" smtClean="0"/>
              <a:t>k ( número de </a:t>
            </a:r>
            <a:r>
              <a:rPr lang="pt-PT" sz="2400" dirty="0" smtClean="0"/>
              <a:t>clusters), </a:t>
            </a:r>
          </a:p>
          <a:p>
            <a:pPr lvl="1">
              <a:lnSpc>
                <a:spcPct val="90000"/>
              </a:lnSpc>
            </a:pPr>
            <a:r>
              <a:rPr lang="pt-PT" sz="2400" dirty="0" smtClean="0"/>
              <a:t>Incapaz de lidar com ruído e </a:t>
            </a:r>
            <a:r>
              <a:rPr lang="pt-PT" sz="2400" i="1" dirty="0" err="1" smtClean="0"/>
              <a:t>outliers</a:t>
            </a:r>
            <a:r>
              <a:rPr lang="pt-PT" sz="2400" i="1" dirty="0" smtClean="0"/>
              <a:t>,</a:t>
            </a:r>
            <a:endParaRPr lang="pt-PT" sz="2400" dirty="0" smtClean="0"/>
          </a:p>
          <a:p>
            <a:pPr lvl="1">
              <a:lnSpc>
                <a:spcPct val="90000"/>
              </a:lnSpc>
            </a:pPr>
            <a:r>
              <a:rPr lang="pt-PT" sz="2400" dirty="0" smtClean="0"/>
              <a:t>Dificuldade  em identificar clusters com formas não convexas </a:t>
            </a:r>
            <a:r>
              <a:rPr lang="pt-PT" sz="2400" i="1" dirty="0" smtClean="0"/>
              <a:t>(tipicamente encontra clusters com forma esférica).</a:t>
            </a:r>
            <a:endParaRPr lang="pt-PT" sz="2400" i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PT" dirty="0" smtClean="0"/>
              <a:t>Algoritmo </a:t>
            </a:r>
            <a:r>
              <a:rPr lang="pt-PT" dirty="0" err="1" smtClean="0"/>
              <a:t>k-medoids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Introduz a noção de </a:t>
            </a:r>
            <a:r>
              <a:rPr lang="pt-PT" i="1" dirty="0" err="1" smtClean="0"/>
              <a:t>medoide</a:t>
            </a:r>
            <a:r>
              <a:rPr lang="pt-PT" dirty="0" smtClean="0"/>
              <a:t>: é um objecto representativo da partição . Tipicamente o objecto mais central do cluster.</a:t>
            </a:r>
          </a:p>
          <a:p>
            <a:pPr>
              <a:lnSpc>
                <a:spcPct val="110000"/>
              </a:lnSpc>
            </a:pPr>
            <a:r>
              <a:rPr lang="pt-PT" dirty="0" smtClean="0"/>
              <a:t>Exemplo de um algoritmo: </a:t>
            </a:r>
          </a:p>
          <a:p>
            <a:pPr lvl="1">
              <a:lnSpc>
                <a:spcPct val="110000"/>
              </a:lnSpc>
            </a:pPr>
            <a:r>
              <a:rPr lang="pt-PT" sz="3200" b="1" dirty="0" smtClean="0"/>
              <a:t>P</a:t>
            </a:r>
            <a:r>
              <a:rPr lang="pt-PT" sz="2400" b="1" dirty="0" smtClean="0"/>
              <a:t>AM</a:t>
            </a:r>
            <a:r>
              <a:rPr lang="pt-PT" sz="2400" dirty="0" smtClean="0"/>
              <a:t> (</a:t>
            </a:r>
            <a:r>
              <a:rPr lang="pt-PT" sz="2400" dirty="0" err="1" smtClean="0"/>
              <a:t>Partitioning</a:t>
            </a:r>
            <a:r>
              <a:rPr lang="pt-PT" sz="2400" dirty="0" smtClean="0"/>
              <a:t> </a:t>
            </a:r>
            <a:r>
              <a:rPr lang="pt-PT" sz="2400" dirty="0" err="1" smtClean="0"/>
              <a:t>Around</a:t>
            </a:r>
            <a:r>
              <a:rPr lang="pt-PT" sz="2400" dirty="0" smtClean="0"/>
              <a:t> </a:t>
            </a:r>
            <a:r>
              <a:rPr lang="pt-PT" sz="2400" dirty="0" err="1" smtClean="0"/>
              <a:t>Medoids</a:t>
            </a:r>
            <a:r>
              <a:rPr lang="pt-PT" sz="2400" dirty="0" smtClean="0"/>
              <a:t>, 1987)</a:t>
            </a:r>
          </a:p>
          <a:p>
            <a:pPr lvl="1">
              <a:lnSpc>
                <a:spcPct val="110000"/>
              </a:lnSpc>
            </a:pPr>
            <a:r>
              <a:rPr lang="pt-PT" sz="2400" dirty="0" smtClean="0"/>
              <a:t>Começar com um conjunto inicial de </a:t>
            </a:r>
            <a:r>
              <a:rPr lang="pt-PT" sz="2400" dirty="0" err="1" smtClean="0"/>
              <a:t>medoides</a:t>
            </a:r>
            <a:r>
              <a:rPr lang="pt-PT" sz="2400" dirty="0" smtClean="0"/>
              <a:t>. Iterativamente substituir os </a:t>
            </a:r>
            <a:r>
              <a:rPr lang="pt-PT" sz="2400" dirty="0" err="1" smtClean="0"/>
              <a:t>medoides</a:t>
            </a:r>
            <a:r>
              <a:rPr lang="pt-PT" sz="2400" dirty="0" smtClean="0"/>
              <a:t> por objectos não centrais, por forma a melhorar a distância total do cluster (∑ distâncias entre objectos de um cluster e o seu </a:t>
            </a:r>
            <a:r>
              <a:rPr lang="pt-PT" sz="2400" dirty="0" err="1" smtClean="0"/>
              <a:t>medoide</a:t>
            </a:r>
            <a:r>
              <a:rPr lang="pt-PT" sz="2400" dirty="0" smtClean="0"/>
              <a:t>). </a:t>
            </a:r>
          </a:p>
          <a:p>
            <a:pPr lvl="1">
              <a:lnSpc>
                <a:spcPct val="110000"/>
              </a:lnSpc>
            </a:pPr>
            <a:r>
              <a:rPr lang="pt-PT" sz="2400" b="1" dirty="0" smtClean="0"/>
              <a:t>PAM</a:t>
            </a:r>
            <a:r>
              <a:rPr lang="pt-PT" sz="2400" dirty="0" smtClean="0"/>
              <a:t> é eficiente para </a:t>
            </a:r>
            <a:r>
              <a:rPr lang="pt-PT" sz="2400" dirty="0" err="1" smtClean="0"/>
              <a:t>datasets</a:t>
            </a:r>
            <a:r>
              <a:rPr lang="pt-PT" sz="2400" dirty="0" smtClean="0"/>
              <a:t> pequenos mas não escala bem com </a:t>
            </a:r>
            <a:r>
              <a:rPr lang="pt-PT" sz="2400" dirty="0" err="1" smtClean="0"/>
              <a:t>datasets</a:t>
            </a:r>
            <a:r>
              <a:rPr lang="pt-PT" sz="2400" dirty="0" smtClean="0"/>
              <a:t> de grande dimensão. 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mada rectangular arredondada 5"/>
          <p:cNvSpPr/>
          <p:nvPr/>
        </p:nvSpPr>
        <p:spPr>
          <a:xfrm>
            <a:off x="6429388" y="2714620"/>
            <a:ext cx="2643206" cy="714380"/>
          </a:xfrm>
          <a:prstGeom prst="wedgeRoundRectCallout">
            <a:avLst>
              <a:gd name="adj1" fmla="val -197410"/>
              <a:gd name="adj2" fmla="val 22400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Usando a distância entre</a:t>
            </a:r>
            <a:r>
              <a:rPr lang="pt-PT" sz="1600" dirty="0" smtClean="0">
                <a:solidFill>
                  <a:schemeClr val="tx1"/>
                </a:solidFill>
              </a:rPr>
              <a:t> objecto e </a:t>
            </a:r>
            <a:r>
              <a:rPr lang="pt-PT" sz="1600" dirty="0" err="1" smtClean="0">
                <a:solidFill>
                  <a:schemeClr val="tx1"/>
                </a:solidFill>
              </a:rPr>
              <a:t>medoide</a:t>
            </a:r>
            <a:r>
              <a:rPr lang="pt-PT" sz="1600" dirty="0" smtClean="0">
                <a:solidFill>
                  <a:schemeClr val="tx1"/>
                </a:solidFill>
              </a:rPr>
              <a:t>           (e.g. </a:t>
            </a:r>
            <a:r>
              <a:rPr lang="pt-PT" sz="1600" dirty="0" err="1" smtClean="0">
                <a:solidFill>
                  <a:schemeClr val="tx1"/>
                </a:solidFill>
              </a:rPr>
              <a:t>dist</a:t>
            </a:r>
            <a:r>
              <a:rPr lang="pt-PT" sz="1600" dirty="0" smtClean="0">
                <a:solidFill>
                  <a:schemeClr val="tx1"/>
                </a:solidFill>
              </a:rPr>
              <a:t>. Euclidiana)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PT" dirty="0" smtClean="0"/>
              <a:t>Algoritmo </a:t>
            </a:r>
            <a:r>
              <a:rPr lang="pt-PT" dirty="0" err="1" smtClean="0"/>
              <a:t>k-medoids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071546"/>
            <a:ext cx="8472518" cy="57150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PT" sz="2400" b="1" i="1" dirty="0" smtClean="0"/>
              <a:t>Algoritmo </a:t>
            </a:r>
            <a:r>
              <a:rPr lang="pt-PT" sz="2400" b="1" i="1" dirty="0" err="1" smtClean="0"/>
              <a:t>k-medoids</a:t>
            </a:r>
            <a:endParaRPr lang="pt-PT" sz="2400" b="1" i="1" dirty="0" smtClean="0"/>
          </a:p>
          <a:p>
            <a:r>
              <a:rPr lang="pt-PT" sz="2400" dirty="0" smtClean="0"/>
              <a:t>Input: </a:t>
            </a:r>
            <a:r>
              <a:rPr lang="pt-PT" sz="2400" i="1" dirty="0" smtClean="0"/>
              <a:t>n</a:t>
            </a:r>
            <a:r>
              <a:rPr lang="pt-PT" sz="2400" dirty="0" smtClean="0"/>
              <a:t> objectos e um </a:t>
            </a:r>
            <a:r>
              <a:rPr lang="pt-PT" sz="2400" i="1" dirty="0" smtClean="0"/>
              <a:t>k</a:t>
            </a:r>
            <a:r>
              <a:rPr lang="pt-PT" sz="2400" dirty="0" smtClean="0"/>
              <a:t> definido pelo utilizador.</a:t>
            </a:r>
          </a:p>
          <a:p>
            <a:r>
              <a:rPr lang="pt-PT" sz="2400" dirty="0" smtClean="0"/>
              <a:t>Output: um conjunto de k clusters que minimiza </a:t>
            </a:r>
            <a:r>
              <a:rPr lang="pt-PT" sz="2400" i="1" dirty="0" smtClean="0"/>
              <a:t>S</a:t>
            </a:r>
            <a:r>
              <a:rPr lang="pt-PT" sz="2400" dirty="0" smtClean="0"/>
              <a:t>, a soma das distâncias entre objectos  de um cluster e o seu </a:t>
            </a:r>
            <a:r>
              <a:rPr lang="pt-PT" sz="2400" dirty="0" err="1" smtClean="0"/>
              <a:t>medoide</a:t>
            </a:r>
            <a:r>
              <a:rPr lang="pt-PT" sz="2400" dirty="0" smtClean="0"/>
              <a:t>.</a:t>
            </a:r>
          </a:p>
          <a:p>
            <a:endParaRPr lang="pt-PT" sz="2400" dirty="0" smtClean="0"/>
          </a:p>
          <a:p>
            <a:endParaRPr lang="pt-PT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PT" sz="2400" dirty="0" smtClean="0"/>
              <a:t>Escolher aleatoriamente </a:t>
            </a:r>
            <a:r>
              <a:rPr lang="pt-PT" sz="2400" i="1" dirty="0" smtClean="0"/>
              <a:t>k</a:t>
            </a:r>
            <a:r>
              <a:rPr lang="pt-PT" sz="2400" dirty="0" smtClean="0"/>
              <a:t> objectos para serem os </a:t>
            </a:r>
            <a:r>
              <a:rPr lang="pt-PT" sz="2400" i="1" dirty="0" smtClean="0"/>
              <a:t>k</a:t>
            </a:r>
            <a:r>
              <a:rPr lang="pt-PT" sz="2400" dirty="0" smtClean="0"/>
              <a:t> </a:t>
            </a:r>
            <a:r>
              <a:rPr lang="pt-PT" sz="2400" b="1" dirty="0" err="1" smtClean="0"/>
              <a:t>medoides</a:t>
            </a:r>
            <a:endParaRPr lang="pt-PT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pt-PT" sz="2400" dirty="0" smtClean="0"/>
              <a:t>Repetir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PT" sz="2000" dirty="0" smtClean="0"/>
              <a:t>Atribuir cada objecto não </a:t>
            </a:r>
            <a:r>
              <a:rPr lang="pt-PT" sz="2000" dirty="0" err="1" smtClean="0"/>
              <a:t>medoide</a:t>
            </a:r>
            <a:r>
              <a:rPr lang="pt-PT" sz="2000" dirty="0" smtClean="0"/>
              <a:t>  ao cluster que contém o </a:t>
            </a:r>
            <a:r>
              <a:rPr lang="pt-PT" sz="2000" dirty="0" err="1" smtClean="0"/>
              <a:t>medoide</a:t>
            </a:r>
            <a:r>
              <a:rPr lang="pt-PT" sz="2000" dirty="0" smtClean="0"/>
              <a:t> mais próximo,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PT" sz="2000" dirty="0" smtClean="0"/>
              <a:t>Escolher aleatoriamente um objecto não </a:t>
            </a:r>
            <a:r>
              <a:rPr lang="pt-PT" sz="2000" dirty="0" err="1" smtClean="0"/>
              <a:t>mediode</a:t>
            </a:r>
            <a:r>
              <a:rPr lang="pt-PT" sz="2000" dirty="0" smtClean="0"/>
              <a:t>  </a:t>
            </a:r>
            <a:r>
              <a:rPr lang="pt-PT" sz="2000" dirty="0" err="1" smtClean="0"/>
              <a:t>O</a:t>
            </a:r>
            <a:r>
              <a:rPr lang="pt-PT" sz="2000" baseline="-25000" dirty="0" err="1" smtClean="0"/>
              <a:t>rnd</a:t>
            </a:r>
            <a:r>
              <a:rPr lang="pt-PT" sz="2000" dirty="0" smtClean="0"/>
              <a:t>,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PT" sz="2000" dirty="0" smtClean="0"/>
              <a:t>Calcular o custo total, </a:t>
            </a:r>
            <a:r>
              <a:rPr lang="pt-PT" sz="2000" i="1" dirty="0" smtClean="0"/>
              <a:t>S</a:t>
            </a:r>
            <a:r>
              <a:rPr lang="pt-PT" sz="2000" dirty="0" smtClean="0"/>
              <a:t>, de trocar o </a:t>
            </a:r>
            <a:r>
              <a:rPr lang="pt-PT" sz="2000" dirty="0" err="1" smtClean="0"/>
              <a:t>medoide</a:t>
            </a:r>
            <a:r>
              <a:rPr lang="pt-PT" sz="2000" dirty="0" smtClean="0"/>
              <a:t> e </a:t>
            </a:r>
            <a:r>
              <a:rPr lang="pt-PT" sz="2000" dirty="0" err="1" smtClean="0"/>
              <a:t>O</a:t>
            </a:r>
            <a:r>
              <a:rPr lang="pt-PT" sz="2000" baseline="-25000" dirty="0" err="1" smtClean="0"/>
              <a:t>j</a:t>
            </a:r>
            <a:r>
              <a:rPr lang="pt-PT" sz="2000" dirty="0" smtClean="0"/>
              <a:t> por </a:t>
            </a:r>
            <a:r>
              <a:rPr lang="pt-PT" sz="2000" dirty="0" err="1" smtClean="0"/>
              <a:t>O</a:t>
            </a:r>
            <a:r>
              <a:rPr lang="pt-PT" sz="2000" baseline="-25000" dirty="0" err="1" smtClean="0"/>
              <a:t>rnd</a:t>
            </a:r>
            <a:r>
              <a:rPr lang="pt-PT" sz="2000" dirty="0" smtClean="0"/>
              <a:t>,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PT" sz="2000" dirty="0" smtClean="0"/>
              <a:t>Se </a:t>
            </a:r>
            <a:r>
              <a:rPr lang="pt-PT" sz="2000" i="1" dirty="0" smtClean="0"/>
              <a:t>S</a:t>
            </a:r>
            <a:r>
              <a:rPr lang="pt-PT" sz="2000" dirty="0" smtClean="0"/>
              <a:t> &lt; 0 então trocar </a:t>
            </a:r>
            <a:r>
              <a:rPr lang="pt-PT" sz="2000" dirty="0" err="1" smtClean="0"/>
              <a:t>O</a:t>
            </a:r>
            <a:r>
              <a:rPr lang="pt-PT" sz="2000" baseline="-25000" dirty="0" err="1" smtClean="0"/>
              <a:t>j</a:t>
            </a:r>
            <a:r>
              <a:rPr lang="pt-PT" sz="2000" dirty="0" smtClean="0"/>
              <a:t> por </a:t>
            </a:r>
            <a:r>
              <a:rPr lang="pt-PT" sz="2000" dirty="0" err="1" smtClean="0"/>
              <a:t>O</a:t>
            </a:r>
            <a:r>
              <a:rPr lang="pt-PT" sz="2000" baseline="-25000" dirty="0" err="1" smtClean="0"/>
              <a:t>rnd</a:t>
            </a:r>
            <a:r>
              <a:rPr lang="pt-PT" sz="2000" baseline="-25000" dirty="0" smtClean="0"/>
              <a:t> </a:t>
            </a:r>
            <a:r>
              <a:rPr lang="pt-PT" sz="2000" dirty="0" smtClean="0"/>
              <a:t>para formar novo conjunto de </a:t>
            </a:r>
            <a:r>
              <a:rPr lang="pt-PT" sz="2000" dirty="0" err="1" smtClean="0"/>
              <a:t>medoides</a:t>
            </a:r>
            <a:r>
              <a:rPr lang="pt-PT" sz="2000" dirty="0" smtClean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 smtClean="0"/>
              <a:t>Até que não ocorre mudança </a:t>
            </a:r>
            <a:r>
              <a:rPr lang="pt-PT" sz="2000" dirty="0" smtClean="0"/>
              <a:t>(troca de </a:t>
            </a:r>
            <a:r>
              <a:rPr lang="pt-PT" sz="2000" dirty="0" err="1" smtClean="0"/>
              <a:t>medoides</a:t>
            </a:r>
            <a:r>
              <a:rPr lang="pt-PT" sz="2000" dirty="0" smtClean="0"/>
              <a:t>)</a:t>
            </a:r>
            <a:endParaRPr lang="pt-PT" sz="2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27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Expectation-Maximization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Estende o </a:t>
            </a:r>
            <a:r>
              <a:rPr lang="pt-PT" dirty="0" err="1" smtClean="0"/>
              <a:t>k-means</a:t>
            </a:r>
            <a:r>
              <a:rPr lang="pt-PT" dirty="0" smtClean="0"/>
              <a:t> considerando a possibilidade de não haver fronteiras rígidas entre clusters,</a:t>
            </a:r>
          </a:p>
          <a:p>
            <a:r>
              <a:rPr lang="pt-PT" dirty="0" smtClean="0"/>
              <a:t>A associação entre um objecto e um cluster é baseada num medida (peso) de probabilidade de pertença (</a:t>
            </a:r>
            <a:r>
              <a:rPr lang="pt-PT" i="1" dirty="0" smtClean="0"/>
              <a:t>O</a:t>
            </a:r>
            <a:r>
              <a:rPr lang="pt-PT" i="1" baseline="-25000" dirty="0" smtClean="0"/>
              <a:t>i</a:t>
            </a:r>
            <a:r>
              <a:rPr lang="pt-PT" dirty="0" smtClean="0"/>
              <a:t> </a:t>
            </a:r>
            <a:r>
              <a:rPr lang="el-GR" i="1" dirty="0" smtClean="0"/>
              <a:t>ϵ</a:t>
            </a:r>
            <a:r>
              <a:rPr lang="pt-PT" dirty="0" smtClean="0"/>
              <a:t> </a:t>
            </a:r>
            <a:r>
              <a:rPr lang="pt-PT" i="1" dirty="0" err="1" smtClean="0"/>
              <a:t>c</a:t>
            </a:r>
            <a:r>
              <a:rPr lang="pt-PT" i="1" baseline="-25000" dirty="0" err="1" smtClean="0"/>
              <a:t>k</a:t>
            </a:r>
            <a:r>
              <a:rPr lang="pt-PT" dirty="0" smtClean="0"/>
              <a:t>),</a:t>
            </a:r>
          </a:p>
          <a:p>
            <a:r>
              <a:rPr lang="pt-PT" dirty="0" smtClean="0"/>
              <a:t>Os </a:t>
            </a:r>
            <a:r>
              <a:rPr lang="pt-PT" dirty="0" err="1" smtClean="0"/>
              <a:t>centroides</a:t>
            </a:r>
            <a:r>
              <a:rPr lang="pt-PT" dirty="0" smtClean="0"/>
              <a:t> são calculados usando as medidas de pesos. </a:t>
            </a:r>
          </a:p>
          <a:p>
            <a:r>
              <a:rPr lang="pt-PT" dirty="0" err="1" smtClean="0"/>
              <a:t>Gaussian</a:t>
            </a:r>
            <a:r>
              <a:rPr lang="pt-PT" dirty="0" smtClean="0"/>
              <a:t> </a:t>
            </a:r>
            <a:r>
              <a:rPr lang="pt-PT" dirty="0" err="1" smtClean="0"/>
              <a:t>Mixture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…</a:t>
            </a:r>
          </a:p>
          <a:p>
            <a:pPr algn="just">
              <a:buNone/>
            </a:pPr>
            <a:endParaRPr lang="pt-PT" dirty="0" smtClean="0"/>
          </a:p>
          <a:p>
            <a:pPr>
              <a:buNone/>
            </a:pPr>
            <a:r>
              <a:rPr lang="pt-PT" sz="1800" dirty="0" smtClean="0"/>
              <a:t> </a:t>
            </a:r>
            <a:r>
              <a:rPr lang="pt-PT" sz="2100" b="1" dirty="0" smtClean="0"/>
              <a:t>Passo E:</a:t>
            </a:r>
            <a:r>
              <a:rPr lang="pt-PT" sz="2100" dirty="0" smtClean="0"/>
              <a:t> estimar os clusters considerando os dados e a estimativa actual dos parâmetros do modelo. Isto é obtido pela estimativa (probabilidade) condicional.</a:t>
            </a:r>
          </a:p>
          <a:p>
            <a:pPr>
              <a:buNone/>
            </a:pPr>
            <a:r>
              <a:rPr lang="pt-PT" sz="2100" dirty="0" smtClean="0"/>
              <a:t> </a:t>
            </a:r>
            <a:r>
              <a:rPr lang="pt-PT" sz="2100" b="1" dirty="0" smtClean="0"/>
              <a:t>Passo M:</a:t>
            </a:r>
            <a:r>
              <a:rPr lang="pt-PT" sz="2100" dirty="0" smtClean="0"/>
              <a:t> a função de </a:t>
            </a:r>
            <a:r>
              <a:rPr lang="pt-PT" sz="2100" i="1" dirty="0" err="1" smtClean="0"/>
              <a:t>likelihood</a:t>
            </a:r>
            <a:r>
              <a:rPr lang="pt-PT" sz="2100" dirty="0" smtClean="0"/>
              <a:t> é maximizada sob a premissa que conhecemos os clusters. Usamos a estimativa dos clusters do passo E para obter este resultado. </a:t>
            </a:r>
            <a:endParaRPr lang="pt-PT" sz="21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mada rectangular arredondada 9"/>
          <p:cNvSpPr/>
          <p:nvPr/>
        </p:nvSpPr>
        <p:spPr>
          <a:xfrm>
            <a:off x="7572396" y="1428736"/>
            <a:ext cx="1500198" cy="857256"/>
          </a:xfrm>
          <a:prstGeom prst="wedgeRoundRectCallout">
            <a:avLst>
              <a:gd name="adj1" fmla="val -99801"/>
              <a:gd name="adj2" fmla="val 2051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chemeClr val="tx1"/>
                </a:solidFill>
              </a:rPr>
              <a:t>Seguindo uma distribuição e.g. </a:t>
            </a:r>
            <a:r>
              <a:rPr lang="pt-PT" sz="1600" dirty="0" err="1" smtClean="0">
                <a:solidFill>
                  <a:schemeClr val="tx1"/>
                </a:solidFill>
              </a:rPr>
              <a:t>Gaussiana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0" y="0"/>
            <a:ext cx="4992688" cy="785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642910" y="87294"/>
            <a:ext cx="7793038" cy="127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pt-PT" sz="4400" dirty="0" smtClean="0"/>
              <a:t>Algoritmo EM</a:t>
            </a:r>
          </a:p>
          <a:p>
            <a:r>
              <a:rPr lang="pt-PT" sz="2000" dirty="0" smtClean="0"/>
              <a:t>(output  é a  probabilidade de um objecto pertencer a um cluster)</a:t>
            </a:r>
            <a:endParaRPr lang="pt-PT" sz="2000" dirty="0"/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152400" y="1371600"/>
            <a:ext cx="7277120" cy="441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l">
              <a:spcBef>
                <a:spcPct val="20000"/>
              </a:spcBef>
              <a:buFont typeface="+mj-lt"/>
              <a:buAutoNum type="arabicPeriod"/>
            </a:pPr>
            <a:r>
              <a:rPr lang="pt-PT" sz="2800" dirty="0" smtClean="0"/>
              <a:t>Inicializar os K </a:t>
            </a:r>
            <a:r>
              <a:rPr lang="pt-PT" sz="2800" dirty="0" err="1" smtClean="0"/>
              <a:t>centroids</a:t>
            </a:r>
            <a:r>
              <a:rPr lang="pt-PT" sz="2800" dirty="0" smtClean="0"/>
              <a:t> para os clusters,</a:t>
            </a:r>
          </a:p>
          <a:p>
            <a:pPr marL="514350" indent="-514350" algn="l">
              <a:spcBef>
                <a:spcPct val="20000"/>
              </a:spcBef>
              <a:buFont typeface="+mj-lt"/>
              <a:buAutoNum type="arabicPeriod"/>
            </a:pPr>
            <a:r>
              <a:rPr lang="pt-PT" sz="2800" dirty="0" smtClean="0"/>
              <a:t>Iterar entre dois passos</a:t>
            </a:r>
          </a:p>
          <a:p>
            <a:pPr marL="971550" lvl="1" indent="-514350" algn="l">
              <a:spcBef>
                <a:spcPct val="20000"/>
              </a:spcBef>
              <a:buFont typeface="+mj-lt"/>
              <a:buAutoNum type="arabicPeriod"/>
            </a:pPr>
            <a:r>
              <a:rPr lang="pt-PT" sz="2800" b="1" dirty="0" err="1" smtClean="0">
                <a:solidFill>
                  <a:srgbClr val="FF0000"/>
                </a:solidFill>
              </a:rPr>
              <a:t>E</a:t>
            </a:r>
            <a:r>
              <a:rPr lang="pt-PT" sz="2800" dirty="0" err="1" smtClean="0"/>
              <a:t>xpectation</a:t>
            </a:r>
            <a:r>
              <a:rPr lang="pt-PT" sz="2800" dirty="0" smtClean="0"/>
              <a:t>: calcular pertença de todos os objectos a todos os clusters</a:t>
            </a:r>
          </a:p>
          <a:p>
            <a:pPr marL="971550" lvl="1" indent="-514350" algn="l">
              <a:spcBef>
                <a:spcPct val="20000"/>
              </a:spcBef>
              <a:buFont typeface="+mj-lt"/>
              <a:buAutoNum type="arabicPeriod"/>
            </a:pPr>
            <a:endParaRPr lang="pt-PT" sz="2800" dirty="0" smtClean="0"/>
          </a:p>
          <a:p>
            <a:pPr marL="971550" lvl="1" indent="-514350" algn="l">
              <a:spcBef>
                <a:spcPct val="20000"/>
              </a:spcBef>
              <a:buFont typeface="+mj-lt"/>
              <a:buAutoNum type="arabicPeriod"/>
            </a:pPr>
            <a:endParaRPr lang="pt-PT" sz="2800" dirty="0" smtClean="0"/>
          </a:p>
          <a:p>
            <a:pPr marL="971550" lvl="1" indent="-514350" algn="l">
              <a:spcBef>
                <a:spcPct val="20000"/>
              </a:spcBef>
            </a:pPr>
            <a:endParaRPr lang="pt-PT" sz="2800" b="1" dirty="0" smtClean="0">
              <a:solidFill>
                <a:srgbClr val="FF0000"/>
              </a:solidFill>
            </a:endParaRPr>
          </a:p>
          <a:p>
            <a:pPr marL="971550" lvl="1" indent="-514350" algn="l">
              <a:spcBef>
                <a:spcPct val="20000"/>
              </a:spcBef>
              <a:buFont typeface="+mj-lt"/>
              <a:buAutoNum type="arabicPeriod"/>
            </a:pPr>
            <a:r>
              <a:rPr lang="pt-PT" sz="2800" b="1" dirty="0" err="1" smtClean="0">
                <a:solidFill>
                  <a:srgbClr val="FF0000"/>
                </a:solidFill>
              </a:rPr>
              <a:t>M</a:t>
            </a:r>
            <a:r>
              <a:rPr lang="pt-PT" sz="2800" dirty="0" err="1" smtClean="0"/>
              <a:t>aximation</a:t>
            </a:r>
            <a:r>
              <a:rPr lang="pt-PT" sz="2800" dirty="0" smtClean="0"/>
              <a:t>: estimar os parâmetros do modelo (média) que maximiza a             </a:t>
            </a:r>
            <a:r>
              <a:rPr lang="pt-PT" sz="2800" i="1" dirty="0" err="1" smtClean="0"/>
              <a:t>log-likelihood</a:t>
            </a:r>
            <a:r>
              <a:rPr lang="pt-PT" sz="2800" i="1" dirty="0" smtClean="0"/>
              <a:t> </a:t>
            </a:r>
            <a:r>
              <a:rPr lang="pt-PT" sz="2800" dirty="0" smtClean="0"/>
              <a:t>dos dados.</a:t>
            </a:r>
            <a:endParaRPr lang="en-US" sz="2800" i="1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 sz="2800" dirty="0"/>
          </a:p>
        </p:txBody>
      </p:sp>
      <p:graphicFrame>
        <p:nvGraphicFramePr>
          <p:cNvPr id="278528" name="Object 0"/>
          <p:cNvGraphicFramePr>
            <a:graphicFrameLocks noChangeAspect="1"/>
          </p:cNvGraphicFramePr>
          <p:nvPr/>
        </p:nvGraphicFramePr>
        <p:xfrm>
          <a:off x="4100538" y="3571876"/>
          <a:ext cx="4114800" cy="1276350"/>
        </p:xfrm>
        <a:graphic>
          <a:graphicData uri="http://schemas.openxmlformats.org/presentationml/2006/ole">
            <p:oleObj spid="_x0000_s53250" name="Equação" r:id="rId3" imgW="1904760" imgH="558720" progId="Equation.3">
              <p:embed/>
            </p:oleObj>
          </a:graphicData>
        </a:graphic>
      </p:graphicFrame>
      <p:graphicFrame>
        <p:nvGraphicFramePr>
          <p:cNvPr id="278529" name="Object 1"/>
          <p:cNvGraphicFramePr>
            <a:graphicFrameLocks noChangeAspect="1"/>
          </p:cNvGraphicFramePr>
          <p:nvPr/>
        </p:nvGraphicFramePr>
        <p:xfrm>
          <a:off x="5067331" y="5657874"/>
          <a:ext cx="3862387" cy="1271588"/>
        </p:xfrm>
        <a:graphic>
          <a:graphicData uri="http://schemas.openxmlformats.org/presentationml/2006/ole">
            <p:oleObj spid="_x0000_s53251" name="Equação" r:id="rId4" imgW="1574640" imgH="571320" progId="Equation.3">
              <p:embed/>
            </p:oleObj>
          </a:graphicData>
        </a:graphic>
      </p:graphicFrame>
      <p:graphicFrame>
        <p:nvGraphicFramePr>
          <p:cNvPr id="278530" name="Object 2"/>
          <p:cNvGraphicFramePr>
            <a:graphicFrameLocks noChangeAspect="1"/>
          </p:cNvGraphicFramePr>
          <p:nvPr/>
        </p:nvGraphicFramePr>
        <p:xfrm>
          <a:off x="785786" y="3286124"/>
          <a:ext cx="2716212" cy="1195388"/>
        </p:xfrm>
        <a:graphic>
          <a:graphicData uri="http://schemas.openxmlformats.org/presentationml/2006/ole">
            <p:oleObj spid="_x0000_s53252" name="Equação" r:id="rId5" imgW="1257120" imgH="520560" progId="Equation.3">
              <p:embed/>
            </p:oleObj>
          </a:graphicData>
        </a:graphic>
      </p:graphicFrame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29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Qual o agrupamento natural destes dados?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3</a:t>
            </a:fld>
            <a:endParaRPr lang="pt-PT"/>
          </a:p>
        </p:txBody>
      </p:sp>
      <p:pic>
        <p:nvPicPr>
          <p:cNvPr id="1026" name="Picture 2" descr="2008 Subaru WRC concept ca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40" y="2024066"/>
            <a:ext cx="2106596" cy="1132296"/>
          </a:xfrm>
          <a:prstGeom prst="rect">
            <a:avLst/>
          </a:prstGeom>
          <a:noFill/>
        </p:spPr>
      </p:pic>
      <p:pic>
        <p:nvPicPr>
          <p:cNvPr id="1028" name="Picture 4" descr=" Car Wallpapers &gt; Cars &gt; Porsche &#10; Porsche 911 Police Car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14678" y="1964521"/>
            <a:ext cx="1785950" cy="1178727"/>
          </a:xfrm>
          <a:prstGeom prst="rect">
            <a:avLst/>
          </a:prstGeom>
          <a:noFill/>
        </p:spPr>
      </p:pic>
      <p:pic>
        <p:nvPicPr>
          <p:cNvPr id="1030" name="Picture 6" descr="Ferrari, F1 bolid  Wallpaper">
            <a:hlinkClick r:id="rId6" tooltip="Ferrari, F1 bolid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06858" y="2000240"/>
            <a:ext cx="1836976" cy="1143008"/>
          </a:xfrm>
          <a:prstGeom prst="rect">
            <a:avLst/>
          </a:prstGeom>
          <a:noFill/>
        </p:spPr>
      </p:pic>
      <p:pic>
        <p:nvPicPr>
          <p:cNvPr id="1032" name="Picture 8" descr="Ver imagem em tamanho real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71803" y="3630998"/>
            <a:ext cx="1571635" cy="1083886"/>
          </a:xfrm>
          <a:prstGeom prst="rect">
            <a:avLst/>
          </a:prstGeom>
          <a:noFill/>
        </p:spPr>
      </p:pic>
      <p:pic>
        <p:nvPicPr>
          <p:cNvPr id="1034" name="Picture 10" descr="Ver imagem em tamanho real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66154" y="3571876"/>
            <a:ext cx="1634144" cy="1136796"/>
          </a:xfrm>
          <a:prstGeom prst="rect">
            <a:avLst/>
          </a:prstGeom>
          <a:noFill/>
        </p:spPr>
      </p:pic>
      <p:pic>
        <p:nvPicPr>
          <p:cNvPr id="1036" name="Picture 12" descr="Ver imagem em tamanho real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93537" y="3643314"/>
            <a:ext cx="1607355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30</a:t>
            </a:fld>
            <a:endParaRPr lang="pt-PT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2910" y="71414"/>
            <a:ext cx="779303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pt-PT" sz="4400" dirty="0" smtClean="0"/>
              <a:t>Algoritmo EM (</a:t>
            </a:r>
            <a:r>
              <a:rPr lang="pt-PT" sz="4400" dirty="0" err="1" smtClean="0"/>
              <a:t>cont</a:t>
            </a:r>
            <a:r>
              <a:rPr lang="pt-PT" sz="4400" dirty="0" smtClean="0"/>
              <a:t>)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084388" y="1285875"/>
          <a:ext cx="5997575" cy="1071563"/>
        </p:xfrm>
        <a:graphic>
          <a:graphicData uri="http://schemas.openxmlformats.org/presentationml/2006/ole">
            <p:oleObj spid="_x0000_s54274" name="Equação" r:id="rId3" imgW="1892160" imgH="342720" progId="Equation.3">
              <p:embed/>
            </p:oleObj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36743" y="2214554"/>
            <a:ext cx="867051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Condição de paragem:  </a:t>
            </a:r>
          </a:p>
          <a:p>
            <a:endParaRPr lang="pt-PT" sz="2800" dirty="0" smtClean="0"/>
          </a:p>
          <a:p>
            <a:r>
              <a:rPr lang="pt-PT" sz="2800" dirty="0" smtClean="0"/>
              <a:t>	O valor da </a:t>
            </a:r>
            <a:r>
              <a:rPr lang="pt-PT" sz="2800" i="1" dirty="0" err="1" smtClean="0"/>
              <a:t>log-likelihood</a:t>
            </a:r>
            <a:r>
              <a:rPr lang="pt-PT" sz="2800" dirty="0" smtClean="0"/>
              <a:t> converge para um valor </a:t>
            </a:r>
            <a:r>
              <a:rPr lang="el-GR" sz="2800" dirty="0" smtClean="0"/>
              <a:t>ε</a:t>
            </a:r>
            <a:r>
              <a:rPr lang="pt-PT" sz="2800" dirty="0" smtClean="0"/>
              <a:t>.</a:t>
            </a:r>
          </a:p>
          <a:p>
            <a:endParaRPr lang="pt-PT" sz="2800" dirty="0" smtClean="0"/>
          </a:p>
          <a:p>
            <a:r>
              <a:rPr lang="pt-PT" sz="2800" dirty="0" smtClean="0"/>
              <a:t>A </a:t>
            </a:r>
            <a:r>
              <a:rPr lang="pt-PT" sz="2800" i="1" dirty="0" err="1" smtClean="0"/>
              <a:t>overall</a:t>
            </a:r>
            <a:r>
              <a:rPr lang="pt-PT" sz="2800" i="1" dirty="0" smtClean="0"/>
              <a:t> </a:t>
            </a:r>
            <a:r>
              <a:rPr lang="pt-PT" sz="2800" i="1" dirty="0" err="1" smtClean="0"/>
              <a:t>likelihood</a:t>
            </a:r>
            <a:r>
              <a:rPr lang="pt-PT" sz="2800" dirty="0" smtClean="0"/>
              <a:t> mede a qualidade do </a:t>
            </a:r>
            <a:r>
              <a:rPr lang="pt-PT" sz="2800" dirty="0" err="1" smtClean="0"/>
              <a:t>clustering</a:t>
            </a:r>
            <a:r>
              <a:rPr lang="pt-PT" sz="2800" dirty="0" smtClean="0"/>
              <a:t>. </a:t>
            </a:r>
          </a:p>
          <a:p>
            <a:r>
              <a:rPr lang="pt-PT" sz="2800" dirty="0" smtClean="0"/>
              <a:t>Tende a aumentar ao longo das iterações. O processo pára</a:t>
            </a:r>
          </a:p>
          <a:p>
            <a:r>
              <a:rPr lang="pt-PT" sz="2800" dirty="0" smtClean="0"/>
              <a:t>quando o incremento entre iterações (</a:t>
            </a:r>
            <a:r>
              <a:rPr lang="el-GR" sz="2800" i="1" dirty="0" smtClean="0"/>
              <a:t>ε</a:t>
            </a:r>
            <a:r>
              <a:rPr lang="pt-PT" sz="2800" dirty="0" smtClean="0"/>
              <a:t>) é negligenciável.</a:t>
            </a:r>
          </a:p>
          <a:p>
            <a:endParaRPr lang="pt-PT" sz="2800" dirty="0" smtClean="0"/>
          </a:p>
          <a:p>
            <a:r>
              <a:rPr lang="pt-PT" sz="2800" dirty="0" smtClean="0"/>
              <a:t>Usando validação cruzada podemos automaticamente</a:t>
            </a:r>
          </a:p>
          <a:p>
            <a:r>
              <a:rPr lang="pt-PT" sz="2800" dirty="0" smtClean="0"/>
              <a:t>definir o número </a:t>
            </a:r>
            <a:r>
              <a:rPr lang="pt-PT" sz="2800" i="1" dirty="0" smtClean="0"/>
              <a:t>k</a:t>
            </a:r>
            <a:r>
              <a:rPr lang="pt-PT" sz="2800" dirty="0" smtClean="0"/>
              <a:t> de clusters.</a:t>
            </a:r>
            <a:endParaRPr lang="pt-PT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1415"/>
            <a:ext cx="7772400" cy="1071570"/>
          </a:xfrm>
        </p:spPr>
        <p:txBody>
          <a:bodyPr/>
          <a:lstStyle/>
          <a:p>
            <a:r>
              <a:rPr lang="pt-PT" dirty="0" smtClean="0"/>
              <a:t>Exemplo da execução do EM</a:t>
            </a:r>
            <a:endParaRPr lang="pt-PT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06" y="954352"/>
            <a:ext cx="7500989" cy="576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1415"/>
            <a:ext cx="7772400" cy="1071570"/>
          </a:xfrm>
        </p:spPr>
        <p:txBody>
          <a:bodyPr/>
          <a:lstStyle/>
          <a:p>
            <a:r>
              <a:rPr lang="pt-PT" dirty="0" smtClean="0"/>
              <a:t>Exemplo da execução do EM</a:t>
            </a:r>
            <a:endParaRPr lang="pt-PT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516" y="1000108"/>
            <a:ext cx="7582969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1415"/>
            <a:ext cx="7772400" cy="1071570"/>
          </a:xfrm>
        </p:spPr>
        <p:txBody>
          <a:bodyPr/>
          <a:lstStyle/>
          <a:p>
            <a:r>
              <a:rPr lang="pt-PT" dirty="0" smtClean="0"/>
              <a:t>Exemplo da execução do EM</a:t>
            </a:r>
            <a:endParaRPr lang="pt-PT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955" y="1115811"/>
            <a:ext cx="7244091" cy="509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1415"/>
            <a:ext cx="7772400" cy="1071570"/>
          </a:xfrm>
        </p:spPr>
        <p:txBody>
          <a:bodyPr/>
          <a:lstStyle/>
          <a:p>
            <a:r>
              <a:rPr lang="pt-PT" dirty="0" smtClean="0"/>
              <a:t>Exemplo da execução do EM</a:t>
            </a:r>
            <a:endParaRPr lang="pt-PT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84" y="1076638"/>
            <a:ext cx="7334233" cy="513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1415"/>
            <a:ext cx="7772400" cy="1071570"/>
          </a:xfrm>
        </p:spPr>
        <p:txBody>
          <a:bodyPr/>
          <a:lstStyle/>
          <a:p>
            <a:r>
              <a:rPr lang="pt-PT" dirty="0" smtClean="0"/>
              <a:t>Exemplo da execução do EM</a:t>
            </a:r>
            <a:endParaRPr lang="pt-PT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3769" y="1142984"/>
            <a:ext cx="735646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Clustering</a:t>
            </a:r>
            <a:r>
              <a:rPr lang="pt-PT" dirty="0" smtClean="0"/>
              <a:t> Hierárquico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pt-PT" dirty="0" smtClean="0"/>
              <a:t>Criar uma decomposição hierárquica dos objectos do </a:t>
            </a:r>
            <a:r>
              <a:rPr lang="pt-PT" dirty="0" err="1" smtClean="0"/>
              <a:t>dataset</a:t>
            </a:r>
            <a:r>
              <a:rPr lang="pt-PT" dirty="0" smtClean="0"/>
              <a:t> seguindo um determinado critério (medida de similaridade).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36</a:t>
            </a:fld>
            <a:endParaRPr lang="pt-PT"/>
          </a:p>
        </p:txBody>
      </p:sp>
      <p:sp>
        <p:nvSpPr>
          <p:cNvPr id="9" name="Rectângulo 8"/>
          <p:cNvSpPr/>
          <p:nvPr/>
        </p:nvSpPr>
        <p:spPr>
          <a:xfrm>
            <a:off x="214282" y="3429000"/>
            <a:ext cx="4143404" cy="1692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Picture 2" descr="2008 Subaru WRC concept ca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4774" y="4392755"/>
            <a:ext cx="980657" cy="623918"/>
          </a:xfrm>
          <a:prstGeom prst="rect">
            <a:avLst/>
          </a:prstGeom>
          <a:noFill/>
        </p:spPr>
      </p:pic>
      <p:pic>
        <p:nvPicPr>
          <p:cNvPr id="11" name="Picture 4" descr=" Car Wallpapers &gt; Cars &gt; Porsche &#10; Porsche 911 Police Car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7304" y="4465580"/>
            <a:ext cx="831391" cy="649503"/>
          </a:xfrm>
          <a:prstGeom prst="rect">
            <a:avLst/>
          </a:prstGeom>
          <a:noFill/>
        </p:spPr>
      </p:pic>
      <p:pic>
        <p:nvPicPr>
          <p:cNvPr id="12" name="Picture 6" descr="Ferrari, F1 bolid  Wallpaper">
            <a:hlinkClick r:id="rId6" tooltip="Ferrari, F1 bolid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7304" y="3571876"/>
            <a:ext cx="855144" cy="629821"/>
          </a:xfrm>
          <a:prstGeom prst="rect">
            <a:avLst/>
          </a:prstGeom>
          <a:noFill/>
        </p:spPr>
      </p:pic>
      <p:pic>
        <p:nvPicPr>
          <p:cNvPr id="13" name="Picture 8" descr="Ver imagem em tamanho real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44041" y="3571876"/>
            <a:ext cx="731623" cy="597243"/>
          </a:xfrm>
          <a:prstGeom prst="rect">
            <a:avLst/>
          </a:prstGeom>
          <a:noFill/>
        </p:spPr>
      </p:pic>
      <p:pic>
        <p:nvPicPr>
          <p:cNvPr id="14" name="Picture 10" descr="Ver imagem em tamanho real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44934" y="4429639"/>
            <a:ext cx="760722" cy="626398"/>
          </a:xfrm>
          <a:prstGeom prst="rect">
            <a:avLst/>
          </a:prstGeom>
          <a:noFill/>
        </p:spPr>
      </p:pic>
      <p:pic>
        <p:nvPicPr>
          <p:cNvPr id="15" name="Picture 12" descr="Ver imagem em tamanho real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95517" y="5643578"/>
            <a:ext cx="748251" cy="590457"/>
          </a:xfrm>
          <a:prstGeom prst="rect">
            <a:avLst/>
          </a:prstGeom>
          <a:noFill/>
        </p:spPr>
      </p:pic>
      <p:cxnSp>
        <p:nvCxnSpPr>
          <p:cNvPr id="17" name="Conexão recta 16"/>
          <p:cNvCxnSpPr/>
          <p:nvPr/>
        </p:nvCxnSpPr>
        <p:spPr>
          <a:xfrm rot="5400000">
            <a:off x="6322231" y="3821909"/>
            <a:ext cx="785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6143636" y="4214818"/>
            <a:ext cx="2286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cta 20"/>
          <p:cNvCxnSpPr/>
          <p:nvPr/>
        </p:nvCxnSpPr>
        <p:spPr>
          <a:xfrm rot="5400000">
            <a:off x="5893603" y="4464851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cta 24"/>
          <p:cNvCxnSpPr/>
          <p:nvPr/>
        </p:nvCxnSpPr>
        <p:spPr>
          <a:xfrm>
            <a:off x="5715008" y="4714884"/>
            <a:ext cx="1857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cta 26"/>
          <p:cNvCxnSpPr/>
          <p:nvPr/>
        </p:nvCxnSpPr>
        <p:spPr>
          <a:xfrm rot="5400000">
            <a:off x="7929586" y="4714884"/>
            <a:ext cx="1000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cta 28"/>
          <p:cNvCxnSpPr/>
          <p:nvPr/>
        </p:nvCxnSpPr>
        <p:spPr>
          <a:xfrm rot="5400000">
            <a:off x="5464975" y="4964917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cta 30"/>
          <p:cNvCxnSpPr/>
          <p:nvPr/>
        </p:nvCxnSpPr>
        <p:spPr>
          <a:xfrm rot="5400000">
            <a:off x="7322362" y="4964917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cta 32"/>
          <p:cNvCxnSpPr/>
          <p:nvPr/>
        </p:nvCxnSpPr>
        <p:spPr>
          <a:xfrm>
            <a:off x="4643438" y="5214950"/>
            <a:ext cx="1357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cta 34"/>
          <p:cNvCxnSpPr/>
          <p:nvPr/>
        </p:nvCxnSpPr>
        <p:spPr>
          <a:xfrm>
            <a:off x="6786578" y="5214950"/>
            <a:ext cx="1000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cta 33"/>
          <p:cNvCxnSpPr/>
          <p:nvPr/>
        </p:nvCxnSpPr>
        <p:spPr>
          <a:xfrm rot="5400000">
            <a:off x="5715008" y="5500702"/>
            <a:ext cx="571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cta 35"/>
          <p:cNvCxnSpPr/>
          <p:nvPr/>
        </p:nvCxnSpPr>
        <p:spPr>
          <a:xfrm rot="5400000">
            <a:off x="6572264" y="5429264"/>
            <a:ext cx="42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cta 36"/>
          <p:cNvCxnSpPr/>
          <p:nvPr/>
        </p:nvCxnSpPr>
        <p:spPr>
          <a:xfrm rot="5400000">
            <a:off x="7572395" y="5429264"/>
            <a:ext cx="42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cta 37"/>
          <p:cNvCxnSpPr/>
          <p:nvPr/>
        </p:nvCxnSpPr>
        <p:spPr>
          <a:xfrm rot="5400000">
            <a:off x="4429124" y="5429264"/>
            <a:ext cx="42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8" descr="Ver imagem em tamanho real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26657" y="5214950"/>
            <a:ext cx="731623" cy="597243"/>
          </a:xfrm>
          <a:prstGeom prst="rect">
            <a:avLst/>
          </a:prstGeom>
          <a:noFill/>
        </p:spPr>
      </p:pic>
      <p:pic>
        <p:nvPicPr>
          <p:cNvPr id="40" name="Picture 10" descr="Ver imagem em tamanho real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40302" y="5643578"/>
            <a:ext cx="760722" cy="626398"/>
          </a:xfrm>
          <a:prstGeom prst="rect">
            <a:avLst/>
          </a:prstGeom>
          <a:noFill/>
        </p:spPr>
      </p:pic>
      <p:pic>
        <p:nvPicPr>
          <p:cNvPr id="46" name="Picture 12" descr="Ver imagem em tamanho real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43240" y="3643314"/>
            <a:ext cx="748251" cy="590457"/>
          </a:xfrm>
          <a:prstGeom prst="rect">
            <a:avLst/>
          </a:prstGeom>
          <a:noFill/>
        </p:spPr>
      </p:pic>
      <p:pic>
        <p:nvPicPr>
          <p:cNvPr id="47" name="Picture 2" descr="2008 Subaru WRC concept ca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5591164"/>
            <a:ext cx="980657" cy="623918"/>
          </a:xfrm>
          <a:prstGeom prst="rect">
            <a:avLst/>
          </a:prstGeom>
          <a:noFill/>
        </p:spPr>
      </p:pic>
      <p:cxnSp>
        <p:nvCxnSpPr>
          <p:cNvPr id="49" name="Conexão recta 48"/>
          <p:cNvCxnSpPr/>
          <p:nvPr/>
        </p:nvCxnSpPr>
        <p:spPr>
          <a:xfrm>
            <a:off x="4286248" y="5643578"/>
            <a:ext cx="785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cta 49"/>
          <p:cNvCxnSpPr/>
          <p:nvPr/>
        </p:nvCxnSpPr>
        <p:spPr>
          <a:xfrm rot="5400000">
            <a:off x="4857752" y="5857892"/>
            <a:ext cx="42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6" descr="Ferrari, F1 bolid  Wallpaper">
            <a:hlinkClick r:id="rId6" tooltip="Ferrari, F1 bolid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4112" y="6085327"/>
            <a:ext cx="855144" cy="629821"/>
          </a:xfrm>
          <a:prstGeom prst="rect">
            <a:avLst/>
          </a:prstGeom>
          <a:noFill/>
        </p:spPr>
      </p:pic>
      <p:cxnSp>
        <p:nvCxnSpPr>
          <p:cNvPr id="52" name="Conexão recta 51"/>
          <p:cNvCxnSpPr/>
          <p:nvPr/>
        </p:nvCxnSpPr>
        <p:spPr>
          <a:xfrm rot="5400000">
            <a:off x="4071934" y="5857892"/>
            <a:ext cx="42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4" descr=" Car Wallpapers &gt; Cars &gt; Porsche &#10; Porsche 911 Police Car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06" y="6065645"/>
            <a:ext cx="831391" cy="649503"/>
          </a:xfrm>
          <a:prstGeom prst="rect">
            <a:avLst/>
          </a:prstGeom>
          <a:noFill/>
        </p:spPr>
      </p:pic>
      <p:sp>
        <p:nvSpPr>
          <p:cNvPr id="56" name="Seta para a direita 55"/>
          <p:cNvSpPr/>
          <p:nvPr/>
        </p:nvSpPr>
        <p:spPr>
          <a:xfrm>
            <a:off x="4714876" y="3643314"/>
            <a:ext cx="642942" cy="1214446"/>
          </a:xfrm>
          <a:prstGeom prst="rightArrow">
            <a:avLst>
              <a:gd name="adj1" fmla="val 5474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Autofit/>
          </a:bodyPr>
          <a:lstStyle/>
          <a:p>
            <a:r>
              <a:rPr lang="pt-PT" sz="3600" dirty="0" smtClean="0"/>
              <a:t>Uma estrutura para sumarizar medidas de similaridade </a:t>
            </a:r>
            <a:endParaRPr lang="pt-PT" sz="3600" dirty="0"/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71406" y="1595612"/>
            <a:ext cx="892968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pt-PT" sz="2800" dirty="0" smtClean="0"/>
              <a:t>Definição de </a:t>
            </a:r>
            <a:r>
              <a:rPr lang="pt-PT" sz="2800" i="1" dirty="0" err="1" smtClean="0"/>
              <a:t>dendrograma</a:t>
            </a:r>
            <a:r>
              <a:rPr lang="pt-PT" sz="2800" dirty="0" smtClean="0"/>
              <a:t>: </a:t>
            </a:r>
          </a:p>
          <a:p>
            <a:pPr algn="l"/>
            <a:r>
              <a:rPr lang="pt-PT" sz="2800" dirty="0" smtClean="0"/>
              <a:t>Estrutura para avaliar/discriminar exemplos de um </a:t>
            </a:r>
            <a:r>
              <a:rPr lang="pt-PT" sz="2800" dirty="0" err="1" smtClean="0"/>
              <a:t>dataset</a:t>
            </a:r>
            <a:r>
              <a:rPr lang="pt-PT" sz="2800" dirty="0" smtClean="0"/>
              <a:t>. Em biologia é conhecida por árvores filogenéticas. </a:t>
            </a:r>
          </a:p>
          <a:p>
            <a:pPr algn="l"/>
            <a:r>
              <a:rPr lang="pt-PT" sz="2800" dirty="0" smtClean="0"/>
              <a:t>É sempre uma árvore binária. </a:t>
            </a:r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 flipH="1" flipV="1">
            <a:off x="663044" y="4037207"/>
            <a:ext cx="0" cy="8882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165899" name="Line 11"/>
          <p:cNvSpPr>
            <a:spLocks noChangeShapeType="1"/>
          </p:cNvSpPr>
          <p:nvPr/>
        </p:nvSpPr>
        <p:spPr bwMode="auto">
          <a:xfrm flipH="1" flipV="1">
            <a:off x="2565848" y="4671639"/>
            <a:ext cx="0" cy="25377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 flipH="1" flipV="1">
            <a:off x="1614446" y="4671639"/>
            <a:ext cx="0" cy="25377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 flipH="1">
            <a:off x="1606518" y="4671639"/>
            <a:ext cx="96725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 flipH="1">
            <a:off x="655116" y="4043375"/>
            <a:ext cx="1441198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165903" name="Line 15"/>
          <p:cNvSpPr>
            <a:spLocks noChangeShapeType="1"/>
          </p:cNvSpPr>
          <p:nvPr/>
        </p:nvSpPr>
        <p:spPr bwMode="auto">
          <a:xfrm rot="5400000" flipH="1">
            <a:off x="1774694" y="4364115"/>
            <a:ext cx="628264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165904" name="Line 16"/>
          <p:cNvSpPr>
            <a:spLocks noChangeShapeType="1"/>
          </p:cNvSpPr>
          <p:nvPr/>
        </p:nvSpPr>
        <p:spPr bwMode="auto">
          <a:xfrm rot="5400000" flipH="1">
            <a:off x="1301694" y="3949091"/>
            <a:ext cx="1788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4194175" y="5208607"/>
            <a:ext cx="46370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PT" sz="2000" dirty="0" smtClean="0"/>
              <a:t>A similaridade entre dois objectos num </a:t>
            </a:r>
            <a:r>
              <a:rPr lang="pt-PT" sz="2000" dirty="0" err="1" smtClean="0"/>
              <a:t>dendrograma</a:t>
            </a:r>
            <a:r>
              <a:rPr lang="pt-PT" sz="2000" dirty="0" smtClean="0"/>
              <a:t> é representado pela altura do nó interno mais baixo que ambos os objectos partilham.</a:t>
            </a:r>
            <a:endParaRPr lang="pt-PT" sz="2000" dirty="0"/>
          </a:p>
        </p:txBody>
      </p:sp>
      <p:sp>
        <p:nvSpPr>
          <p:cNvPr id="30" name="Marcador de Posição do Número do Diapositivo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37</a:t>
            </a:fld>
            <a:endParaRPr lang="pt-PT"/>
          </a:p>
        </p:txBody>
      </p:sp>
      <p:sp>
        <p:nvSpPr>
          <p:cNvPr id="31" name="Marcador de Posição do Rodapé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pic>
        <p:nvPicPr>
          <p:cNvPr id="32" name="Picture 4" descr=" Car Wallpapers &gt; Cars &gt; Porsche &#10; Porsche 911 Police Ca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5072074"/>
            <a:ext cx="831391" cy="649503"/>
          </a:xfrm>
          <a:prstGeom prst="rect">
            <a:avLst/>
          </a:prstGeom>
          <a:noFill/>
        </p:spPr>
      </p:pic>
      <p:pic>
        <p:nvPicPr>
          <p:cNvPr id="33" name="Picture 12" descr="Ver imagem em tamanho rea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5072074"/>
            <a:ext cx="748251" cy="590457"/>
          </a:xfrm>
          <a:prstGeom prst="rect">
            <a:avLst/>
          </a:prstGeom>
          <a:noFill/>
        </p:spPr>
      </p:pic>
      <p:pic>
        <p:nvPicPr>
          <p:cNvPr id="34" name="Picture 10" descr="Ver imagem em tamanho rea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14546" y="5072074"/>
            <a:ext cx="760722" cy="626398"/>
          </a:xfrm>
          <a:prstGeom prst="rect">
            <a:avLst/>
          </a:prstGeom>
          <a:noFill/>
        </p:spPr>
      </p:pic>
      <p:grpSp>
        <p:nvGrpSpPr>
          <p:cNvPr id="97284" name="Group 4"/>
          <p:cNvGrpSpPr>
            <a:grpSpLocks noChangeAspect="1"/>
          </p:cNvGrpSpPr>
          <p:nvPr/>
        </p:nvGrpSpPr>
        <p:grpSpPr bwMode="auto">
          <a:xfrm>
            <a:off x="4546600" y="3857631"/>
            <a:ext cx="3311525" cy="1223965"/>
            <a:chOff x="2864" y="2430"/>
            <a:chExt cx="2086" cy="771"/>
          </a:xfrm>
        </p:grpSpPr>
        <p:sp>
          <p:nvSpPr>
            <p:cNvPr id="9728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64" y="2430"/>
              <a:ext cx="2086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grpSp>
          <p:nvGrpSpPr>
            <p:cNvPr id="97298" name="Group 18"/>
            <p:cNvGrpSpPr>
              <a:grpSpLocks/>
            </p:cNvGrpSpPr>
            <p:nvPr/>
          </p:nvGrpSpPr>
          <p:grpSpPr bwMode="auto">
            <a:xfrm>
              <a:off x="3349" y="2589"/>
              <a:ext cx="1069" cy="596"/>
              <a:chOff x="3349" y="2589"/>
              <a:chExt cx="1069" cy="596"/>
            </a:xfrm>
          </p:grpSpPr>
          <p:grpSp>
            <p:nvGrpSpPr>
              <p:cNvPr id="97287" name="Group 7"/>
              <p:cNvGrpSpPr>
                <a:grpSpLocks/>
              </p:cNvGrpSpPr>
              <p:nvPr/>
            </p:nvGrpSpPr>
            <p:grpSpPr bwMode="auto">
              <a:xfrm>
                <a:off x="3349" y="2682"/>
                <a:ext cx="75" cy="503"/>
                <a:chOff x="3349" y="2682"/>
                <a:chExt cx="75" cy="503"/>
              </a:xfrm>
            </p:grpSpPr>
            <p:sp>
              <p:nvSpPr>
                <p:cNvPr id="97285" name="Rectangle 5"/>
                <p:cNvSpPr>
                  <a:spLocks noChangeArrowheads="1"/>
                </p:cNvSpPr>
                <p:nvPr/>
              </p:nvSpPr>
              <p:spPr bwMode="auto">
                <a:xfrm>
                  <a:off x="3377" y="2682"/>
                  <a:ext cx="17" cy="464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97286" name="Oval 6"/>
                <p:cNvSpPr>
                  <a:spLocks noChangeArrowheads="1"/>
                </p:cNvSpPr>
                <p:nvPr/>
              </p:nvSpPr>
              <p:spPr bwMode="auto">
                <a:xfrm>
                  <a:off x="3349" y="3110"/>
                  <a:ext cx="75" cy="7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  <p:grpSp>
            <p:nvGrpSpPr>
              <p:cNvPr id="97290" name="Group 10"/>
              <p:cNvGrpSpPr>
                <a:grpSpLocks/>
              </p:cNvGrpSpPr>
              <p:nvPr/>
            </p:nvGrpSpPr>
            <p:grpSpPr bwMode="auto">
              <a:xfrm>
                <a:off x="4342" y="3014"/>
                <a:ext cx="76" cy="171"/>
                <a:chOff x="4342" y="3014"/>
                <a:chExt cx="76" cy="171"/>
              </a:xfrm>
            </p:grpSpPr>
            <p:sp>
              <p:nvSpPr>
                <p:cNvPr id="97288" name="Rectangle 8"/>
                <p:cNvSpPr>
                  <a:spLocks noChangeArrowheads="1"/>
                </p:cNvSpPr>
                <p:nvPr/>
              </p:nvSpPr>
              <p:spPr bwMode="auto">
                <a:xfrm>
                  <a:off x="4370" y="3014"/>
                  <a:ext cx="17" cy="13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97289" name="Oval 9"/>
                <p:cNvSpPr>
                  <a:spLocks noChangeArrowheads="1"/>
                </p:cNvSpPr>
                <p:nvPr/>
              </p:nvSpPr>
              <p:spPr bwMode="auto">
                <a:xfrm>
                  <a:off x="4342" y="3110"/>
                  <a:ext cx="76" cy="7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  <p:grpSp>
            <p:nvGrpSpPr>
              <p:cNvPr id="97293" name="Group 13"/>
              <p:cNvGrpSpPr>
                <a:grpSpLocks/>
              </p:cNvGrpSpPr>
              <p:nvPr/>
            </p:nvGrpSpPr>
            <p:grpSpPr bwMode="auto">
              <a:xfrm>
                <a:off x="3846" y="3014"/>
                <a:ext cx="75" cy="171"/>
                <a:chOff x="3846" y="3014"/>
                <a:chExt cx="75" cy="171"/>
              </a:xfrm>
            </p:grpSpPr>
            <p:sp>
              <p:nvSpPr>
                <p:cNvPr id="972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74" y="3014"/>
                  <a:ext cx="16" cy="13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97292" name="Oval 12"/>
                <p:cNvSpPr>
                  <a:spLocks noChangeArrowheads="1"/>
                </p:cNvSpPr>
                <p:nvPr/>
              </p:nvSpPr>
              <p:spPr bwMode="auto">
                <a:xfrm>
                  <a:off x="3846" y="3110"/>
                  <a:ext cx="75" cy="7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  <p:sp>
            <p:nvSpPr>
              <p:cNvPr id="97294" name="Rectangle 14"/>
              <p:cNvSpPr>
                <a:spLocks noChangeArrowheads="1"/>
              </p:cNvSpPr>
              <p:nvPr/>
            </p:nvSpPr>
            <p:spPr bwMode="auto">
              <a:xfrm>
                <a:off x="3878" y="3005"/>
                <a:ext cx="505" cy="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295" name="Rectangle 15"/>
              <p:cNvSpPr>
                <a:spLocks noChangeArrowheads="1"/>
              </p:cNvSpPr>
              <p:nvPr/>
            </p:nvSpPr>
            <p:spPr bwMode="auto">
              <a:xfrm>
                <a:off x="3381" y="2677"/>
                <a:ext cx="753" cy="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296" name="Rectangle 16"/>
              <p:cNvSpPr>
                <a:spLocks noChangeArrowheads="1"/>
              </p:cNvSpPr>
              <p:nvPr/>
            </p:nvSpPr>
            <p:spPr bwMode="auto">
              <a:xfrm>
                <a:off x="4122" y="2689"/>
                <a:ext cx="16" cy="32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297" name="Rectangle 17"/>
              <p:cNvSpPr>
                <a:spLocks noChangeArrowheads="1"/>
              </p:cNvSpPr>
              <p:nvPr/>
            </p:nvSpPr>
            <p:spPr bwMode="auto">
              <a:xfrm>
                <a:off x="3758" y="2589"/>
                <a:ext cx="16" cy="9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</p:grpSp>
        <p:sp>
          <p:nvSpPr>
            <p:cNvPr id="97299" name="Rectangle 19"/>
            <p:cNvSpPr>
              <a:spLocks noChangeArrowheads="1"/>
            </p:cNvSpPr>
            <p:nvPr/>
          </p:nvSpPr>
          <p:spPr bwMode="auto">
            <a:xfrm>
              <a:off x="3859" y="2430"/>
              <a:ext cx="30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7301" name="Rectangle 21"/>
            <p:cNvSpPr>
              <a:spLocks noChangeArrowheads="1"/>
            </p:cNvSpPr>
            <p:nvPr/>
          </p:nvSpPr>
          <p:spPr bwMode="auto">
            <a:xfrm>
              <a:off x="4182" y="2598"/>
              <a:ext cx="76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7303" name="Rectangle 23"/>
            <p:cNvSpPr>
              <a:spLocks noChangeArrowheads="1"/>
            </p:cNvSpPr>
            <p:nvPr/>
          </p:nvSpPr>
          <p:spPr bwMode="auto">
            <a:xfrm>
              <a:off x="2864" y="2430"/>
              <a:ext cx="821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7305" name="Rectangle 25"/>
            <p:cNvSpPr>
              <a:spLocks noChangeArrowheads="1"/>
            </p:cNvSpPr>
            <p:nvPr/>
          </p:nvSpPr>
          <p:spPr bwMode="auto">
            <a:xfrm>
              <a:off x="2904" y="2908"/>
              <a:ext cx="29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7307" name="Rectangle 27"/>
            <p:cNvSpPr>
              <a:spLocks noChangeArrowheads="1"/>
            </p:cNvSpPr>
            <p:nvPr/>
          </p:nvSpPr>
          <p:spPr bwMode="auto">
            <a:xfrm>
              <a:off x="3407" y="2743"/>
              <a:ext cx="68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7308" name="Rectangle 28"/>
            <p:cNvSpPr>
              <a:spLocks noChangeArrowheads="1"/>
            </p:cNvSpPr>
            <p:nvPr/>
          </p:nvSpPr>
          <p:spPr bwMode="auto">
            <a:xfrm>
              <a:off x="3553" y="2775"/>
              <a:ext cx="45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300" dirty="0" smtClean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N</a:t>
              </a:r>
              <a:r>
                <a:rPr kumimoji="0" lang="pt-PT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ó</a:t>
              </a:r>
              <a:r>
                <a:rPr kumimoji="0" lang="pt-PT" sz="13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interno</a:t>
              </a: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311" name="Group 31"/>
            <p:cNvGrpSpPr>
              <a:grpSpLocks/>
            </p:cNvGrpSpPr>
            <p:nvPr/>
          </p:nvGrpSpPr>
          <p:grpSpPr bwMode="auto">
            <a:xfrm>
              <a:off x="3182" y="2987"/>
              <a:ext cx="160" cy="119"/>
              <a:chOff x="3182" y="2987"/>
              <a:chExt cx="160" cy="119"/>
            </a:xfrm>
          </p:grpSpPr>
          <p:sp>
            <p:nvSpPr>
              <p:cNvPr id="97309" name="Line 29"/>
              <p:cNvSpPr>
                <a:spLocks noChangeShapeType="1"/>
              </p:cNvSpPr>
              <p:nvPr/>
            </p:nvSpPr>
            <p:spPr bwMode="auto">
              <a:xfrm>
                <a:off x="3182" y="2987"/>
                <a:ext cx="120" cy="90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310" name="Freeform 30"/>
              <p:cNvSpPr>
                <a:spLocks/>
              </p:cNvSpPr>
              <p:nvPr/>
            </p:nvSpPr>
            <p:spPr bwMode="auto">
              <a:xfrm>
                <a:off x="3284" y="3055"/>
                <a:ext cx="58" cy="51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114" y="103"/>
                  </a:cxn>
                  <a:cxn ang="0">
                    <a:pos x="63" y="0"/>
                  </a:cxn>
                  <a:cxn ang="0">
                    <a:pos x="0" y="83"/>
                  </a:cxn>
                </a:cxnLst>
                <a:rect l="0" t="0" r="r" b="b"/>
                <a:pathLst>
                  <a:path w="114" h="103">
                    <a:moveTo>
                      <a:pt x="0" y="83"/>
                    </a:moveTo>
                    <a:lnTo>
                      <a:pt x="114" y="103"/>
                    </a:lnTo>
                    <a:lnTo>
                      <a:pt x="63" y="0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</p:grpSp>
        <p:grpSp>
          <p:nvGrpSpPr>
            <p:cNvPr id="97314" name="Group 34"/>
            <p:cNvGrpSpPr>
              <a:grpSpLocks/>
            </p:cNvGrpSpPr>
            <p:nvPr/>
          </p:nvGrpSpPr>
          <p:grpSpPr bwMode="auto">
            <a:xfrm>
              <a:off x="3148" y="2570"/>
              <a:ext cx="204" cy="258"/>
              <a:chOff x="3148" y="2570"/>
              <a:chExt cx="204" cy="258"/>
            </a:xfrm>
          </p:grpSpPr>
          <p:sp>
            <p:nvSpPr>
              <p:cNvPr id="97312" name="Line 32"/>
              <p:cNvSpPr>
                <a:spLocks noChangeShapeType="1"/>
              </p:cNvSpPr>
              <p:nvPr/>
            </p:nvSpPr>
            <p:spPr bwMode="auto">
              <a:xfrm>
                <a:off x="3148" y="2570"/>
                <a:ext cx="173" cy="218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313" name="Freeform 33"/>
              <p:cNvSpPr>
                <a:spLocks/>
              </p:cNvSpPr>
              <p:nvPr/>
            </p:nvSpPr>
            <p:spPr bwMode="auto">
              <a:xfrm>
                <a:off x="3298" y="2770"/>
                <a:ext cx="54" cy="5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106" y="116"/>
                  </a:cxn>
                  <a:cxn ang="0">
                    <a:pos x="83" y="0"/>
                  </a:cxn>
                  <a:cxn ang="0">
                    <a:pos x="0" y="64"/>
                  </a:cxn>
                </a:cxnLst>
                <a:rect l="0" t="0" r="r" b="b"/>
                <a:pathLst>
                  <a:path w="106" h="116">
                    <a:moveTo>
                      <a:pt x="0" y="64"/>
                    </a:moveTo>
                    <a:lnTo>
                      <a:pt x="106" y="116"/>
                    </a:lnTo>
                    <a:lnTo>
                      <a:pt x="83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</p:grpSp>
        <p:grpSp>
          <p:nvGrpSpPr>
            <p:cNvPr id="97317" name="Group 37"/>
            <p:cNvGrpSpPr>
              <a:grpSpLocks/>
            </p:cNvGrpSpPr>
            <p:nvPr/>
          </p:nvGrpSpPr>
          <p:grpSpPr bwMode="auto">
            <a:xfrm>
              <a:off x="3798" y="2561"/>
              <a:ext cx="134" cy="60"/>
              <a:chOff x="3798" y="2561"/>
              <a:chExt cx="134" cy="60"/>
            </a:xfrm>
          </p:grpSpPr>
          <p:sp>
            <p:nvSpPr>
              <p:cNvPr id="97315" name="Line 35"/>
              <p:cNvSpPr>
                <a:spLocks noChangeShapeType="1"/>
              </p:cNvSpPr>
              <p:nvPr/>
            </p:nvSpPr>
            <p:spPr bwMode="auto">
              <a:xfrm flipH="1">
                <a:off x="3842" y="2561"/>
                <a:ext cx="90" cy="36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316" name="Freeform 36"/>
              <p:cNvSpPr>
                <a:spLocks/>
              </p:cNvSpPr>
              <p:nvPr/>
            </p:nvSpPr>
            <p:spPr bwMode="auto">
              <a:xfrm>
                <a:off x="3798" y="2573"/>
                <a:ext cx="58" cy="48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0" y="86"/>
                  </a:cxn>
                  <a:cxn ang="0">
                    <a:pos x="116" y="96"/>
                  </a:cxn>
                  <a:cxn ang="0">
                    <a:pos x="76" y="0"/>
                  </a:cxn>
                </a:cxnLst>
                <a:rect l="0" t="0" r="r" b="b"/>
                <a:pathLst>
                  <a:path w="116" h="96">
                    <a:moveTo>
                      <a:pt x="76" y="0"/>
                    </a:moveTo>
                    <a:lnTo>
                      <a:pt x="0" y="86"/>
                    </a:lnTo>
                    <a:lnTo>
                      <a:pt x="116" y="96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</p:grpSp>
        <p:grpSp>
          <p:nvGrpSpPr>
            <p:cNvPr id="97320" name="Group 40"/>
            <p:cNvGrpSpPr>
              <a:grpSpLocks/>
            </p:cNvGrpSpPr>
            <p:nvPr/>
          </p:nvGrpSpPr>
          <p:grpSpPr bwMode="auto">
            <a:xfrm>
              <a:off x="4036" y="2877"/>
              <a:ext cx="68" cy="99"/>
              <a:chOff x="4036" y="2877"/>
              <a:chExt cx="68" cy="99"/>
            </a:xfrm>
          </p:grpSpPr>
          <p:sp>
            <p:nvSpPr>
              <p:cNvPr id="97318" name="Line 38"/>
              <p:cNvSpPr>
                <a:spLocks noChangeShapeType="1"/>
              </p:cNvSpPr>
              <p:nvPr/>
            </p:nvSpPr>
            <p:spPr bwMode="auto">
              <a:xfrm>
                <a:off x="4036" y="2877"/>
                <a:ext cx="40" cy="58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319" name="Freeform 39"/>
              <p:cNvSpPr>
                <a:spLocks/>
              </p:cNvSpPr>
              <p:nvPr/>
            </p:nvSpPr>
            <p:spPr bwMode="auto">
              <a:xfrm>
                <a:off x="4053" y="2918"/>
                <a:ext cx="51" cy="58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103" y="114"/>
                  </a:cxn>
                  <a:cxn ang="0">
                    <a:pos x="86" y="0"/>
                  </a:cxn>
                  <a:cxn ang="0">
                    <a:pos x="0" y="58"/>
                  </a:cxn>
                </a:cxnLst>
                <a:rect l="0" t="0" r="r" b="b"/>
                <a:pathLst>
                  <a:path w="103" h="114">
                    <a:moveTo>
                      <a:pt x="0" y="58"/>
                    </a:moveTo>
                    <a:lnTo>
                      <a:pt x="103" y="114"/>
                    </a:lnTo>
                    <a:lnTo>
                      <a:pt x="86" y="0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</p:grpSp>
        <p:grpSp>
          <p:nvGrpSpPr>
            <p:cNvPr id="97323" name="Group 43"/>
            <p:cNvGrpSpPr>
              <a:grpSpLocks/>
            </p:cNvGrpSpPr>
            <p:nvPr/>
          </p:nvGrpSpPr>
          <p:grpSpPr bwMode="auto">
            <a:xfrm>
              <a:off x="4184" y="2741"/>
              <a:ext cx="198" cy="104"/>
              <a:chOff x="4184" y="2741"/>
              <a:chExt cx="198" cy="104"/>
            </a:xfrm>
          </p:grpSpPr>
          <p:sp>
            <p:nvSpPr>
              <p:cNvPr id="97321" name="Line 41"/>
              <p:cNvSpPr>
                <a:spLocks noChangeShapeType="1"/>
              </p:cNvSpPr>
              <p:nvPr/>
            </p:nvSpPr>
            <p:spPr bwMode="auto">
              <a:xfrm flipH="1">
                <a:off x="4228" y="2741"/>
                <a:ext cx="154" cy="81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322" name="Freeform 42"/>
              <p:cNvSpPr>
                <a:spLocks/>
              </p:cNvSpPr>
              <p:nvPr/>
            </p:nvSpPr>
            <p:spPr bwMode="auto">
              <a:xfrm>
                <a:off x="4184" y="2797"/>
                <a:ext cx="59" cy="48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0" y="94"/>
                  </a:cxn>
                  <a:cxn ang="0">
                    <a:pos x="118" y="92"/>
                  </a:cxn>
                  <a:cxn ang="0">
                    <a:pos x="69" y="0"/>
                  </a:cxn>
                </a:cxnLst>
                <a:rect l="0" t="0" r="r" b="b"/>
                <a:pathLst>
                  <a:path w="118" h="94">
                    <a:moveTo>
                      <a:pt x="69" y="0"/>
                    </a:moveTo>
                    <a:lnTo>
                      <a:pt x="0" y="94"/>
                    </a:lnTo>
                    <a:lnTo>
                      <a:pt x="118" y="9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</p:grpSp>
        <p:grpSp>
          <p:nvGrpSpPr>
            <p:cNvPr id="97375" name="Group 95"/>
            <p:cNvGrpSpPr>
              <a:grpSpLocks/>
            </p:cNvGrpSpPr>
            <p:nvPr/>
          </p:nvGrpSpPr>
          <p:grpSpPr bwMode="auto">
            <a:xfrm>
              <a:off x="2864" y="2430"/>
              <a:ext cx="2080" cy="755"/>
              <a:chOff x="2864" y="2430"/>
              <a:chExt cx="2080" cy="755"/>
            </a:xfrm>
          </p:grpSpPr>
          <p:grpSp>
            <p:nvGrpSpPr>
              <p:cNvPr id="97326" name="Group 46"/>
              <p:cNvGrpSpPr>
                <a:grpSpLocks/>
              </p:cNvGrpSpPr>
              <p:nvPr/>
            </p:nvGrpSpPr>
            <p:grpSpPr bwMode="auto">
              <a:xfrm>
                <a:off x="3349" y="2682"/>
                <a:ext cx="75" cy="503"/>
                <a:chOff x="3349" y="2682"/>
                <a:chExt cx="75" cy="503"/>
              </a:xfrm>
            </p:grpSpPr>
            <p:sp>
              <p:nvSpPr>
                <p:cNvPr id="97324" name="Rectangle 44"/>
                <p:cNvSpPr>
                  <a:spLocks noChangeArrowheads="1"/>
                </p:cNvSpPr>
                <p:nvPr/>
              </p:nvSpPr>
              <p:spPr bwMode="auto">
                <a:xfrm>
                  <a:off x="3377" y="2682"/>
                  <a:ext cx="17" cy="464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97325" name="Oval 45"/>
                <p:cNvSpPr>
                  <a:spLocks noChangeArrowheads="1"/>
                </p:cNvSpPr>
                <p:nvPr/>
              </p:nvSpPr>
              <p:spPr bwMode="auto">
                <a:xfrm>
                  <a:off x="3349" y="3110"/>
                  <a:ext cx="75" cy="7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  <p:grpSp>
            <p:nvGrpSpPr>
              <p:cNvPr id="97329" name="Group 49"/>
              <p:cNvGrpSpPr>
                <a:grpSpLocks/>
              </p:cNvGrpSpPr>
              <p:nvPr/>
            </p:nvGrpSpPr>
            <p:grpSpPr bwMode="auto">
              <a:xfrm>
                <a:off x="4342" y="3014"/>
                <a:ext cx="76" cy="171"/>
                <a:chOff x="4342" y="3014"/>
                <a:chExt cx="76" cy="171"/>
              </a:xfrm>
            </p:grpSpPr>
            <p:sp>
              <p:nvSpPr>
                <p:cNvPr id="97327" name="Rectangle 47"/>
                <p:cNvSpPr>
                  <a:spLocks noChangeArrowheads="1"/>
                </p:cNvSpPr>
                <p:nvPr/>
              </p:nvSpPr>
              <p:spPr bwMode="auto">
                <a:xfrm>
                  <a:off x="4370" y="3014"/>
                  <a:ext cx="17" cy="13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97328" name="Oval 48"/>
                <p:cNvSpPr>
                  <a:spLocks noChangeArrowheads="1"/>
                </p:cNvSpPr>
                <p:nvPr/>
              </p:nvSpPr>
              <p:spPr bwMode="auto">
                <a:xfrm>
                  <a:off x="4342" y="3110"/>
                  <a:ext cx="76" cy="7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  <p:grpSp>
            <p:nvGrpSpPr>
              <p:cNvPr id="97332" name="Group 52"/>
              <p:cNvGrpSpPr>
                <a:grpSpLocks/>
              </p:cNvGrpSpPr>
              <p:nvPr/>
            </p:nvGrpSpPr>
            <p:grpSpPr bwMode="auto">
              <a:xfrm>
                <a:off x="3846" y="3014"/>
                <a:ext cx="75" cy="171"/>
                <a:chOff x="3846" y="3014"/>
                <a:chExt cx="75" cy="171"/>
              </a:xfrm>
            </p:grpSpPr>
            <p:sp>
              <p:nvSpPr>
                <p:cNvPr id="97330" name="Rectangle 50"/>
                <p:cNvSpPr>
                  <a:spLocks noChangeArrowheads="1"/>
                </p:cNvSpPr>
                <p:nvPr/>
              </p:nvSpPr>
              <p:spPr bwMode="auto">
                <a:xfrm>
                  <a:off x="3874" y="3014"/>
                  <a:ext cx="16" cy="13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97331" name="Oval 51"/>
                <p:cNvSpPr>
                  <a:spLocks noChangeArrowheads="1"/>
                </p:cNvSpPr>
                <p:nvPr/>
              </p:nvSpPr>
              <p:spPr bwMode="auto">
                <a:xfrm>
                  <a:off x="3846" y="3110"/>
                  <a:ext cx="75" cy="7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  <p:sp>
            <p:nvSpPr>
              <p:cNvPr id="97333" name="Rectangle 53"/>
              <p:cNvSpPr>
                <a:spLocks noChangeArrowheads="1"/>
              </p:cNvSpPr>
              <p:nvPr/>
            </p:nvSpPr>
            <p:spPr bwMode="auto">
              <a:xfrm>
                <a:off x="3878" y="3005"/>
                <a:ext cx="505" cy="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334" name="Rectangle 54"/>
              <p:cNvSpPr>
                <a:spLocks noChangeArrowheads="1"/>
              </p:cNvSpPr>
              <p:nvPr/>
            </p:nvSpPr>
            <p:spPr bwMode="auto">
              <a:xfrm>
                <a:off x="3381" y="2677"/>
                <a:ext cx="753" cy="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335" name="Rectangle 55"/>
              <p:cNvSpPr>
                <a:spLocks noChangeArrowheads="1"/>
              </p:cNvSpPr>
              <p:nvPr/>
            </p:nvSpPr>
            <p:spPr bwMode="auto">
              <a:xfrm>
                <a:off x="4122" y="2689"/>
                <a:ext cx="16" cy="32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336" name="Rectangle 56"/>
              <p:cNvSpPr>
                <a:spLocks noChangeArrowheads="1"/>
              </p:cNvSpPr>
              <p:nvPr/>
            </p:nvSpPr>
            <p:spPr bwMode="auto">
              <a:xfrm>
                <a:off x="3758" y="2589"/>
                <a:ext cx="16" cy="9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grpSp>
            <p:nvGrpSpPr>
              <p:cNvPr id="97339" name="Group 59"/>
              <p:cNvGrpSpPr>
                <a:grpSpLocks/>
              </p:cNvGrpSpPr>
              <p:nvPr/>
            </p:nvGrpSpPr>
            <p:grpSpPr bwMode="auto">
              <a:xfrm>
                <a:off x="3349" y="2682"/>
                <a:ext cx="75" cy="503"/>
                <a:chOff x="3349" y="2682"/>
                <a:chExt cx="75" cy="503"/>
              </a:xfrm>
            </p:grpSpPr>
            <p:sp>
              <p:nvSpPr>
                <p:cNvPr id="97337" name="Rectangle 57"/>
                <p:cNvSpPr>
                  <a:spLocks noChangeArrowheads="1"/>
                </p:cNvSpPr>
                <p:nvPr/>
              </p:nvSpPr>
              <p:spPr bwMode="auto">
                <a:xfrm>
                  <a:off x="3377" y="2682"/>
                  <a:ext cx="17" cy="464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97338" name="Oval 58"/>
                <p:cNvSpPr>
                  <a:spLocks noChangeArrowheads="1"/>
                </p:cNvSpPr>
                <p:nvPr/>
              </p:nvSpPr>
              <p:spPr bwMode="auto">
                <a:xfrm>
                  <a:off x="3349" y="3110"/>
                  <a:ext cx="75" cy="7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  <p:grpSp>
            <p:nvGrpSpPr>
              <p:cNvPr id="97342" name="Group 62"/>
              <p:cNvGrpSpPr>
                <a:grpSpLocks/>
              </p:cNvGrpSpPr>
              <p:nvPr/>
            </p:nvGrpSpPr>
            <p:grpSpPr bwMode="auto">
              <a:xfrm>
                <a:off x="4342" y="3014"/>
                <a:ext cx="76" cy="171"/>
                <a:chOff x="4342" y="3014"/>
                <a:chExt cx="76" cy="171"/>
              </a:xfrm>
            </p:grpSpPr>
            <p:sp>
              <p:nvSpPr>
                <p:cNvPr id="97340" name="Rectangle 60"/>
                <p:cNvSpPr>
                  <a:spLocks noChangeArrowheads="1"/>
                </p:cNvSpPr>
                <p:nvPr/>
              </p:nvSpPr>
              <p:spPr bwMode="auto">
                <a:xfrm>
                  <a:off x="4370" y="3014"/>
                  <a:ext cx="17" cy="13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97341" name="Oval 61"/>
                <p:cNvSpPr>
                  <a:spLocks noChangeArrowheads="1"/>
                </p:cNvSpPr>
                <p:nvPr/>
              </p:nvSpPr>
              <p:spPr bwMode="auto">
                <a:xfrm>
                  <a:off x="4342" y="3110"/>
                  <a:ext cx="76" cy="7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  <p:grpSp>
            <p:nvGrpSpPr>
              <p:cNvPr id="97345" name="Group 65"/>
              <p:cNvGrpSpPr>
                <a:grpSpLocks/>
              </p:cNvGrpSpPr>
              <p:nvPr/>
            </p:nvGrpSpPr>
            <p:grpSpPr bwMode="auto">
              <a:xfrm>
                <a:off x="3846" y="3014"/>
                <a:ext cx="75" cy="171"/>
                <a:chOff x="3846" y="3014"/>
                <a:chExt cx="75" cy="171"/>
              </a:xfrm>
            </p:grpSpPr>
            <p:sp>
              <p:nvSpPr>
                <p:cNvPr id="97343" name="Rectangle 63"/>
                <p:cNvSpPr>
                  <a:spLocks noChangeArrowheads="1"/>
                </p:cNvSpPr>
                <p:nvPr/>
              </p:nvSpPr>
              <p:spPr bwMode="auto">
                <a:xfrm>
                  <a:off x="3874" y="3014"/>
                  <a:ext cx="16" cy="13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97344" name="Oval 64"/>
                <p:cNvSpPr>
                  <a:spLocks noChangeArrowheads="1"/>
                </p:cNvSpPr>
                <p:nvPr/>
              </p:nvSpPr>
              <p:spPr bwMode="auto">
                <a:xfrm>
                  <a:off x="3846" y="3110"/>
                  <a:ext cx="75" cy="7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  <p:sp>
            <p:nvSpPr>
              <p:cNvPr id="97346" name="Rectangle 66"/>
              <p:cNvSpPr>
                <a:spLocks noChangeArrowheads="1"/>
              </p:cNvSpPr>
              <p:nvPr/>
            </p:nvSpPr>
            <p:spPr bwMode="auto">
              <a:xfrm>
                <a:off x="3878" y="3005"/>
                <a:ext cx="505" cy="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347" name="Rectangle 67"/>
              <p:cNvSpPr>
                <a:spLocks noChangeArrowheads="1"/>
              </p:cNvSpPr>
              <p:nvPr/>
            </p:nvSpPr>
            <p:spPr bwMode="auto">
              <a:xfrm>
                <a:off x="3381" y="2677"/>
                <a:ext cx="753" cy="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348" name="Rectangle 68"/>
              <p:cNvSpPr>
                <a:spLocks noChangeArrowheads="1"/>
              </p:cNvSpPr>
              <p:nvPr/>
            </p:nvSpPr>
            <p:spPr bwMode="auto">
              <a:xfrm>
                <a:off x="4122" y="2689"/>
                <a:ext cx="16" cy="32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349" name="Rectangle 69"/>
              <p:cNvSpPr>
                <a:spLocks noChangeArrowheads="1"/>
              </p:cNvSpPr>
              <p:nvPr/>
            </p:nvSpPr>
            <p:spPr bwMode="auto">
              <a:xfrm>
                <a:off x="3758" y="2589"/>
                <a:ext cx="16" cy="9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350" name="Rectangle 70"/>
              <p:cNvSpPr>
                <a:spLocks noChangeArrowheads="1"/>
              </p:cNvSpPr>
              <p:nvPr/>
            </p:nvSpPr>
            <p:spPr bwMode="auto">
              <a:xfrm>
                <a:off x="3859" y="2430"/>
                <a:ext cx="303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351" name="Rectangle 71"/>
              <p:cNvSpPr>
                <a:spLocks noChangeArrowheads="1"/>
              </p:cNvSpPr>
              <p:nvPr/>
            </p:nvSpPr>
            <p:spPr bwMode="auto">
              <a:xfrm>
                <a:off x="3960" y="2439"/>
                <a:ext cx="22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PT" sz="13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Raiz</a:t>
                </a:r>
                <a:endPara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352" name="Rectangle 72"/>
              <p:cNvSpPr>
                <a:spLocks noChangeArrowheads="1"/>
              </p:cNvSpPr>
              <p:nvPr/>
            </p:nvSpPr>
            <p:spPr bwMode="auto">
              <a:xfrm>
                <a:off x="4182" y="2598"/>
                <a:ext cx="762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353" name="Rectangle 73"/>
              <p:cNvSpPr>
                <a:spLocks noChangeArrowheads="1"/>
              </p:cNvSpPr>
              <p:nvPr/>
            </p:nvSpPr>
            <p:spPr bwMode="auto">
              <a:xfrm>
                <a:off x="4285" y="2619"/>
                <a:ext cx="575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PT" sz="1300" dirty="0" smtClean="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rPr>
                  <a:t>Ramo interno</a:t>
                </a:r>
                <a:endPara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354" name="Rectangle 74"/>
              <p:cNvSpPr>
                <a:spLocks noChangeArrowheads="1"/>
              </p:cNvSpPr>
              <p:nvPr/>
            </p:nvSpPr>
            <p:spPr bwMode="auto">
              <a:xfrm>
                <a:off x="2864" y="2430"/>
                <a:ext cx="821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355" name="Rectangle 75"/>
              <p:cNvSpPr>
                <a:spLocks noChangeArrowheads="1"/>
              </p:cNvSpPr>
              <p:nvPr/>
            </p:nvSpPr>
            <p:spPr bwMode="auto">
              <a:xfrm>
                <a:off x="2912" y="2439"/>
                <a:ext cx="62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PT" sz="1300" dirty="0" smtClean="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rPr>
                  <a:t>R</a:t>
                </a:r>
                <a:r>
                  <a:rPr kumimoji="0" lang="pt-PT" sz="13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amo</a:t>
                </a:r>
                <a:r>
                  <a:rPr kumimoji="0" lang="pt-PT" sz="1300" b="0" i="0" u="none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terminal</a:t>
                </a:r>
                <a:endPara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356" name="Rectangle 76"/>
              <p:cNvSpPr>
                <a:spLocks noChangeArrowheads="1"/>
              </p:cNvSpPr>
              <p:nvPr/>
            </p:nvSpPr>
            <p:spPr bwMode="auto">
              <a:xfrm>
                <a:off x="2904" y="2908"/>
                <a:ext cx="292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97357" name="Rectangle 77"/>
              <p:cNvSpPr>
                <a:spLocks noChangeArrowheads="1"/>
              </p:cNvSpPr>
              <p:nvPr/>
            </p:nvSpPr>
            <p:spPr bwMode="auto">
              <a:xfrm>
                <a:off x="2952" y="2844"/>
                <a:ext cx="23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PT" sz="1300" dirty="0" smtClean="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rPr>
                  <a:t>F</a:t>
                </a:r>
                <a:r>
                  <a:rPr kumimoji="0" lang="pt-PT" sz="13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olha</a:t>
                </a:r>
                <a:endPara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358" name="Rectangle 78"/>
              <p:cNvSpPr>
                <a:spLocks noChangeArrowheads="1"/>
              </p:cNvSpPr>
              <p:nvPr/>
            </p:nvSpPr>
            <p:spPr bwMode="auto">
              <a:xfrm>
                <a:off x="3407" y="2743"/>
                <a:ext cx="685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grpSp>
            <p:nvGrpSpPr>
              <p:cNvPr id="97362" name="Group 82"/>
              <p:cNvGrpSpPr>
                <a:grpSpLocks/>
              </p:cNvGrpSpPr>
              <p:nvPr/>
            </p:nvGrpSpPr>
            <p:grpSpPr bwMode="auto">
              <a:xfrm>
                <a:off x="3182" y="2987"/>
                <a:ext cx="160" cy="119"/>
                <a:chOff x="3182" y="2987"/>
                <a:chExt cx="160" cy="119"/>
              </a:xfrm>
            </p:grpSpPr>
            <p:sp>
              <p:nvSpPr>
                <p:cNvPr id="97360" name="Line 80"/>
                <p:cNvSpPr>
                  <a:spLocks noChangeShapeType="1"/>
                </p:cNvSpPr>
                <p:nvPr/>
              </p:nvSpPr>
              <p:spPr bwMode="auto">
                <a:xfrm>
                  <a:off x="3182" y="2987"/>
                  <a:ext cx="120" cy="90"/>
                </a:xfrm>
                <a:prstGeom prst="line">
                  <a:avLst/>
                </a:prstGeom>
                <a:noFill/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97361" name="Freeform 81"/>
                <p:cNvSpPr>
                  <a:spLocks/>
                </p:cNvSpPr>
                <p:nvPr/>
              </p:nvSpPr>
              <p:spPr bwMode="auto">
                <a:xfrm>
                  <a:off x="3284" y="3055"/>
                  <a:ext cx="58" cy="51"/>
                </a:xfrm>
                <a:custGeom>
                  <a:avLst/>
                  <a:gdLst/>
                  <a:ahLst/>
                  <a:cxnLst>
                    <a:cxn ang="0">
                      <a:pos x="0" y="83"/>
                    </a:cxn>
                    <a:cxn ang="0">
                      <a:pos x="114" y="103"/>
                    </a:cxn>
                    <a:cxn ang="0">
                      <a:pos x="63" y="0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14" h="103">
                      <a:moveTo>
                        <a:pt x="0" y="83"/>
                      </a:moveTo>
                      <a:lnTo>
                        <a:pt x="114" y="103"/>
                      </a:lnTo>
                      <a:lnTo>
                        <a:pt x="63" y="0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  <p:grpSp>
            <p:nvGrpSpPr>
              <p:cNvPr id="97365" name="Group 85"/>
              <p:cNvGrpSpPr>
                <a:grpSpLocks/>
              </p:cNvGrpSpPr>
              <p:nvPr/>
            </p:nvGrpSpPr>
            <p:grpSpPr bwMode="auto">
              <a:xfrm>
                <a:off x="3148" y="2570"/>
                <a:ext cx="204" cy="258"/>
                <a:chOff x="3148" y="2570"/>
                <a:chExt cx="204" cy="258"/>
              </a:xfrm>
            </p:grpSpPr>
            <p:sp>
              <p:nvSpPr>
                <p:cNvPr id="97363" name="Line 83"/>
                <p:cNvSpPr>
                  <a:spLocks noChangeShapeType="1"/>
                </p:cNvSpPr>
                <p:nvPr/>
              </p:nvSpPr>
              <p:spPr bwMode="auto">
                <a:xfrm>
                  <a:off x="3148" y="2570"/>
                  <a:ext cx="173" cy="218"/>
                </a:xfrm>
                <a:prstGeom prst="line">
                  <a:avLst/>
                </a:prstGeom>
                <a:noFill/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97364" name="Freeform 84"/>
                <p:cNvSpPr>
                  <a:spLocks/>
                </p:cNvSpPr>
                <p:nvPr/>
              </p:nvSpPr>
              <p:spPr bwMode="auto">
                <a:xfrm>
                  <a:off x="3298" y="2770"/>
                  <a:ext cx="54" cy="58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106" y="116"/>
                    </a:cxn>
                    <a:cxn ang="0">
                      <a:pos x="83" y="0"/>
                    </a:cxn>
                    <a:cxn ang="0">
                      <a:pos x="0" y="64"/>
                    </a:cxn>
                  </a:cxnLst>
                  <a:rect l="0" t="0" r="r" b="b"/>
                  <a:pathLst>
                    <a:path w="106" h="116">
                      <a:moveTo>
                        <a:pt x="0" y="64"/>
                      </a:moveTo>
                      <a:lnTo>
                        <a:pt x="106" y="116"/>
                      </a:lnTo>
                      <a:lnTo>
                        <a:pt x="83" y="0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  <p:grpSp>
            <p:nvGrpSpPr>
              <p:cNvPr id="97368" name="Group 88"/>
              <p:cNvGrpSpPr>
                <a:grpSpLocks/>
              </p:cNvGrpSpPr>
              <p:nvPr/>
            </p:nvGrpSpPr>
            <p:grpSpPr bwMode="auto">
              <a:xfrm>
                <a:off x="3798" y="2561"/>
                <a:ext cx="134" cy="60"/>
                <a:chOff x="3798" y="2561"/>
                <a:chExt cx="134" cy="60"/>
              </a:xfrm>
            </p:grpSpPr>
            <p:sp>
              <p:nvSpPr>
                <p:cNvPr id="97366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3842" y="2561"/>
                  <a:ext cx="90" cy="36"/>
                </a:xfrm>
                <a:prstGeom prst="line">
                  <a:avLst/>
                </a:prstGeom>
                <a:noFill/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97367" name="Freeform 87"/>
                <p:cNvSpPr>
                  <a:spLocks/>
                </p:cNvSpPr>
                <p:nvPr/>
              </p:nvSpPr>
              <p:spPr bwMode="auto">
                <a:xfrm>
                  <a:off x="3798" y="2573"/>
                  <a:ext cx="58" cy="48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0" y="86"/>
                    </a:cxn>
                    <a:cxn ang="0">
                      <a:pos x="116" y="96"/>
                    </a:cxn>
                    <a:cxn ang="0">
                      <a:pos x="76" y="0"/>
                    </a:cxn>
                  </a:cxnLst>
                  <a:rect l="0" t="0" r="r" b="b"/>
                  <a:pathLst>
                    <a:path w="116" h="96">
                      <a:moveTo>
                        <a:pt x="76" y="0"/>
                      </a:moveTo>
                      <a:lnTo>
                        <a:pt x="0" y="86"/>
                      </a:lnTo>
                      <a:lnTo>
                        <a:pt x="116" y="96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  <p:grpSp>
            <p:nvGrpSpPr>
              <p:cNvPr id="97371" name="Group 91"/>
              <p:cNvGrpSpPr>
                <a:grpSpLocks/>
              </p:cNvGrpSpPr>
              <p:nvPr/>
            </p:nvGrpSpPr>
            <p:grpSpPr bwMode="auto">
              <a:xfrm>
                <a:off x="4036" y="2877"/>
                <a:ext cx="68" cy="99"/>
                <a:chOff x="4036" y="2877"/>
                <a:chExt cx="68" cy="99"/>
              </a:xfrm>
            </p:grpSpPr>
            <p:sp>
              <p:nvSpPr>
                <p:cNvPr id="97369" name="Line 89"/>
                <p:cNvSpPr>
                  <a:spLocks noChangeShapeType="1"/>
                </p:cNvSpPr>
                <p:nvPr/>
              </p:nvSpPr>
              <p:spPr bwMode="auto">
                <a:xfrm>
                  <a:off x="4036" y="2877"/>
                  <a:ext cx="40" cy="58"/>
                </a:xfrm>
                <a:prstGeom prst="line">
                  <a:avLst/>
                </a:prstGeom>
                <a:noFill/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97370" name="Freeform 90"/>
                <p:cNvSpPr>
                  <a:spLocks/>
                </p:cNvSpPr>
                <p:nvPr/>
              </p:nvSpPr>
              <p:spPr bwMode="auto">
                <a:xfrm>
                  <a:off x="4053" y="2918"/>
                  <a:ext cx="51" cy="58"/>
                </a:xfrm>
                <a:custGeom>
                  <a:avLst/>
                  <a:gdLst/>
                  <a:ahLst/>
                  <a:cxnLst>
                    <a:cxn ang="0">
                      <a:pos x="0" y="58"/>
                    </a:cxn>
                    <a:cxn ang="0">
                      <a:pos x="103" y="114"/>
                    </a:cxn>
                    <a:cxn ang="0">
                      <a:pos x="86" y="0"/>
                    </a:cxn>
                    <a:cxn ang="0">
                      <a:pos x="0" y="58"/>
                    </a:cxn>
                  </a:cxnLst>
                  <a:rect l="0" t="0" r="r" b="b"/>
                  <a:pathLst>
                    <a:path w="103" h="114">
                      <a:moveTo>
                        <a:pt x="0" y="58"/>
                      </a:moveTo>
                      <a:lnTo>
                        <a:pt x="103" y="114"/>
                      </a:lnTo>
                      <a:lnTo>
                        <a:pt x="86" y="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  <p:grpSp>
            <p:nvGrpSpPr>
              <p:cNvPr id="97374" name="Group 94"/>
              <p:cNvGrpSpPr>
                <a:grpSpLocks/>
              </p:cNvGrpSpPr>
              <p:nvPr/>
            </p:nvGrpSpPr>
            <p:grpSpPr bwMode="auto">
              <a:xfrm>
                <a:off x="4184" y="2741"/>
                <a:ext cx="198" cy="104"/>
                <a:chOff x="4184" y="2741"/>
                <a:chExt cx="198" cy="104"/>
              </a:xfrm>
            </p:grpSpPr>
            <p:sp>
              <p:nvSpPr>
                <p:cNvPr id="9737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228" y="2741"/>
                  <a:ext cx="154" cy="81"/>
                </a:xfrm>
                <a:prstGeom prst="line">
                  <a:avLst/>
                </a:prstGeom>
                <a:noFill/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97373" name="Freeform 93"/>
                <p:cNvSpPr>
                  <a:spLocks/>
                </p:cNvSpPr>
                <p:nvPr/>
              </p:nvSpPr>
              <p:spPr bwMode="auto">
                <a:xfrm>
                  <a:off x="4184" y="2797"/>
                  <a:ext cx="59" cy="48"/>
                </a:xfrm>
                <a:custGeom>
                  <a:avLst/>
                  <a:gdLst/>
                  <a:ahLst/>
                  <a:cxnLst>
                    <a:cxn ang="0">
                      <a:pos x="69" y="0"/>
                    </a:cxn>
                    <a:cxn ang="0">
                      <a:pos x="0" y="94"/>
                    </a:cxn>
                    <a:cxn ang="0">
                      <a:pos x="118" y="92"/>
                    </a:cxn>
                    <a:cxn ang="0">
                      <a:pos x="69" y="0"/>
                    </a:cxn>
                  </a:cxnLst>
                  <a:rect l="0" t="0" r="r" b="b"/>
                  <a:pathLst>
                    <a:path w="118" h="94">
                      <a:moveTo>
                        <a:pt x="69" y="0"/>
                      </a:moveTo>
                      <a:lnTo>
                        <a:pt x="0" y="94"/>
                      </a:lnTo>
                      <a:lnTo>
                        <a:pt x="118" y="92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9975" y="1676420"/>
            <a:ext cx="7353300" cy="4538662"/>
            <a:chOff x="674" y="1081"/>
            <a:chExt cx="4632" cy="2859"/>
          </a:xfrm>
        </p:grpSpPr>
        <p:sp>
          <p:nvSpPr>
            <p:cNvPr id="202755" name="Rectangle 3"/>
            <p:cNvSpPr>
              <a:spLocks noChangeArrowheads="1"/>
            </p:cNvSpPr>
            <p:nvPr/>
          </p:nvSpPr>
          <p:spPr bwMode="auto">
            <a:xfrm>
              <a:off x="674" y="1081"/>
              <a:ext cx="4632" cy="285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202756" name="Rectangle 4"/>
            <p:cNvSpPr>
              <a:spLocks noChangeArrowheads="1"/>
            </p:cNvSpPr>
            <p:nvPr/>
          </p:nvSpPr>
          <p:spPr bwMode="auto">
            <a:xfrm>
              <a:off x="823" y="3800"/>
              <a:ext cx="149" cy="14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57" name="Freeform 5"/>
            <p:cNvSpPr>
              <a:spLocks/>
            </p:cNvSpPr>
            <p:nvPr/>
          </p:nvSpPr>
          <p:spPr bwMode="auto">
            <a:xfrm>
              <a:off x="898" y="3800"/>
              <a:ext cx="224" cy="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106"/>
                </a:cxn>
              </a:cxnLst>
              <a:rect l="0" t="0" r="r" b="b"/>
              <a:pathLst>
                <a:path w="170" h="106">
                  <a:moveTo>
                    <a:pt x="0" y="0"/>
                  </a:moveTo>
                  <a:lnTo>
                    <a:pt x="170" y="0"/>
                  </a:lnTo>
                  <a:lnTo>
                    <a:pt x="170" y="10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58" name="Rectangle 6"/>
            <p:cNvSpPr>
              <a:spLocks noChangeArrowheads="1"/>
            </p:cNvSpPr>
            <p:nvPr/>
          </p:nvSpPr>
          <p:spPr bwMode="auto">
            <a:xfrm>
              <a:off x="3214" y="3792"/>
              <a:ext cx="149" cy="14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59" name="Rectangle 7"/>
            <p:cNvSpPr>
              <a:spLocks noChangeArrowheads="1"/>
            </p:cNvSpPr>
            <p:nvPr/>
          </p:nvSpPr>
          <p:spPr bwMode="auto">
            <a:xfrm>
              <a:off x="1719" y="3779"/>
              <a:ext cx="151" cy="16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60" name="Freeform 8"/>
            <p:cNvSpPr>
              <a:spLocks/>
            </p:cNvSpPr>
            <p:nvPr/>
          </p:nvSpPr>
          <p:spPr bwMode="auto">
            <a:xfrm>
              <a:off x="1010" y="3779"/>
              <a:ext cx="261" cy="16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198" y="0"/>
                </a:cxn>
                <a:cxn ang="0">
                  <a:pos x="198" y="122"/>
                </a:cxn>
              </a:cxnLst>
              <a:rect l="0" t="0" r="r" b="b"/>
              <a:pathLst>
                <a:path w="198" h="122">
                  <a:moveTo>
                    <a:pt x="0" y="16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61" name="Freeform 9"/>
            <p:cNvSpPr>
              <a:spLocks/>
            </p:cNvSpPr>
            <p:nvPr/>
          </p:nvSpPr>
          <p:spPr bwMode="auto">
            <a:xfrm>
              <a:off x="1794" y="3779"/>
              <a:ext cx="225" cy="1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122"/>
                </a:cxn>
              </a:cxnLst>
              <a:rect l="0" t="0" r="r" b="b"/>
              <a:pathLst>
                <a:path w="170" h="122">
                  <a:moveTo>
                    <a:pt x="0" y="0"/>
                  </a:moveTo>
                  <a:lnTo>
                    <a:pt x="170" y="0"/>
                  </a:lnTo>
                  <a:lnTo>
                    <a:pt x="170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62" name="Freeform 10"/>
            <p:cNvSpPr>
              <a:spLocks/>
            </p:cNvSpPr>
            <p:nvPr/>
          </p:nvSpPr>
          <p:spPr bwMode="auto">
            <a:xfrm>
              <a:off x="1137" y="3771"/>
              <a:ext cx="283" cy="16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215" y="0"/>
                </a:cxn>
                <a:cxn ang="0">
                  <a:pos x="215" y="128"/>
                </a:cxn>
              </a:cxnLst>
              <a:rect l="0" t="0" r="r" b="b"/>
              <a:pathLst>
                <a:path w="215" h="128">
                  <a:moveTo>
                    <a:pt x="0" y="6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12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3662" y="3771"/>
              <a:ext cx="149" cy="16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467" y="3758"/>
              <a:ext cx="149" cy="1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4110" y="3750"/>
              <a:ext cx="151" cy="19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66" name="Freeform 14"/>
            <p:cNvSpPr>
              <a:spLocks/>
            </p:cNvSpPr>
            <p:nvPr/>
          </p:nvSpPr>
          <p:spPr bwMode="auto">
            <a:xfrm>
              <a:off x="4186" y="3750"/>
              <a:ext cx="224" cy="1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144"/>
                </a:cxn>
              </a:cxnLst>
              <a:rect l="0" t="0" r="r" b="b"/>
              <a:pathLst>
                <a:path w="170" h="144">
                  <a:moveTo>
                    <a:pt x="0" y="0"/>
                  </a:moveTo>
                  <a:lnTo>
                    <a:pt x="170" y="0"/>
                  </a:lnTo>
                  <a:lnTo>
                    <a:pt x="170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67" name="Freeform 15"/>
            <p:cNvSpPr>
              <a:spLocks/>
            </p:cNvSpPr>
            <p:nvPr/>
          </p:nvSpPr>
          <p:spPr bwMode="auto">
            <a:xfrm>
              <a:off x="3513" y="3744"/>
              <a:ext cx="224" cy="196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0" y="0"/>
                </a:cxn>
                <a:cxn ang="0">
                  <a:pos x="170" y="0"/>
                </a:cxn>
                <a:cxn ang="0">
                  <a:pos x="170" y="21"/>
                </a:cxn>
              </a:cxnLst>
              <a:rect l="0" t="0" r="r" b="b"/>
              <a:pathLst>
                <a:path w="170" h="149">
                  <a:moveTo>
                    <a:pt x="0" y="149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2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68" name="Freeform 16"/>
            <p:cNvSpPr>
              <a:spLocks/>
            </p:cNvSpPr>
            <p:nvPr/>
          </p:nvSpPr>
          <p:spPr bwMode="auto">
            <a:xfrm>
              <a:off x="1279" y="3744"/>
              <a:ext cx="291" cy="196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0"/>
                </a:cxn>
                <a:cxn ang="0">
                  <a:pos x="221" y="0"/>
                </a:cxn>
                <a:cxn ang="0">
                  <a:pos x="221" y="149"/>
                </a:cxn>
              </a:cxnLst>
              <a:rect l="0" t="0" r="r" b="b"/>
              <a:pathLst>
                <a:path w="221" h="149">
                  <a:moveTo>
                    <a:pt x="0" y="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14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69" name="Freeform 17"/>
            <p:cNvSpPr>
              <a:spLocks/>
            </p:cNvSpPr>
            <p:nvPr/>
          </p:nvSpPr>
          <p:spPr bwMode="auto">
            <a:xfrm>
              <a:off x="3289" y="3723"/>
              <a:ext cx="336" cy="69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0"/>
                </a:cxn>
                <a:cxn ang="0">
                  <a:pos x="255" y="0"/>
                </a:cxn>
                <a:cxn ang="0">
                  <a:pos x="255" y="16"/>
                </a:cxn>
              </a:cxnLst>
              <a:rect l="0" t="0" r="r" b="b"/>
              <a:pathLst>
                <a:path w="255" h="53">
                  <a:moveTo>
                    <a:pt x="0" y="53"/>
                  </a:moveTo>
                  <a:lnTo>
                    <a:pt x="0" y="0"/>
                  </a:lnTo>
                  <a:lnTo>
                    <a:pt x="255" y="0"/>
                  </a:lnTo>
                  <a:lnTo>
                    <a:pt x="255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70" name="Freeform 18"/>
            <p:cNvSpPr>
              <a:spLocks/>
            </p:cNvSpPr>
            <p:nvPr/>
          </p:nvSpPr>
          <p:spPr bwMode="auto">
            <a:xfrm>
              <a:off x="1906" y="3716"/>
              <a:ext cx="261" cy="22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0"/>
                </a:cxn>
                <a:cxn ang="0">
                  <a:pos x="198" y="0"/>
                </a:cxn>
                <a:cxn ang="0">
                  <a:pos x="198" y="170"/>
                </a:cxn>
              </a:cxnLst>
              <a:rect l="0" t="0" r="r" b="b"/>
              <a:pathLst>
                <a:path w="198" h="170">
                  <a:moveTo>
                    <a:pt x="0" y="48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71" name="Freeform 19"/>
            <p:cNvSpPr>
              <a:spLocks/>
            </p:cNvSpPr>
            <p:nvPr/>
          </p:nvSpPr>
          <p:spPr bwMode="auto">
            <a:xfrm>
              <a:off x="4298" y="3709"/>
              <a:ext cx="261" cy="2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0" y="0"/>
                </a:cxn>
                <a:cxn ang="0">
                  <a:pos x="198" y="0"/>
                </a:cxn>
                <a:cxn ang="0">
                  <a:pos x="198" y="175"/>
                </a:cxn>
              </a:cxnLst>
              <a:rect l="0" t="0" r="r" b="b"/>
              <a:pathLst>
                <a:path w="198" h="175">
                  <a:moveTo>
                    <a:pt x="0" y="31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72" name="Freeform 20"/>
            <p:cNvSpPr>
              <a:spLocks/>
            </p:cNvSpPr>
            <p:nvPr/>
          </p:nvSpPr>
          <p:spPr bwMode="auto">
            <a:xfrm>
              <a:off x="3453" y="3701"/>
              <a:ext cx="508" cy="23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386" y="0"/>
                </a:cxn>
                <a:cxn ang="0">
                  <a:pos x="386" y="181"/>
                </a:cxn>
              </a:cxnLst>
              <a:rect l="0" t="0" r="r" b="b"/>
              <a:pathLst>
                <a:path w="386" h="181">
                  <a:moveTo>
                    <a:pt x="0" y="16"/>
                  </a:moveTo>
                  <a:lnTo>
                    <a:pt x="0" y="0"/>
                  </a:lnTo>
                  <a:lnTo>
                    <a:pt x="386" y="0"/>
                  </a:lnTo>
                  <a:lnTo>
                    <a:pt x="386" y="18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73" name="Freeform 21"/>
            <p:cNvSpPr>
              <a:spLocks/>
            </p:cNvSpPr>
            <p:nvPr/>
          </p:nvSpPr>
          <p:spPr bwMode="auto">
            <a:xfrm>
              <a:off x="3707" y="3688"/>
              <a:ext cx="717" cy="2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0"/>
                </a:cxn>
                <a:cxn ang="0">
                  <a:pos x="544" y="0"/>
                </a:cxn>
                <a:cxn ang="0">
                  <a:pos x="544" y="16"/>
                </a:cxn>
              </a:cxnLst>
              <a:rect l="0" t="0" r="r" b="b"/>
              <a:pathLst>
                <a:path w="544" h="16">
                  <a:moveTo>
                    <a:pt x="0" y="10"/>
                  </a:moveTo>
                  <a:lnTo>
                    <a:pt x="0" y="0"/>
                  </a:lnTo>
                  <a:lnTo>
                    <a:pt x="544" y="0"/>
                  </a:lnTo>
                  <a:lnTo>
                    <a:pt x="544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74" name="Rectangle 22"/>
            <p:cNvSpPr>
              <a:spLocks noChangeArrowheads="1"/>
            </p:cNvSpPr>
            <p:nvPr/>
          </p:nvSpPr>
          <p:spPr bwMode="auto">
            <a:xfrm>
              <a:off x="4709" y="3688"/>
              <a:ext cx="149" cy="25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75" name="Freeform 23"/>
            <p:cNvSpPr>
              <a:spLocks/>
            </p:cNvSpPr>
            <p:nvPr/>
          </p:nvSpPr>
          <p:spPr bwMode="auto">
            <a:xfrm>
              <a:off x="1420" y="3680"/>
              <a:ext cx="613" cy="6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0"/>
                </a:cxn>
                <a:cxn ang="0">
                  <a:pos x="465" y="0"/>
                </a:cxn>
                <a:cxn ang="0">
                  <a:pos x="465" y="27"/>
                </a:cxn>
              </a:cxnLst>
              <a:rect l="0" t="0" r="r" b="b"/>
              <a:pathLst>
                <a:path w="465" h="48">
                  <a:moveTo>
                    <a:pt x="0" y="48"/>
                  </a:moveTo>
                  <a:lnTo>
                    <a:pt x="0" y="0"/>
                  </a:lnTo>
                  <a:lnTo>
                    <a:pt x="465" y="0"/>
                  </a:lnTo>
                  <a:lnTo>
                    <a:pt x="465" y="2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76" name="Rectangle 24"/>
            <p:cNvSpPr>
              <a:spLocks noChangeArrowheads="1"/>
            </p:cNvSpPr>
            <p:nvPr/>
          </p:nvSpPr>
          <p:spPr bwMode="auto">
            <a:xfrm>
              <a:off x="4066" y="3659"/>
              <a:ext cx="717" cy="2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77" name="Freeform 25"/>
            <p:cNvSpPr>
              <a:spLocks/>
            </p:cNvSpPr>
            <p:nvPr/>
          </p:nvSpPr>
          <p:spPr bwMode="auto">
            <a:xfrm>
              <a:off x="2318" y="3604"/>
              <a:ext cx="224" cy="336"/>
            </a:xfrm>
            <a:custGeom>
              <a:avLst/>
              <a:gdLst/>
              <a:ahLst/>
              <a:cxnLst>
                <a:cxn ang="0">
                  <a:pos x="0" y="255"/>
                </a:cxn>
                <a:cxn ang="0">
                  <a:pos x="0" y="0"/>
                </a:cxn>
                <a:cxn ang="0">
                  <a:pos x="170" y="0"/>
                </a:cxn>
                <a:cxn ang="0">
                  <a:pos x="170" y="117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11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78" name="Freeform 26"/>
            <p:cNvSpPr>
              <a:spLocks/>
            </p:cNvSpPr>
            <p:nvPr/>
          </p:nvSpPr>
          <p:spPr bwMode="auto">
            <a:xfrm>
              <a:off x="1727" y="3604"/>
              <a:ext cx="703" cy="76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0" y="0"/>
                </a:cxn>
                <a:cxn ang="0">
                  <a:pos x="533" y="0"/>
                </a:cxn>
              </a:cxnLst>
              <a:rect l="0" t="0" r="r" b="b"/>
              <a:pathLst>
                <a:path w="533" h="58">
                  <a:moveTo>
                    <a:pt x="0" y="58"/>
                  </a:moveTo>
                  <a:lnTo>
                    <a:pt x="0" y="0"/>
                  </a:lnTo>
                  <a:lnTo>
                    <a:pt x="53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79" name="Freeform 27"/>
            <p:cNvSpPr>
              <a:spLocks/>
            </p:cNvSpPr>
            <p:nvPr/>
          </p:nvSpPr>
          <p:spPr bwMode="auto">
            <a:xfrm>
              <a:off x="2078" y="3547"/>
              <a:ext cx="688" cy="39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0"/>
                </a:cxn>
                <a:cxn ang="0">
                  <a:pos x="522" y="0"/>
                </a:cxn>
                <a:cxn ang="0">
                  <a:pos x="522" y="298"/>
                </a:cxn>
              </a:cxnLst>
              <a:rect l="0" t="0" r="r" b="b"/>
              <a:pathLst>
                <a:path w="522" h="298">
                  <a:moveTo>
                    <a:pt x="0" y="43"/>
                  </a:moveTo>
                  <a:lnTo>
                    <a:pt x="0" y="0"/>
                  </a:lnTo>
                  <a:lnTo>
                    <a:pt x="522" y="0"/>
                  </a:lnTo>
                  <a:lnTo>
                    <a:pt x="522" y="29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80" name="Freeform 28"/>
            <p:cNvSpPr>
              <a:spLocks/>
            </p:cNvSpPr>
            <p:nvPr/>
          </p:nvSpPr>
          <p:spPr bwMode="auto">
            <a:xfrm>
              <a:off x="4424" y="3450"/>
              <a:ext cx="583" cy="490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0" y="0"/>
                </a:cxn>
                <a:cxn ang="0">
                  <a:pos x="442" y="0"/>
                </a:cxn>
                <a:cxn ang="0">
                  <a:pos x="442" y="372"/>
                </a:cxn>
              </a:cxnLst>
              <a:rect l="0" t="0" r="r" b="b"/>
              <a:pathLst>
                <a:path w="442" h="372">
                  <a:moveTo>
                    <a:pt x="0" y="159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37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81" name="Freeform 29"/>
            <p:cNvSpPr>
              <a:spLocks/>
            </p:cNvSpPr>
            <p:nvPr/>
          </p:nvSpPr>
          <p:spPr bwMode="auto">
            <a:xfrm>
              <a:off x="2422" y="3351"/>
              <a:ext cx="493" cy="589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0" y="0"/>
                </a:cxn>
                <a:cxn ang="0">
                  <a:pos x="374" y="0"/>
                </a:cxn>
                <a:cxn ang="0">
                  <a:pos x="374" y="447"/>
                </a:cxn>
              </a:cxnLst>
              <a:rect l="0" t="0" r="r" b="b"/>
              <a:pathLst>
                <a:path w="374" h="447">
                  <a:moveTo>
                    <a:pt x="0" y="149"/>
                  </a:moveTo>
                  <a:lnTo>
                    <a:pt x="0" y="0"/>
                  </a:lnTo>
                  <a:lnTo>
                    <a:pt x="374" y="0"/>
                  </a:lnTo>
                  <a:lnTo>
                    <a:pt x="374" y="44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82" name="Freeform 30"/>
            <p:cNvSpPr>
              <a:spLocks/>
            </p:cNvSpPr>
            <p:nvPr/>
          </p:nvSpPr>
          <p:spPr bwMode="auto">
            <a:xfrm>
              <a:off x="2668" y="3190"/>
              <a:ext cx="397" cy="750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0" y="0"/>
                </a:cxn>
                <a:cxn ang="0">
                  <a:pos x="301" y="0"/>
                </a:cxn>
                <a:cxn ang="0">
                  <a:pos x="301" y="569"/>
                </a:cxn>
              </a:cxnLst>
              <a:rect l="0" t="0" r="r" b="b"/>
              <a:pathLst>
                <a:path w="301" h="569">
                  <a:moveTo>
                    <a:pt x="0" y="122"/>
                  </a:moveTo>
                  <a:lnTo>
                    <a:pt x="0" y="0"/>
                  </a:lnTo>
                  <a:lnTo>
                    <a:pt x="301" y="0"/>
                  </a:lnTo>
                  <a:lnTo>
                    <a:pt x="301" y="5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83" name="Freeform 31"/>
            <p:cNvSpPr>
              <a:spLocks/>
            </p:cNvSpPr>
            <p:nvPr/>
          </p:nvSpPr>
          <p:spPr bwMode="auto">
            <a:xfrm>
              <a:off x="4715" y="3106"/>
              <a:ext cx="442" cy="834"/>
            </a:xfrm>
            <a:custGeom>
              <a:avLst/>
              <a:gdLst/>
              <a:ahLst/>
              <a:cxnLst>
                <a:cxn ang="0">
                  <a:pos x="0" y="261"/>
                </a:cxn>
                <a:cxn ang="0">
                  <a:pos x="0" y="0"/>
                </a:cxn>
                <a:cxn ang="0">
                  <a:pos x="335" y="0"/>
                </a:cxn>
                <a:cxn ang="0">
                  <a:pos x="335" y="633"/>
                </a:cxn>
              </a:cxnLst>
              <a:rect l="0" t="0" r="r" b="b"/>
              <a:pathLst>
                <a:path w="335" h="633">
                  <a:moveTo>
                    <a:pt x="0" y="261"/>
                  </a:moveTo>
                  <a:lnTo>
                    <a:pt x="0" y="0"/>
                  </a:lnTo>
                  <a:lnTo>
                    <a:pt x="335" y="0"/>
                  </a:lnTo>
                  <a:lnTo>
                    <a:pt x="335" y="63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84" name="Freeform 32"/>
            <p:cNvSpPr>
              <a:spLocks/>
            </p:cNvSpPr>
            <p:nvPr/>
          </p:nvSpPr>
          <p:spPr bwMode="auto">
            <a:xfrm>
              <a:off x="2862" y="1208"/>
              <a:ext cx="2071" cy="1982"/>
            </a:xfrm>
            <a:custGeom>
              <a:avLst/>
              <a:gdLst/>
              <a:ahLst/>
              <a:cxnLst>
                <a:cxn ang="0">
                  <a:pos x="1571" y="1440"/>
                </a:cxn>
                <a:cxn ang="0">
                  <a:pos x="1571" y="0"/>
                </a:cxn>
                <a:cxn ang="0">
                  <a:pos x="0" y="0"/>
                </a:cxn>
                <a:cxn ang="0">
                  <a:pos x="0" y="1504"/>
                </a:cxn>
              </a:cxnLst>
              <a:rect l="0" t="0" r="r" b="b"/>
              <a:pathLst>
                <a:path w="1571" h="1504">
                  <a:moveTo>
                    <a:pt x="1571" y="1440"/>
                  </a:moveTo>
                  <a:lnTo>
                    <a:pt x="1571" y="0"/>
                  </a:lnTo>
                  <a:lnTo>
                    <a:pt x="0" y="0"/>
                  </a:lnTo>
                  <a:lnTo>
                    <a:pt x="0" y="150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2785" name="Line 33"/>
            <p:cNvSpPr>
              <a:spLocks noChangeShapeType="1"/>
            </p:cNvSpPr>
            <p:nvPr/>
          </p:nvSpPr>
          <p:spPr bwMode="auto">
            <a:xfrm>
              <a:off x="674" y="3933"/>
              <a:ext cx="4632" cy="2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</p:grpSp>
      <p:pic>
        <p:nvPicPr>
          <p:cNvPr id="202786" name="Picture 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36713"/>
            <a:ext cx="3451225" cy="3422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</p:pic>
      <p:sp>
        <p:nvSpPr>
          <p:cNvPr id="202787" name="Text Box 35"/>
          <p:cNvSpPr txBox="1">
            <a:spLocks noChangeArrowheads="1"/>
          </p:cNvSpPr>
          <p:nvPr/>
        </p:nvSpPr>
        <p:spPr bwMode="auto">
          <a:xfrm>
            <a:off x="142844" y="782405"/>
            <a:ext cx="8931275" cy="6463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PT" dirty="0" smtClean="0"/>
              <a:t>O </a:t>
            </a:r>
            <a:r>
              <a:rPr lang="pt-PT" dirty="0" err="1" smtClean="0"/>
              <a:t>dendrograma</a:t>
            </a:r>
            <a:r>
              <a:rPr lang="pt-PT" dirty="0" smtClean="0"/>
              <a:t> permite determinar o número “correcto” de clusters.  Como acontece neste exemplo, duas </a:t>
            </a:r>
            <a:r>
              <a:rPr lang="pt-PT" dirty="0" err="1" smtClean="0"/>
              <a:t>sub-árvores</a:t>
            </a:r>
            <a:r>
              <a:rPr lang="pt-PT" dirty="0" smtClean="0"/>
              <a:t> muito separadas sugerem dois clusters. </a:t>
            </a:r>
            <a:endParaRPr lang="pt-PT" sz="2000" dirty="0">
              <a:solidFill>
                <a:schemeClr val="bg2"/>
              </a:solidFill>
            </a:endParaRPr>
          </a:p>
        </p:txBody>
      </p:sp>
      <p:sp>
        <p:nvSpPr>
          <p:cNvPr id="36" name="Marcador de Posição do Número do Diapositivo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38</a:t>
            </a:fld>
            <a:endParaRPr lang="pt-PT"/>
          </a:p>
        </p:txBody>
      </p:sp>
      <p:sp>
        <p:nvSpPr>
          <p:cNvPr id="37" name="Marcador de Posição do Rodapé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cxnSp>
        <p:nvCxnSpPr>
          <p:cNvPr id="39" name="Conexão recta unidireccional 38"/>
          <p:cNvCxnSpPr/>
          <p:nvPr/>
        </p:nvCxnSpPr>
        <p:spPr>
          <a:xfrm rot="10800000" flipV="1">
            <a:off x="4572000" y="3000372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cta unidireccional 42"/>
          <p:cNvCxnSpPr/>
          <p:nvPr/>
        </p:nvCxnSpPr>
        <p:spPr>
          <a:xfrm>
            <a:off x="6643702" y="3000372"/>
            <a:ext cx="114300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301508" y="2631040"/>
            <a:ext cx="16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Dois clusters ??</a:t>
            </a:r>
            <a:endParaRPr lang="pt-PT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71472" y="142852"/>
            <a:ext cx="8153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Uso para determinação do número de partições</a:t>
            </a:r>
            <a:endParaRPr lang="pt-PT" sz="3200" dirty="0"/>
          </a:p>
        </p:txBody>
      </p:sp>
      <p:cxnSp>
        <p:nvCxnSpPr>
          <p:cNvPr id="50" name="Conexão recta 49"/>
          <p:cNvCxnSpPr/>
          <p:nvPr/>
        </p:nvCxnSpPr>
        <p:spPr>
          <a:xfrm rot="5400000" flipH="1" flipV="1">
            <a:off x="6072198" y="1714488"/>
            <a:ext cx="2857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9400" y="2333625"/>
            <a:ext cx="2952750" cy="2705100"/>
            <a:chOff x="3164" y="1404"/>
            <a:chExt cx="2400" cy="2400"/>
          </a:xfrm>
        </p:grpSpPr>
        <p:sp>
          <p:nvSpPr>
            <p:cNvPr id="203779" name="Rectangle 3"/>
            <p:cNvSpPr>
              <a:spLocks noChangeArrowheads="1"/>
            </p:cNvSpPr>
            <p:nvPr/>
          </p:nvSpPr>
          <p:spPr bwMode="auto">
            <a:xfrm>
              <a:off x="316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80" name="Rectangle 4"/>
            <p:cNvSpPr>
              <a:spLocks noChangeArrowheads="1"/>
            </p:cNvSpPr>
            <p:nvPr/>
          </p:nvSpPr>
          <p:spPr bwMode="auto">
            <a:xfrm>
              <a:off x="340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81" name="Rectangle 5"/>
            <p:cNvSpPr>
              <a:spLocks noChangeArrowheads="1"/>
            </p:cNvSpPr>
            <p:nvPr/>
          </p:nvSpPr>
          <p:spPr bwMode="auto">
            <a:xfrm>
              <a:off x="364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82" name="Rectangle 6"/>
            <p:cNvSpPr>
              <a:spLocks noChangeArrowheads="1"/>
            </p:cNvSpPr>
            <p:nvPr/>
          </p:nvSpPr>
          <p:spPr bwMode="auto">
            <a:xfrm>
              <a:off x="388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83" name="Rectangle 7"/>
            <p:cNvSpPr>
              <a:spLocks noChangeArrowheads="1"/>
            </p:cNvSpPr>
            <p:nvPr/>
          </p:nvSpPr>
          <p:spPr bwMode="auto">
            <a:xfrm>
              <a:off x="412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84" name="Rectangle 8"/>
            <p:cNvSpPr>
              <a:spLocks noChangeArrowheads="1"/>
            </p:cNvSpPr>
            <p:nvPr/>
          </p:nvSpPr>
          <p:spPr bwMode="auto">
            <a:xfrm>
              <a:off x="436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85" name="Rectangle 9"/>
            <p:cNvSpPr>
              <a:spLocks noChangeArrowheads="1"/>
            </p:cNvSpPr>
            <p:nvPr/>
          </p:nvSpPr>
          <p:spPr bwMode="auto">
            <a:xfrm>
              <a:off x="460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86" name="Rectangle 10"/>
            <p:cNvSpPr>
              <a:spLocks noChangeArrowheads="1"/>
            </p:cNvSpPr>
            <p:nvPr/>
          </p:nvSpPr>
          <p:spPr bwMode="auto">
            <a:xfrm>
              <a:off x="484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87" name="Rectangle 11"/>
            <p:cNvSpPr>
              <a:spLocks noChangeArrowheads="1"/>
            </p:cNvSpPr>
            <p:nvPr/>
          </p:nvSpPr>
          <p:spPr bwMode="auto">
            <a:xfrm>
              <a:off x="508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88" name="Rectangle 12"/>
            <p:cNvSpPr>
              <a:spLocks noChangeArrowheads="1"/>
            </p:cNvSpPr>
            <p:nvPr/>
          </p:nvSpPr>
          <p:spPr bwMode="auto">
            <a:xfrm>
              <a:off x="532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89" name="Rectangle 13"/>
            <p:cNvSpPr>
              <a:spLocks noChangeArrowheads="1"/>
            </p:cNvSpPr>
            <p:nvPr/>
          </p:nvSpPr>
          <p:spPr bwMode="auto">
            <a:xfrm>
              <a:off x="316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90" name="Rectangle 14"/>
            <p:cNvSpPr>
              <a:spLocks noChangeArrowheads="1"/>
            </p:cNvSpPr>
            <p:nvPr/>
          </p:nvSpPr>
          <p:spPr bwMode="auto">
            <a:xfrm>
              <a:off x="340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91" name="Rectangle 15"/>
            <p:cNvSpPr>
              <a:spLocks noChangeArrowheads="1"/>
            </p:cNvSpPr>
            <p:nvPr/>
          </p:nvSpPr>
          <p:spPr bwMode="auto">
            <a:xfrm>
              <a:off x="364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92" name="Rectangle 16"/>
            <p:cNvSpPr>
              <a:spLocks noChangeArrowheads="1"/>
            </p:cNvSpPr>
            <p:nvPr/>
          </p:nvSpPr>
          <p:spPr bwMode="auto">
            <a:xfrm>
              <a:off x="388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93" name="Rectangle 17"/>
            <p:cNvSpPr>
              <a:spLocks noChangeArrowheads="1"/>
            </p:cNvSpPr>
            <p:nvPr/>
          </p:nvSpPr>
          <p:spPr bwMode="auto">
            <a:xfrm>
              <a:off x="412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94" name="Rectangle 18"/>
            <p:cNvSpPr>
              <a:spLocks noChangeArrowheads="1"/>
            </p:cNvSpPr>
            <p:nvPr/>
          </p:nvSpPr>
          <p:spPr bwMode="auto">
            <a:xfrm>
              <a:off x="436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95" name="Rectangle 19"/>
            <p:cNvSpPr>
              <a:spLocks noChangeArrowheads="1"/>
            </p:cNvSpPr>
            <p:nvPr/>
          </p:nvSpPr>
          <p:spPr bwMode="auto">
            <a:xfrm>
              <a:off x="460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96" name="Rectangle 20"/>
            <p:cNvSpPr>
              <a:spLocks noChangeArrowheads="1"/>
            </p:cNvSpPr>
            <p:nvPr/>
          </p:nvSpPr>
          <p:spPr bwMode="auto">
            <a:xfrm>
              <a:off x="484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97" name="Rectangle 21"/>
            <p:cNvSpPr>
              <a:spLocks noChangeArrowheads="1"/>
            </p:cNvSpPr>
            <p:nvPr/>
          </p:nvSpPr>
          <p:spPr bwMode="auto">
            <a:xfrm>
              <a:off x="508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98" name="Rectangle 22"/>
            <p:cNvSpPr>
              <a:spLocks noChangeArrowheads="1"/>
            </p:cNvSpPr>
            <p:nvPr/>
          </p:nvSpPr>
          <p:spPr bwMode="auto">
            <a:xfrm>
              <a:off x="532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799" name="Rectangle 23"/>
            <p:cNvSpPr>
              <a:spLocks noChangeArrowheads="1"/>
            </p:cNvSpPr>
            <p:nvPr/>
          </p:nvSpPr>
          <p:spPr bwMode="auto">
            <a:xfrm>
              <a:off x="316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00" name="Rectangle 24"/>
            <p:cNvSpPr>
              <a:spLocks noChangeArrowheads="1"/>
            </p:cNvSpPr>
            <p:nvPr/>
          </p:nvSpPr>
          <p:spPr bwMode="auto">
            <a:xfrm>
              <a:off x="340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01" name="Rectangle 25"/>
            <p:cNvSpPr>
              <a:spLocks noChangeArrowheads="1"/>
            </p:cNvSpPr>
            <p:nvPr/>
          </p:nvSpPr>
          <p:spPr bwMode="auto">
            <a:xfrm>
              <a:off x="364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02" name="Rectangle 26"/>
            <p:cNvSpPr>
              <a:spLocks noChangeArrowheads="1"/>
            </p:cNvSpPr>
            <p:nvPr/>
          </p:nvSpPr>
          <p:spPr bwMode="auto">
            <a:xfrm>
              <a:off x="388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03" name="Rectangle 27"/>
            <p:cNvSpPr>
              <a:spLocks noChangeArrowheads="1"/>
            </p:cNvSpPr>
            <p:nvPr/>
          </p:nvSpPr>
          <p:spPr bwMode="auto">
            <a:xfrm>
              <a:off x="412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04" name="Rectangle 28"/>
            <p:cNvSpPr>
              <a:spLocks noChangeArrowheads="1"/>
            </p:cNvSpPr>
            <p:nvPr/>
          </p:nvSpPr>
          <p:spPr bwMode="auto">
            <a:xfrm>
              <a:off x="436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05" name="Rectangle 29"/>
            <p:cNvSpPr>
              <a:spLocks noChangeArrowheads="1"/>
            </p:cNvSpPr>
            <p:nvPr/>
          </p:nvSpPr>
          <p:spPr bwMode="auto">
            <a:xfrm>
              <a:off x="460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06" name="Rectangle 30"/>
            <p:cNvSpPr>
              <a:spLocks noChangeArrowheads="1"/>
            </p:cNvSpPr>
            <p:nvPr/>
          </p:nvSpPr>
          <p:spPr bwMode="auto">
            <a:xfrm>
              <a:off x="484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07" name="Rectangle 31"/>
            <p:cNvSpPr>
              <a:spLocks noChangeArrowheads="1"/>
            </p:cNvSpPr>
            <p:nvPr/>
          </p:nvSpPr>
          <p:spPr bwMode="auto">
            <a:xfrm>
              <a:off x="508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08" name="Rectangle 32"/>
            <p:cNvSpPr>
              <a:spLocks noChangeArrowheads="1"/>
            </p:cNvSpPr>
            <p:nvPr/>
          </p:nvSpPr>
          <p:spPr bwMode="auto">
            <a:xfrm>
              <a:off x="532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09" name="Rectangle 33"/>
            <p:cNvSpPr>
              <a:spLocks noChangeArrowheads="1"/>
            </p:cNvSpPr>
            <p:nvPr/>
          </p:nvSpPr>
          <p:spPr bwMode="auto">
            <a:xfrm>
              <a:off x="316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10" name="Rectangle 34"/>
            <p:cNvSpPr>
              <a:spLocks noChangeArrowheads="1"/>
            </p:cNvSpPr>
            <p:nvPr/>
          </p:nvSpPr>
          <p:spPr bwMode="auto">
            <a:xfrm>
              <a:off x="340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11" name="Rectangle 35"/>
            <p:cNvSpPr>
              <a:spLocks noChangeArrowheads="1"/>
            </p:cNvSpPr>
            <p:nvPr/>
          </p:nvSpPr>
          <p:spPr bwMode="auto">
            <a:xfrm>
              <a:off x="364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12" name="Rectangle 36"/>
            <p:cNvSpPr>
              <a:spLocks noChangeArrowheads="1"/>
            </p:cNvSpPr>
            <p:nvPr/>
          </p:nvSpPr>
          <p:spPr bwMode="auto">
            <a:xfrm>
              <a:off x="388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13" name="Rectangle 37"/>
            <p:cNvSpPr>
              <a:spLocks noChangeArrowheads="1"/>
            </p:cNvSpPr>
            <p:nvPr/>
          </p:nvSpPr>
          <p:spPr bwMode="auto">
            <a:xfrm>
              <a:off x="412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14" name="Rectangle 38"/>
            <p:cNvSpPr>
              <a:spLocks noChangeArrowheads="1"/>
            </p:cNvSpPr>
            <p:nvPr/>
          </p:nvSpPr>
          <p:spPr bwMode="auto">
            <a:xfrm>
              <a:off x="436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15" name="Rectangle 39"/>
            <p:cNvSpPr>
              <a:spLocks noChangeArrowheads="1"/>
            </p:cNvSpPr>
            <p:nvPr/>
          </p:nvSpPr>
          <p:spPr bwMode="auto">
            <a:xfrm>
              <a:off x="460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16" name="Rectangle 40"/>
            <p:cNvSpPr>
              <a:spLocks noChangeArrowheads="1"/>
            </p:cNvSpPr>
            <p:nvPr/>
          </p:nvSpPr>
          <p:spPr bwMode="auto">
            <a:xfrm>
              <a:off x="484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17" name="Rectangle 41"/>
            <p:cNvSpPr>
              <a:spLocks noChangeArrowheads="1"/>
            </p:cNvSpPr>
            <p:nvPr/>
          </p:nvSpPr>
          <p:spPr bwMode="auto">
            <a:xfrm>
              <a:off x="508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18" name="Rectangle 42"/>
            <p:cNvSpPr>
              <a:spLocks noChangeArrowheads="1"/>
            </p:cNvSpPr>
            <p:nvPr/>
          </p:nvSpPr>
          <p:spPr bwMode="auto">
            <a:xfrm>
              <a:off x="532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19" name="Rectangle 43"/>
            <p:cNvSpPr>
              <a:spLocks noChangeArrowheads="1"/>
            </p:cNvSpPr>
            <p:nvPr/>
          </p:nvSpPr>
          <p:spPr bwMode="auto">
            <a:xfrm>
              <a:off x="316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20" name="Rectangle 44"/>
            <p:cNvSpPr>
              <a:spLocks noChangeArrowheads="1"/>
            </p:cNvSpPr>
            <p:nvPr/>
          </p:nvSpPr>
          <p:spPr bwMode="auto">
            <a:xfrm>
              <a:off x="340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21" name="Rectangle 45"/>
            <p:cNvSpPr>
              <a:spLocks noChangeArrowheads="1"/>
            </p:cNvSpPr>
            <p:nvPr/>
          </p:nvSpPr>
          <p:spPr bwMode="auto">
            <a:xfrm>
              <a:off x="364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22" name="Rectangle 46"/>
            <p:cNvSpPr>
              <a:spLocks noChangeArrowheads="1"/>
            </p:cNvSpPr>
            <p:nvPr/>
          </p:nvSpPr>
          <p:spPr bwMode="auto">
            <a:xfrm>
              <a:off x="388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23" name="Rectangle 47"/>
            <p:cNvSpPr>
              <a:spLocks noChangeArrowheads="1"/>
            </p:cNvSpPr>
            <p:nvPr/>
          </p:nvSpPr>
          <p:spPr bwMode="auto">
            <a:xfrm>
              <a:off x="412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24" name="Rectangle 48"/>
            <p:cNvSpPr>
              <a:spLocks noChangeArrowheads="1"/>
            </p:cNvSpPr>
            <p:nvPr/>
          </p:nvSpPr>
          <p:spPr bwMode="auto">
            <a:xfrm>
              <a:off x="436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25" name="Rectangle 49"/>
            <p:cNvSpPr>
              <a:spLocks noChangeArrowheads="1"/>
            </p:cNvSpPr>
            <p:nvPr/>
          </p:nvSpPr>
          <p:spPr bwMode="auto">
            <a:xfrm>
              <a:off x="460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26" name="Rectangle 50"/>
            <p:cNvSpPr>
              <a:spLocks noChangeArrowheads="1"/>
            </p:cNvSpPr>
            <p:nvPr/>
          </p:nvSpPr>
          <p:spPr bwMode="auto">
            <a:xfrm>
              <a:off x="484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27" name="Rectangle 51"/>
            <p:cNvSpPr>
              <a:spLocks noChangeArrowheads="1"/>
            </p:cNvSpPr>
            <p:nvPr/>
          </p:nvSpPr>
          <p:spPr bwMode="auto">
            <a:xfrm>
              <a:off x="508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28" name="Rectangle 52"/>
            <p:cNvSpPr>
              <a:spLocks noChangeArrowheads="1"/>
            </p:cNvSpPr>
            <p:nvPr/>
          </p:nvSpPr>
          <p:spPr bwMode="auto">
            <a:xfrm>
              <a:off x="532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29" name="Rectangle 53"/>
            <p:cNvSpPr>
              <a:spLocks noChangeArrowheads="1"/>
            </p:cNvSpPr>
            <p:nvPr/>
          </p:nvSpPr>
          <p:spPr bwMode="auto">
            <a:xfrm>
              <a:off x="316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30" name="Rectangle 54"/>
            <p:cNvSpPr>
              <a:spLocks noChangeArrowheads="1"/>
            </p:cNvSpPr>
            <p:nvPr/>
          </p:nvSpPr>
          <p:spPr bwMode="auto">
            <a:xfrm>
              <a:off x="340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31" name="Rectangle 55"/>
            <p:cNvSpPr>
              <a:spLocks noChangeArrowheads="1"/>
            </p:cNvSpPr>
            <p:nvPr/>
          </p:nvSpPr>
          <p:spPr bwMode="auto">
            <a:xfrm>
              <a:off x="364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32" name="Rectangle 56"/>
            <p:cNvSpPr>
              <a:spLocks noChangeArrowheads="1"/>
            </p:cNvSpPr>
            <p:nvPr/>
          </p:nvSpPr>
          <p:spPr bwMode="auto">
            <a:xfrm>
              <a:off x="388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33" name="Rectangle 57"/>
            <p:cNvSpPr>
              <a:spLocks noChangeArrowheads="1"/>
            </p:cNvSpPr>
            <p:nvPr/>
          </p:nvSpPr>
          <p:spPr bwMode="auto">
            <a:xfrm>
              <a:off x="412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34" name="Rectangle 58"/>
            <p:cNvSpPr>
              <a:spLocks noChangeArrowheads="1"/>
            </p:cNvSpPr>
            <p:nvPr/>
          </p:nvSpPr>
          <p:spPr bwMode="auto">
            <a:xfrm>
              <a:off x="436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35" name="Rectangle 59"/>
            <p:cNvSpPr>
              <a:spLocks noChangeArrowheads="1"/>
            </p:cNvSpPr>
            <p:nvPr/>
          </p:nvSpPr>
          <p:spPr bwMode="auto">
            <a:xfrm>
              <a:off x="460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36" name="Rectangle 60"/>
            <p:cNvSpPr>
              <a:spLocks noChangeArrowheads="1"/>
            </p:cNvSpPr>
            <p:nvPr/>
          </p:nvSpPr>
          <p:spPr bwMode="auto">
            <a:xfrm>
              <a:off x="484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37" name="Rectangle 61"/>
            <p:cNvSpPr>
              <a:spLocks noChangeArrowheads="1"/>
            </p:cNvSpPr>
            <p:nvPr/>
          </p:nvSpPr>
          <p:spPr bwMode="auto">
            <a:xfrm>
              <a:off x="508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38" name="Rectangle 62"/>
            <p:cNvSpPr>
              <a:spLocks noChangeArrowheads="1"/>
            </p:cNvSpPr>
            <p:nvPr/>
          </p:nvSpPr>
          <p:spPr bwMode="auto">
            <a:xfrm>
              <a:off x="532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39" name="Rectangle 63"/>
            <p:cNvSpPr>
              <a:spLocks noChangeArrowheads="1"/>
            </p:cNvSpPr>
            <p:nvPr/>
          </p:nvSpPr>
          <p:spPr bwMode="auto">
            <a:xfrm>
              <a:off x="316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40" name="Rectangle 64"/>
            <p:cNvSpPr>
              <a:spLocks noChangeArrowheads="1"/>
            </p:cNvSpPr>
            <p:nvPr/>
          </p:nvSpPr>
          <p:spPr bwMode="auto">
            <a:xfrm>
              <a:off x="340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41" name="Rectangle 65"/>
            <p:cNvSpPr>
              <a:spLocks noChangeArrowheads="1"/>
            </p:cNvSpPr>
            <p:nvPr/>
          </p:nvSpPr>
          <p:spPr bwMode="auto">
            <a:xfrm>
              <a:off x="364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42" name="Rectangle 66"/>
            <p:cNvSpPr>
              <a:spLocks noChangeArrowheads="1"/>
            </p:cNvSpPr>
            <p:nvPr/>
          </p:nvSpPr>
          <p:spPr bwMode="auto">
            <a:xfrm>
              <a:off x="388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43" name="Rectangle 67"/>
            <p:cNvSpPr>
              <a:spLocks noChangeArrowheads="1"/>
            </p:cNvSpPr>
            <p:nvPr/>
          </p:nvSpPr>
          <p:spPr bwMode="auto">
            <a:xfrm>
              <a:off x="412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44" name="Rectangle 68"/>
            <p:cNvSpPr>
              <a:spLocks noChangeArrowheads="1"/>
            </p:cNvSpPr>
            <p:nvPr/>
          </p:nvSpPr>
          <p:spPr bwMode="auto">
            <a:xfrm>
              <a:off x="436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45" name="Rectangle 69"/>
            <p:cNvSpPr>
              <a:spLocks noChangeArrowheads="1"/>
            </p:cNvSpPr>
            <p:nvPr/>
          </p:nvSpPr>
          <p:spPr bwMode="auto">
            <a:xfrm>
              <a:off x="460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46" name="Rectangle 70"/>
            <p:cNvSpPr>
              <a:spLocks noChangeArrowheads="1"/>
            </p:cNvSpPr>
            <p:nvPr/>
          </p:nvSpPr>
          <p:spPr bwMode="auto">
            <a:xfrm>
              <a:off x="484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47" name="Rectangle 71"/>
            <p:cNvSpPr>
              <a:spLocks noChangeArrowheads="1"/>
            </p:cNvSpPr>
            <p:nvPr/>
          </p:nvSpPr>
          <p:spPr bwMode="auto">
            <a:xfrm>
              <a:off x="508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48" name="Rectangle 72"/>
            <p:cNvSpPr>
              <a:spLocks noChangeArrowheads="1"/>
            </p:cNvSpPr>
            <p:nvPr/>
          </p:nvSpPr>
          <p:spPr bwMode="auto">
            <a:xfrm>
              <a:off x="532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49" name="Rectangle 73"/>
            <p:cNvSpPr>
              <a:spLocks noChangeArrowheads="1"/>
            </p:cNvSpPr>
            <p:nvPr/>
          </p:nvSpPr>
          <p:spPr bwMode="auto">
            <a:xfrm>
              <a:off x="316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50" name="Rectangle 74"/>
            <p:cNvSpPr>
              <a:spLocks noChangeArrowheads="1"/>
            </p:cNvSpPr>
            <p:nvPr/>
          </p:nvSpPr>
          <p:spPr bwMode="auto">
            <a:xfrm>
              <a:off x="340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51" name="Rectangle 75"/>
            <p:cNvSpPr>
              <a:spLocks noChangeArrowheads="1"/>
            </p:cNvSpPr>
            <p:nvPr/>
          </p:nvSpPr>
          <p:spPr bwMode="auto">
            <a:xfrm>
              <a:off x="364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52" name="Rectangle 76"/>
            <p:cNvSpPr>
              <a:spLocks noChangeArrowheads="1"/>
            </p:cNvSpPr>
            <p:nvPr/>
          </p:nvSpPr>
          <p:spPr bwMode="auto">
            <a:xfrm>
              <a:off x="388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53" name="Rectangle 77"/>
            <p:cNvSpPr>
              <a:spLocks noChangeArrowheads="1"/>
            </p:cNvSpPr>
            <p:nvPr/>
          </p:nvSpPr>
          <p:spPr bwMode="auto">
            <a:xfrm>
              <a:off x="412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54" name="Rectangle 78"/>
            <p:cNvSpPr>
              <a:spLocks noChangeArrowheads="1"/>
            </p:cNvSpPr>
            <p:nvPr/>
          </p:nvSpPr>
          <p:spPr bwMode="auto">
            <a:xfrm>
              <a:off x="436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55" name="Rectangle 79"/>
            <p:cNvSpPr>
              <a:spLocks noChangeArrowheads="1"/>
            </p:cNvSpPr>
            <p:nvPr/>
          </p:nvSpPr>
          <p:spPr bwMode="auto">
            <a:xfrm>
              <a:off x="460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56" name="Rectangle 80"/>
            <p:cNvSpPr>
              <a:spLocks noChangeArrowheads="1"/>
            </p:cNvSpPr>
            <p:nvPr/>
          </p:nvSpPr>
          <p:spPr bwMode="auto">
            <a:xfrm>
              <a:off x="484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57" name="Rectangle 81"/>
            <p:cNvSpPr>
              <a:spLocks noChangeArrowheads="1"/>
            </p:cNvSpPr>
            <p:nvPr/>
          </p:nvSpPr>
          <p:spPr bwMode="auto">
            <a:xfrm>
              <a:off x="508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58" name="Rectangle 82"/>
            <p:cNvSpPr>
              <a:spLocks noChangeArrowheads="1"/>
            </p:cNvSpPr>
            <p:nvPr/>
          </p:nvSpPr>
          <p:spPr bwMode="auto">
            <a:xfrm>
              <a:off x="532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59" name="Rectangle 83"/>
            <p:cNvSpPr>
              <a:spLocks noChangeArrowheads="1"/>
            </p:cNvSpPr>
            <p:nvPr/>
          </p:nvSpPr>
          <p:spPr bwMode="auto">
            <a:xfrm>
              <a:off x="316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60" name="Rectangle 84"/>
            <p:cNvSpPr>
              <a:spLocks noChangeArrowheads="1"/>
            </p:cNvSpPr>
            <p:nvPr/>
          </p:nvSpPr>
          <p:spPr bwMode="auto">
            <a:xfrm>
              <a:off x="340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61" name="Rectangle 85"/>
            <p:cNvSpPr>
              <a:spLocks noChangeArrowheads="1"/>
            </p:cNvSpPr>
            <p:nvPr/>
          </p:nvSpPr>
          <p:spPr bwMode="auto">
            <a:xfrm>
              <a:off x="364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62" name="Rectangle 86"/>
            <p:cNvSpPr>
              <a:spLocks noChangeArrowheads="1"/>
            </p:cNvSpPr>
            <p:nvPr/>
          </p:nvSpPr>
          <p:spPr bwMode="auto">
            <a:xfrm>
              <a:off x="388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63" name="Rectangle 87"/>
            <p:cNvSpPr>
              <a:spLocks noChangeArrowheads="1"/>
            </p:cNvSpPr>
            <p:nvPr/>
          </p:nvSpPr>
          <p:spPr bwMode="auto">
            <a:xfrm>
              <a:off x="412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64" name="Rectangle 88"/>
            <p:cNvSpPr>
              <a:spLocks noChangeArrowheads="1"/>
            </p:cNvSpPr>
            <p:nvPr/>
          </p:nvSpPr>
          <p:spPr bwMode="auto">
            <a:xfrm>
              <a:off x="436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65" name="Rectangle 89"/>
            <p:cNvSpPr>
              <a:spLocks noChangeArrowheads="1"/>
            </p:cNvSpPr>
            <p:nvPr/>
          </p:nvSpPr>
          <p:spPr bwMode="auto">
            <a:xfrm>
              <a:off x="460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66" name="Rectangle 90"/>
            <p:cNvSpPr>
              <a:spLocks noChangeArrowheads="1"/>
            </p:cNvSpPr>
            <p:nvPr/>
          </p:nvSpPr>
          <p:spPr bwMode="auto">
            <a:xfrm>
              <a:off x="484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67" name="Rectangle 91"/>
            <p:cNvSpPr>
              <a:spLocks noChangeArrowheads="1"/>
            </p:cNvSpPr>
            <p:nvPr/>
          </p:nvSpPr>
          <p:spPr bwMode="auto">
            <a:xfrm>
              <a:off x="508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68" name="Rectangle 92"/>
            <p:cNvSpPr>
              <a:spLocks noChangeArrowheads="1"/>
            </p:cNvSpPr>
            <p:nvPr/>
          </p:nvSpPr>
          <p:spPr bwMode="auto">
            <a:xfrm>
              <a:off x="532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69" name="Rectangle 93"/>
            <p:cNvSpPr>
              <a:spLocks noChangeArrowheads="1"/>
            </p:cNvSpPr>
            <p:nvPr/>
          </p:nvSpPr>
          <p:spPr bwMode="auto">
            <a:xfrm>
              <a:off x="316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70" name="Rectangle 94"/>
            <p:cNvSpPr>
              <a:spLocks noChangeArrowheads="1"/>
            </p:cNvSpPr>
            <p:nvPr/>
          </p:nvSpPr>
          <p:spPr bwMode="auto">
            <a:xfrm>
              <a:off x="340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71" name="Rectangle 95"/>
            <p:cNvSpPr>
              <a:spLocks noChangeArrowheads="1"/>
            </p:cNvSpPr>
            <p:nvPr/>
          </p:nvSpPr>
          <p:spPr bwMode="auto">
            <a:xfrm>
              <a:off x="364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72" name="Rectangle 96"/>
            <p:cNvSpPr>
              <a:spLocks noChangeArrowheads="1"/>
            </p:cNvSpPr>
            <p:nvPr/>
          </p:nvSpPr>
          <p:spPr bwMode="auto">
            <a:xfrm>
              <a:off x="388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73" name="Rectangle 97"/>
            <p:cNvSpPr>
              <a:spLocks noChangeArrowheads="1"/>
            </p:cNvSpPr>
            <p:nvPr/>
          </p:nvSpPr>
          <p:spPr bwMode="auto">
            <a:xfrm>
              <a:off x="412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74" name="Rectangle 98"/>
            <p:cNvSpPr>
              <a:spLocks noChangeArrowheads="1"/>
            </p:cNvSpPr>
            <p:nvPr/>
          </p:nvSpPr>
          <p:spPr bwMode="auto">
            <a:xfrm>
              <a:off x="436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75" name="Rectangle 99"/>
            <p:cNvSpPr>
              <a:spLocks noChangeArrowheads="1"/>
            </p:cNvSpPr>
            <p:nvPr/>
          </p:nvSpPr>
          <p:spPr bwMode="auto">
            <a:xfrm>
              <a:off x="460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76" name="Rectangle 100"/>
            <p:cNvSpPr>
              <a:spLocks noChangeArrowheads="1"/>
            </p:cNvSpPr>
            <p:nvPr/>
          </p:nvSpPr>
          <p:spPr bwMode="auto">
            <a:xfrm>
              <a:off x="484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77" name="Rectangle 101"/>
            <p:cNvSpPr>
              <a:spLocks noChangeArrowheads="1"/>
            </p:cNvSpPr>
            <p:nvPr/>
          </p:nvSpPr>
          <p:spPr bwMode="auto">
            <a:xfrm>
              <a:off x="508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78" name="Rectangle 102"/>
            <p:cNvSpPr>
              <a:spLocks noChangeArrowheads="1"/>
            </p:cNvSpPr>
            <p:nvPr/>
          </p:nvSpPr>
          <p:spPr bwMode="auto">
            <a:xfrm>
              <a:off x="532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79" name="Line 103"/>
            <p:cNvSpPr>
              <a:spLocks noChangeShapeType="1"/>
            </p:cNvSpPr>
            <p:nvPr/>
          </p:nvSpPr>
          <p:spPr bwMode="auto">
            <a:xfrm>
              <a:off x="3164" y="3804"/>
              <a:ext cx="24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80" name="Line 104"/>
            <p:cNvSpPr>
              <a:spLocks noChangeShapeType="1"/>
            </p:cNvSpPr>
            <p:nvPr/>
          </p:nvSpPr>
          <p:spPr bwMode="auto">
            <a:xfrm flipV="1">
              <a:off x="3164" y="1404"/>
              <a:ext cx="0" cy="2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81" name="Oval 105"/>
            <p:cNvSpPr>
              <a:spLocks noChangeArrowheads="1"/>
            </p:cNvSpPr>
            <p:nvPr/>
          </p:nvSpPr>
          <p:spPr bwMode="auto">
            <a:xfrm>
              <a:off x="3404" y="2988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82" name="Oval 106"/>
            <p:cNvSpPr>
              <a:spLocks noChangeArrowheads="1"/>
            </p:cNvSpPr>
            <p:nvPr/>
          </p:nvSpPr>
          <p:spPr bwMode="auto">
            <a:xfrm>
              <a:off x="3788" y="3324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83" name="Rectangle 107"/>
            <p:cNvSpPr>
              <a:spLocks noChangeArrowheads="1"/>
            </p:cNvSpPr>
            <p:nvPr/>
          </p:nvSpPr>
          <p:spPr bwMode="auto">
            <a:xfrm>
              <a:off x="5242" y="170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84" name="Rectangle 108"/>
            <p:cNvSpPr>
              <a:spLocks noChangeArrowheads="1"/>
            </p:cNvSpPr>
            <p:nvPr/>
          </p:nvSpPr>
          <p:spPr bwMode="auto">
            <a:xfrm>
              <a:off x="4673" y="212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85" name="Rectangle 109"/>
            <p:cNvSpPr>
              <a:spLocks noChangeArrowheads="1"/>
            </p:cNvSpPr>
            <p:nvPr/>
          </p:nvSpPr>
          <p:spPr bwMode="auto">
            <a:xfrm>
              <a:off x="5036" y="154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86" name="Rectangle 110"/>
            <p:cNvSpPr>
              <a:spLocks noChangeArrowheads="1"/>
            </p:cNvSpPr>
            <p:nvPr/>
          </p:nvSpPr>
          <p:spPr bwMode="auto">
            <a:xfrm>
              <a:off x="5132" y="217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87" name="Rectangle 111"/>
            <p:cNvSpPr>
              <a:spLocks noChangeArrowheads="1"/>
            </p:cNvSpPr>
            <p:nvPr/>
          </p:nvSpPr>
          <p:spPr bwMode="auto">
            <a:xfrm>
              <a:off x="5465" y="2695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88" name="Oval 112"/>
            <p:cNvSpPr>
              <a:spLocks noChangeArrowheads="1"/>
            </p:cNvSpPr>
            <p:nvPr/>
          </p:nvSpPr>
          <p:spPr bwMode="auto">
            <a:xfrm>
              <a:off x="3507" y="2592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89" name="Oval 113"/>
            <p:cNvSpPr>
              <a:spLocks noChangeArrowheads="1"/>
            </p:cNvSpPr>
            <p:nvPr/>
          </p:nvSpPr>
          <p:spPr bwMode="auto">
            <a:xfrm>
              <a:off x="3260" y="3516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90" name="Oval 114"/>
            <p:cNvSpPr>
              <a:spLocks noChangeArrowheads="1"/>
            </p:cNvSpPr>
            <p:nvPr/>
          </p:nvSpPr>
          <p:spPr bwMode="auto">
            <a:xfrm>
              <a:off x="3308" y="2652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91" name="Oval 115"/>
            <p:cNvSpPr>
              <a:spLocks noChangeArrowheads="1"/>
            </p:cNvSpPr>
            <p:nvPr/>
          </p:nvSpPr>
          <p:spPr bwMode="auto">
            <a:xfrm>
              <a:off x="3692" y="2940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92" name="Oval 116"/>
            <p:cNvSpPr>
              <a:spLocks noChangeArrowheads="1"/>
            </p:cNvSpPr>
            <p:nvPr/>
          </p:nvSpPr>
          <p:spPr bwMode="auto">
            <a:xfrm>
              <a:off x="3452" y="3228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93" name="Oval 117"/>
            <p:cNvSpPr>
              <a:spLocks noChangeArrowheads="1"/>
            </p:cNvSpPr>
            <p:nvPr/>
          </p:nvSpPr>
          <p:spPr bwMode="auto">
            <a:xfrm>
              <a:off x="3548" y="3420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94" name="Oval 118"/>
            <p:cNvSpPr>
              <a:spLocks noChangeArrowheads="1"/>
            </p:cNvSpPr>
            <p:nvPr/>
          </p:nvSpPr>
          <p:spPr bwMode="auto">
            <a:xfrm>
              <a:off x="3836" y="2940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95" name="Oval 119"/>
            <p:cNvSpPr>
              <a:spLocks noChangeArrowheads="1"/>
            </p:cNvSpPr>
            <p:nvPr/>
          </p:nvSpPr>
          <p:spPr bwMode="auto">
            <a:xfrm>
              <a:off x="3356" y="2412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96" name="Oval 120"/>
            <p:cNvSpPr>
              <a:spLocks noChangeArrowheads="1"/>
            </p:cNvSpPr>
            <p:nvPr/>
          </p:nvSpPr>
          <p:spPr bwMode="auto">
            <a:xfrm>
              <a:off x="3636" y="2353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97" name="Oval 121"/>
            <p:cNvSpPr>
              <a:spLocks noChangeArrowheads="1"/>
            </p:cNvSpPr>
            <p:nvPr/>
          </p:nvSpPr>
          <p:spPr bwMode="auto">
            <a:xfrm>
              <a:off x="3452" y="2892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98" name="Oval 122"/>
            <p:cNvSpPr>
              <a:spLocks noChangeArrowheads="1"/>
            </p:cNvSpPr>
            <p:nvPr/>
          </p:nvSpPr>
          <p:spPr bwMode="auto">
            <a:xfrm>
              <a:off x="3644" y="2844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899" name="Oval 123"/>
            <p:cNvSpPr>
              <a:spLocks noChangeArrowheads="1"/>
            </p:cNvSpPr>
            <p:nvPr/>
          </p:nvSpPr>
          <p:spPr bwMode="auto">
            <a:xfrm>
              <a:off x="3260" y="3180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00" name="Oval 124"/>
            <p:cNvSpPr>
              <a:spLocks noChangeArrowheads="1"/>
            </p:cNvSpPr>
            <p:nvPr/>
          </p:nvSpPr>
          <p:spPr bwMode="auto">
            <a:xfrm>
              <a:off x="3596" y="3132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01" name="Oval 125"/>
            <p:cNvSpPr>
              <a:spLocks noChangeArrowheads="1"/>
            </p:cNvSpPr>
            <p:nvPr/>
          </p:nvSpPr>
          <p:spPr bwMode="auto">
            <a:xfrm>
              <a:off x="3260" y="2076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02" name="Oval 126"/>
            <p:cNvSpPr>
              <a:spLocks noChangeArrowheads="1"/>
            </p:cNvSpPr>
            <p:nvPr/>
          </p:nvSpPr>
          <p:spPr bwMode="auto">
            <a:xfrm>
              <a:off x="3500" y="2748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03" name="Oval 127"/>
            <p:cNvSpPr>
              <a:spLocks noChangeArrowheads="1"/>
            </p:cNvSpPr>
            <p:nvPr/>
          </p:nvSpPr>
          <p:spPr bwMode="auto">
            <a:xfrm>
              <a:off x="3788" y="3084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04" name="Rectangle 128"/>
            <p:cNvSpPr>
              <a:spLocks noChangeArrowheads="1"/>
            </p:cNvSpPr>
            <p:nvPr/>
          </p:nvSpPr>
          <p:spPr bwMode="auto">
            <a:xfrm>
              <a:off x="4988" y="202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05" name="Rectangle 129"/>
            <p:cNvSpPr>
              <a:spLocks noChangeArrowheads="1"/>
            </p:cNvSpPr>
            <p:nvPr/>
          </p:nvSpPr>
          <p:spPr bwMode="auto">
            <a:xfrm>
              <a:off x="4892" y="222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06" name="Rectangle 130"/>
            <p:cNvSpPr>
              <a:spLocks noChangeArrowheads="1"/>
            </p:cNvSpPr>
            <p:nvPr/>
          </p:nvSpPr>
          <p:spPr bwMode="auto">
            <a:xfrm>
              <a:off x="4748" y="198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07" name="Rectangle 131"/>
            <p:cNvSpPr>
              <a:spLocks noChangeArrowheads="1"/>
            </p:cNvSpPr>
            <p:nvPr/>
          </p:nvSpPr>
          <p:spPr bwMode="auto">
            <a:xfrm>
              <a:off x="4748" y="226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08" name="Rectangle 132"/>
            <p:cNvSpPr>
              <a:spLocks noChangeArrowheads="1"/>
            </p:cNvSpPr>
            <p:nvPr/>
          </p:nvSpPr>
          <p:spPr bwMode="auto">
            <a:xfrm>
              <a:off x="5084" y="188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09" name="Rectangle 133"/>
            <p:cNvSpPr>
              <a:spLocks noChangeArrowheads="1"/>
            </p:cNvSpPr>
            <p:nvPr/>
          </p:nvSpPr>
          <p:spPr bwMode="auto">
            <a:xfrm>
              <a:off x="5180" y="202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10" name="Rectangle 134"/>
            <p:cNvSpPr>
              <a:spLocks noChangeArrowheads="1"/>
            </p:cNvSpPr>
            <p:nvPr/>
          </p:nvSpPr>
          <p:spPr bwMode="auto">
            <a:xfrm>
              <a:off x="4748" y="145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11" name="Rectangle 135"/>
            <p:cNvSpPr>
              <a:spLocks noChangeArrowheads="1"/>
            </p:cNvSpPr>
            <p:nvPr/>
          </p:nvSpPr>
          <p:spPr bwMode="auto">
            <a:xfrm>
              <a:off x="5372" y="140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12" name="Rectangle 136"/>
            <p:cNvSpPr>
              <a:spLocks noChangeArrowheads="1"/>
            </p:cNvSpPr>
            <p:nvPr/>
          </p:nvSpPr>
          <p:spPr bwMode="auto">
            <a:xfrm>
              <a:off x="4769" y="171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13" name="Rectangle 137"/>
            <p:cNvSpPr>
              <a:spLocks noChangeArrowheads="1"/>
            </p:cNvSpPr>
            <p:nvPr/>
          </p:nvSpPr>
          <p:spPr bwMode="auto">
            <a:xfrm>
              <a:off x="5180" y="236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14" name="Rectangle 138"/>
            <p:cNvSpPr>
              <a:spLocks noChangeArrowheads="1"/>
            </p:cNvSpPr>
            <p:nvPr/>
          </p:nvSpPr>
          <p:spPr bwMode="auto">
            <a:xfrm>
              <a:off x="5132" y="174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15" name="Rectangle 139"/>
            <p:cNvSpPr>
              <a:spLocks noChangeArrowheads="1"/>
            </p:cNvSpPr>
            <p:nvPr/>
          </p:nvSpPr>
          <p:spPr bwMode="auto">
            <a:xfrm>
              <a:off x="4844" y="1836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16" name="Rectangle 140"/>
            <p:cNvSpPr>
              <a:spLocks noChangeArrowheads="1"/>
            </p:cNvSpPr>
            <p:nvPr/>
          </p:nvSpPr>
          <p:spPr bwMode="auto">
            <a:xfrm>
              <a:off x="4556" y="193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17" name="Rectangle 141"/>
            <p:cNvSpPr>
              <a:spLocks noChangeArrowheads="1"/>
            </p:cNvSpPr>
            <p:nvPr/>
          </p:nvSpPr>
          <p:spPr bwMode="auto">
            <a:xfrm>
              <a:off x="5372" y="188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18" name="Rectangle 142"/>
            <p:cNvSpPr>
              <a:spLocks noChangeArrowheads="1"/>
            </p:cNvSpPr>
            <p:nvPr/>
          </p:nvSpPr>
          <p:spPr bwMode="auto">
            <a:xfrm>
              <a:off x="4940" y="241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19" name="Rectangle 143"/>
            <p:cNvSpPr>
              <a:spLocks noChangeArrowheads="1"/>
            </p:cNvSpPr>
            <p:nvPr/>
          </p:nvSpPr>
          <p:spPr bwMode="auto">
            <a:xfrm>
              <a:off x="5324" y="246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20" name="Oval 144"/>
            <p:cNvSpPr>
              <a:spLocks noChangeArrowheads="1"/>
            </p:cNvSpPr>
            <p:nvPr/>
          </p:nvSpPr>
          <p:spPr bwMode="auto">
            <a:xfrm>
              <a:off x="3931" y="2994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21" name="Oval 145"/>
            <p:cNvSpPr>
              <a:spLocks noChangeArrowheads="1"/>
            </p:cNvSpPr>
            <p:nvPr/>
          </p:nvSpPr>
          <p:spPr bwMode="auto">
            <a:xfrm>
              <a:off x="3731" y="2599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22" name="Oval 146"/>
            <p:cNvSpPr>
              <a:spLocks noChangeArrowheads="1"/>
            </p:cNvSpPr>
            <p:nvPr/>
          </p:nvSpPr>
          <p:spPr bwMode="auto">
            <a:xfrm>
              <a:off x="3806" y="2806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23" name="Oval 147"/>
            <p:cNvSpPr>
              <a:spLocks noChangeArrowheads="1"/>
            </p:cNvSpPr>
            <p:nvPr/>
          </p:nvSpPr>
          <p:spPr bwMode="auto">
            <a:xfrm>
              <a:off x="4018" y="2807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24" name="Oval 148"/>
            <p:cNvSpPr>
              <a:spLocks noChangeArrowheads="1"/>
            </p:cNvSpPr>
            <p:nvPr/>
          </p:nvSpPr>
          <p:spPr bwMode="auto">
            <a:xfrm>
              <a:off x="3940" y="3157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25" name="Oval 149"/>
            <p:cNvSpPr>
              <a:spLocks noChangeArrowheads="1"/>
            </p:cNvSpPr>
            <p:nvPr/>
          </p:nvSpPr>
          <p:spPr bwMode="auto">
            <a:xfrm>
              <a:off x="3259" y="2894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26" name="Oval 150"/>
            <p:cNvSpPr>
              <a:spLocks noChangeArrowheads="1"/>
            </p:cNvSpPr>
            <p:nvPr/>
          </p:nvSpPr>
          <p:spPr bwMode="auto">
            <a:xfrm>
              <a:off x="3403" y="3401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27" name="Oval 151"/>
            <p:cNvSpPr>
              <a:spLocks noChangeArrowheads="1"/>
            </p:cNvSpPr>
            <p:nvPr/>
          </p:nvSpPr>
          <p:spPr bwMode="auto">
            <a:xfrm>
              <a:off x="3689" y="2742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28" name="Oval 152"/>
            <p:cNvSpPr>
              <a:spLocks noChangeArrowheads="1"/>
            </p:cNvSpPr>
            <p:nvPr/>
          </p:nvSpPr>
          <p:spPr bwMode="auto">
            <a:xfrm>
              <a:off x="3653" y="3282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29" name="Oval 153"/>
            <p:cNvSpPr>
              <a:spLocks noChangeArrowheads="1"/>
            </p:cNvSpPr>
            <p:nvPr/>
          </p:nvSpPr>
          <p:spPr bwMode="auto">
            <a:xfrm>
              <a:off x="3236" y="3673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30" name="Rectangle 154"/>
            <p:cNvSpPr>
              <a:spLocks noChangeArrowheads="1"/>
            </p:cNvSpPr>
            <p:nvPr/>
          </p:nvSpPr>
          <p:spPr bwMode="auto">
            <a:xfrm>
              <a:off x="5317" y="229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31" name="Rectangle 155"/>
            <p:cNvSpPr>
              <a:spLocks noChangeArrowheads="1"/>
            </p:cNvSpPr>
            <p:nvPr/>
          </p:nvSpPr>
          <p:spPr bwMode="auto">
            <a:xfrm>
              <a:off x="4943" y="1681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32" name="Rectangle 156"/>
            <p:cNvSpPr>
              <a:spLocks noChangeArrowheads="1"/>
            </p:cNvSpPr>
            <p:nvPr/>
          </p:nvSpPr>
          <p:spPr bwMode="auto">
            <a:xfrm>
              <a:off x="4500" y="208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33" name="Rectangle 157"/>
            <p:cNvSpPr>
              <a:spLocks noChangeArrowheads="1"/>
            </p:cNvSpPr>
            <p:nvPr/>
          </p:nvSpPr>
          <p:spPr bwMode="auto">
            <a:xfrm>
              <a:off x="5134" y="2566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34" name="Rectangle 158"/>
            <p:cNvSpPr>
              <a:spLocks noChangeArrowheads="1"/>
            </p:cNvSpPr>
            <p:nvPr/>
          </p:nvSpPr>
          <p:spPr bwMode="auto">
            <a:xfrm>
              <a:off x="5336" y="2059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03935" name="Oval 159"/>
            <p:cNvSpPr>
              <a:spLocks noChangeArrowheads="1"/>
            </p:cNvSpPr>
            <p:nvPr/>
          </p:nvSpPr>
          <p:spPr bwMode="auto">
            <a:xfrm>
              <a:off x="5032" y="3619"/>
              <a:ext cx="102" cy="106"/>
            </a:xfrm>
            <a:prstGeom prst="ellipse">
              <a:avLst/>
            </a:prstGeom>
            <a:solidFill>
              <a:srgbClr val="3399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1498600" y="2298700"/>
            <a:ext cx="7158038" cy="4445000"/>
            <a:chOff x="596" y="1208"/>
            <a:chExt cx="4509" cy="2800"/>
          </a:xfrm>
        </p:grpSpPr>
        <p:sp>
          <p:nvSpPr>
            <p:cNvPr id="203937" name="Rectangle 161"/>
            <p:cNvSpPr>
              <a:spLocks noChangeArrowheads="1"/>
            </p:cNvSpPr>
            <p:nvPr/>
          </p:nvSpPr>
          <p:spPr bwMode="auto">
            <a:xfrm>
              <a:off x="596" y="1208"/>
              <a:ext cx="4509" cy="278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38" name="Rectangle 162"/>
            <p:cNvSpPr>
              <a:spLocks noChangeArrowheads="1"/>
            </p:cNvSpPr>
            <p:nvPr/>
          </p:nvSpPr>
          <p:spPr bwMode="auto">
            <a:xfrm>
              <a:off x="741" y="3862"/>
              <a:ext cx="145" cy="13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39" name="Rectangle 163"/>
            <p:cNvSpPr>
              <a:spLocks noChangeArrowheads="1"/>
            </p:cNvSpPr>
            <p:nvPr/>
          </p:nvSpPr>
          <p:spPr bwMode="auto">
            <a:xfrm>
              <a:off x="2924" y="3854"/>
              <a:ext cx="145" cy="144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40" name="Rectangle 164"/>
            <p:cNvSpPr>
              <a:spLocks noChangeArrowheads="1"/>
            </p:cNvSpPr>
            <p:nvPr/>
          </p:nvSpPr>
          <p:spPr bwMode="auto">
            <a:xfrm>
              <a:off x="1469" y="3841"/>
              <a:ext cx="145" cy="15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41" name="Freeform 165"/>
            <p:cNvSpPr>
              <a:spLocks/>
            </p:cNvSpPr>
            <p:nvPr/>
          </p:nvSpPr>
          <p:spPr bwMode="auto">
            <a:xfrm>
              <a:off x="814" y="3841"/>
              <a:ext cx="218" cy="15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170" y="0"/>
                </a:cxn>
                <a:cxn ang="0">
                  <a:pos x="170" y="122"/>
                </a:cxn>
              </a:cxnLst>
              <a:rect l="0" t="0" r="r" b="b"/>
              <a:pathLst>
                <a:path w="170" h="122">
                  <a:moveTo>
                    <a:pt x="0" y="16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42" name="Freeform 166"/>
            <p:cNvSpPr>
              <a:spLocks/>
            </p:cNvSpPr>
            <p:nvPr/>
          </p:nvSpPr>
          <p:spPr bwMode="auto">
            <a:xfrm>
              <a:off x="1540" y="3841"/>
              <a:ext cx="220" cy="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0"/>
                </a:cxn>
                <a:cxn ang="0">
                  <a:pos x="171" y="122"/>
                </a:cxn>
              </a:cxnLst>
              <a:rect l="0" t="0" r="r" b="b"/>
              <a:pathLst>
                <a:path w="171" h="122">
                  <a:moveTo>
                    <a:pt x="0" y="0"/>
                  </a:moveTo>
                  <a:lnTo>
                    <a:pt x="171" y="0"/>
                  </a:lnTo>
                  <a:lnTo>
                    <a:pt x="171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43" name="Freeform 167"/>
            <p:cNvSpPr>
              <a:spLocks/>
            </p:cNvSpPr>
            <p:nvPr/>
          </p:nvSpPr>
          <p:spPr bwMode="auto">
            <a:xfrm>
              <a:off x="923" y="3841"/>
              <a:ext cx="254" cy="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0"/>
                </a:cxn>
                <a:cxn ang="0">
                  <a:pos x="198" y="122"/>
                </a:cxn>
              </a:cxnLst>
              <a:rect l="0" t="0" r="r" b="b"/>
              <a:pathLst>
                <a:path w="198" h="122">
                  <a:moveTo>
                    <a:pt x="0" y="0"/>
                  </a:moveTo>
                  <a:lnTo>
                    <a:pt x="198" y="0"/>
                  </a:lnTo>
                  <a:lnTo>
                    <a:pt x="198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44" name="Rectangle 168"/>
            <p:cNvSpPr>
              <a:spLocks noChangeArrowheads="1"/>
            </p:cNvSpPr>
            <p:nvPr/>
          </p:nvSpPr>
          <p:spPr bwMode="auto">
            <a:xfrm>
              <a:off x="3360" y="3841"/>
              <a:ext cx="145" cy="15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45" name="Rectangle 169"/>
            <p:cNvSpPr>
              <a:spLocks noChangeArrowheads="1"/>
            </p:cNvSpPr>
            <p:nvPr/>
          </p:nvSpPr>
          <p:spPr bwMode="auto">
            <a:xfrm>
              <a:off x="2196" y="3827"/>
              <a:ext cx="145" cy="17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46" name="Rectangle 170"/>
            <p:cNvSpPr>
              <a:spLocks noChangeArrowheads="1"/>
            </p:cNvSpPr>
            <p:nvPr/>
          </p:nvSpPr>
          <p:spPr bwMode="auto">
            <a:xfrm>
              <a:off x="3796" y="3821"/>
              <a:ext cx="145" cy="17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47" name="Freeform 171"/>
            <p:cNvSpPr>
              <a:spLocks/>
            </p:cNvSpPr>
            <p:nvPr/>
          </p:nvSpPr>
          <p:spPr bwMode="auto">
            <a:xfrm>
              <a:off x="3868" y="3821"/>
              <a:ext cx="219" cy="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0"/>
                </a:cxn>
                <a:cxn ang="0">
                  <a:pos x="171" y="138"/>
                </a:cxn>
              </a:cxnLst>
              <a:rect l="0" t="0" r="r" b="b"/>
              <a:pathLst>
                <a:path w="171" h="138">
                  <a:moveTo>
                    <a:pt x="0" y="0"/>
                  </a:moveTo>
                  <a:lnTo>
                    <a:pt x="171" y="0"/>
                  </a:lnTo>
                  <a:lnTo>
                    <a:pt x="171" y="13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48" name="Freeform 172"/>
            <p:cNvSpPr>
              <a:spLocks/>
            </p:cNvSpPr>
            <p:nvPr/>
          </p:nvSpPr>
          <p:spPr bwMode="auto">
            <a:xfrm>
              <a:off x="3214" y="3813"/>
              <a:ext cx="218" cy="18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0"/>
                </a:cxn>
                <a:cxn ang="0">
                  <a:pos x="170" y="0"/>
                </a:cxn>
                <a:cxn ang="0">
                  <a:pos x="170" y="22"/>
                </a:cxn>
              </a:cxnLst>
              <a:rect l="0" t="0" r="r" b="b"/>
              <a:pathLst>
                <a:path w="170" h="144">
                  <a:moveTo>
                    <a:pt x="0" y="144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49" name="Freeform 173"/>
            <p:cNvSpPr>
              <a:spLocks/>
            </p:cNvSpPr>
            <p:nvPr/>
          </p:nvSpPr>
          <p:spPr bwMode="auto">
            <a:xfrm>
              <a:off x="1046" y="3813"/>
              <a:ext cx="276" cy="18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0"/>
                </a:cxn>
                <a:cxn ang="0">
                  <a:pos x="215" y="0"/>
                </a:cxn>
                <a:cxn ang="0">
                  <a:pos x="215" y="144"/>
                </a:cxn>
              </a:cxnLst>
              <a:rect l="0" t="0" r="r" b="b"/>
              <a:pathLst>
                <a:path w="215" h="144">
                  <a:moveTo>
                    <a:pt x="0" y="22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50" name="Freeform 174"/>
            <p:cNvSpPr>
              <a:spLocks/>
            </p:cNvSpPr>
            <p:nvPr/>
          </p:nvSpPr>
          <p:spPr bwMode="auto">
            <a:xfrm>
              <a:off x="2995" y="3800"/>
              <a:ext cx="328" cy="5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0"/>
                </a:cxn>
                <a:cxn ang="0">
                  <a:pos x="255" y="0"/>
                </a:cxn>
                <a:cxn ang="0">
                  <a:pos x="255" y="10"/>
                </a:cxn>
              </a:cxnLst>
              <a:rect l="0" t="0" r="r" b="b"/>
              <a:pathLst>
                <a:path w="255" h="42">
                  <a:moveTo>
                    <a:pt x="0" y="42"/>
                  </a:moveTo>
                  <a:lnTo>
                    <a:pt x="0" y="0"/>
                  </a:lnTo>
                  <a:lnTo>
                    <a:pt x="255" y="0"/>
                  </a:lnTo>
                  <a:lnTo>
                    <a:pt x="255" y="1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51" name="Freeform 175"/>
            <p:cNvSpPr>
              <a:spLocks/>
            </p:cNvSpPr>
            <p:nvPr/>
          </p:nvSpPr>
          <p:spPr bwMode="auto">
            <a:xfrm>
              <a:off x="1651" y="3792"/>
              <a:ext cx="254" cy="206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0"/>
                </a:cxn>
                <a:cxn ang="0">
                  <a:pos x="198" y="0"/>
                </a:cxn>
                <a:cxn ang="0">
                  <a:pos x="198" y="160"/>
                </a:cxn>
              </a:cxnLst>
              <a:rect l="0" t="0" r="r" b="b"/>
              <a:pathLst>
                <a:path w="198" h="160">
                  <a:moveTo>
                    <a:pt x="0" y="38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6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52" name="Freeform 176"/>
            <p:cNvSpPr>
              <a:spLocks/>
            </p:cNvSpPr>
            <p:nvPr/>
          </p:nvSpPr>
          <p:spPr bwMode="auto">
            <a:xfrm>
              <a:off x="3978" y="3786"/>
              <a:ext cx="254" cy="212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0" y="0"/>
                </a:cxn>
                <a:cxn ang="0">
                  <a:pos x="198" y="0"/>
                </a:cxn>
                <a:cxn ang="0">
                  <a:pos x="198" y="165"/>
                </a:cxn>
              </a:cxnLst>
              <a:rect l="0" t="0" r="r" b="b"/>
              <a:pathLst>
                <a:path w="198" h="165">
                  <a:moveTo>
                    <a:pt x="0" y="27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53" name="Freeform 177"/>
            <p:cNvSpPr>
              <a:spLocks/>
            </p:cNvSpPr>
            <p:nvPr/>
          </p:nvSpPr>
          <p:spPr bwMode="auto">
            <a:xfrm>
              <a:off x="3156" y="3786"/>
              <a:ext cx="494" cy="212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0"/>
                </a:cxn>
                <a:cxn ang="0">
                  <a:pos x="385" y="0"/>
                </a:cxn>
                <a:cxn ang="0">
                  <a:pos x="385" y="165"/>
                </a:cxn>
              </a:cxnLst>
              <a:rect l="0" t="0" r="r" b="b"/>
              <a:pathLst>
                <a:path w="385" h="165">
                  <a:moveTo>
                    <a:pt x="0" y="11"/>
                  </a:moveTo>
                  <a:lnTo>
                    <a:pt x="0" y="0"/>
                  </a:lnTo>
                  <a:lnTo>
                    <a:pt x="385" y="0"/>
                  </a:lnTo>
                  <a:lnTo>
                    <a:pt x="385" y="1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54" name="Rectangle 178"/>
            <p:cNvSpPr>
              <a:spLocks noChangeArrowheads="1"/>
            </p:cNvSpPr>
            <p:nvPr/>
          </p:nvSpPr>
          <p:spPr bwMode="auto">
            <a:xfrm>
              <a:off x="3404" y="3773"/>
              <a:ext cx="698" cy="1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55" name="Rectangle 179"/>
            <p:cNvSpPr>
              <a:spLocks noChangeArrowheads="1"/>
            </p:cNvSpPr>
            <p:nvPr/>
          </p:nvSpPr>
          <p:spPr bwMode="auto">
            <a:xfrm>
              <a:off x="4377" y="3773"/>
              <a:ext cx="147" cy="2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56" name="Freeform 180"/>
            <p:cNvSpPr>
              <a:spLocks/>
            </p:cNvSpPr>
            <p:nvPr/>
          </p:nvSpPr>
          <p:spPr bwMode="auto">
            <a:xfrm>
              <a:off x="1185" y="3773"/>
              <a:ext cx="589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0" y="0"/>
                </a:cxn>
                <a:cxn ang="0">
                  <a:pos x="459" y="0"/>
                </a:cxn>
                <a:cxn ang="0">
                  <a:pos x="459" y="15"/>
                </a:cxn>
              </a:cxnLst>
              <a:rect l="0" t="0" r="r" b="b"/>
              <a:pathLst>
                <a:path w="459" h="31">
                  <a:moveTo>
                    <a:pt x="0" y="31"/>
                  </a:moveTo>
                  <a:lnTo>
                    <a:pt x="0" y="0"/>
                  </a:lnTo>
                  <a:lnTo>
                    <a:pt x="459" y="0"/>
                  </a:lnTo>
                  <a:lnTo>
                    <a:pt x="459" y="1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57" name="Rectangle 181"/>
            <p:cNvSpPr>
              <a:spLocks noChangeArrowheads="1"/>
            </p:cNvSpPr>
            <p:nvPr/>
          </p:nvSpPr>
          <p:spPr bwMode="auto">
            <a:xfrm>
              <a:off x="3753" y="3753"/>
              <a:ext cx="698" cy="2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58" name="Freeform 182"/>
            <p:cNvSpPr>
              <a:spLocks/>
            </p:cNvSpPr>
            <p:nvPr/>
          </p:nvSpPr>
          <p:spPr bwMode="auto">
            <a:xfrm>
              <a:off x="2050" y="3704"/>
              <a:ext cx="218" cy="294"/>
            </a:xfrm>
            <a:custGeom>
              <a:avLst/>
              <a:gdLst/>
              <a:ahLst/>
              <a:cxnLst>
                <a:cxn ang="0">
                  <a:pos x="0" y="229"/>
                </a:cxn>
                <a:cxn ang="0">
                  <a:pos x="0" y="0"/>
                </a:cxn>
                <a:cxn ang="0">
                  <a:pos x="170" y="0"/>
                </a:cxn>
                <a:cxn ang="0">
                  <a:pos x="170" y="96"/>
                </a:cxn>
              </a:cxnLst>
              <a:rect l="0" t="0" r="r" b="b"/>
              <a:pathLst>
                <a:path w="170" h="229">
                  <a:moveTo>
                    <a:pt x="0" y="229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9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59" name="Freeform 183"/>
            <p:cNvSpPr>
              <a:spLocks/>
            </p:cNvSpPr>
            <p:nvPr/>
          </p:nvSpPr>
          <p:spPr bwMode="auto">
            <a:xfrm>
              <a:off x="1475" y="3704"/>
              <a:ext cx="684" cy="69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0" y="0"/>
                </a:cxn>
                <a:cxn ang="0">
                  <a:pos x="533" y="0"/>
                </a:cxn>
              </a:cxnLst>
              <a:rect l="0" t="0" r="r" b="b"/>
              <a:pathLst>
                <a:path w="533" h="54">
                  <a:moveTo>
                    <a:pt x="0" y="54"/>
                  </a:moveTo>
                  <a:lnTo>
                    <a:pt x="0" y="0"/>
                  </a:lnTo>
                  <a:lnTo>
                    <a:pt x="53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60" name="Freeform 184"/>
            <p:cNvSpPr>
              <a:spLocks/>
            </p:cNvSpPr>
            <p:nvPr/>
          </p:nvSpPr>
          <p:spPr bwMode="auto">
            <a:xfrm>
              <a:off x="1818" y="3656"/>
              <a:ext cx="668" cy="342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0" y="0"/>
                </a:cxn>
                <a:cxn ang="0">
                  <a:pos x="521" y="0"/>
                </a:cxn>
                <a:cxn ang="0">
                  <a:pos x="521" y="266"/>
                </a:cxn>
              </a:cxnLst>
              <a:rect l="0" t="0" r="r" b="b"/>
              <a:pathLst>
                <a:path w="521" h="266">
                  <a:moveTo>
                    <a:pt x="0" y="37"/>
                  </a:moveTo>
                  <a:lnTo>
                    <a:pt x="0" y="0"/>
                  </a:lnTo>
                  <a:lnTo>
                    <a:pt x="521" y="0"/>
                  </a:lnTo>
                  <a:lnTo>
                    <a:pt x="521" y="26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61" name="Freeform 185"/>
            <p:cNvSpPr>
              <a:spLocks/>
            </p:cNvSpPr>
            <p:nvPr/>
          </p:nvSpPr>
          <p:spPr bwMode="auto">
            <a:xfrm>
              <a:off x="4102" y="3582"/>
              <a:ext cx="567" cy="416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0" y="0"/>
                </a:cxn>
                <a:cxn ang="0">
                  <a:pos x="442" y="0"/>
                </a:cxn>
                <a:cxn ang="0">
                  <a:pos x="442" y="324"/>
                </a:cxn>
              </a:cxnLst>
              <a:rect l="0" t="0" r="r" b="b"/>
              <a:pathLst>
                <a:path w="442" h="324">
                  <a:moveTo>
                    <a:pt x="0" y="133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32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62" name="Freeform 186"/>
            <p:cNvSpPr>
              <a:spLocks/>
            </p:cNvSpPr>
            <p:nvPr/>
          </p:nvSpPr>
          <p:spPr bwMode="auto">
            <a:xfrm>
              <a:off x="2152" y="3506"/>
              <a:ext cx="480" cy="492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0" y="0"/>
                </a:cxn>
                <a:cxn ang="0">
                  <a:pos x="374" y="0"/>
                </a:cxn>
                <a:cxn ang="0">
                  <a:pos x="374" y="383"/>
                </a:cxn>
              </a:cxnLst>
              <a:rect l="0" t="0" r="r" b="b"/>
              <a:pathLst>
                <a:path w="374" h="383">
                  <a:moveTo>
                    <a:pt x="0" y="117"/>
                  </a:moveTo>
                  <a:lnTo>
                    <a:pt x="0" y="0"/>
                  </a:lnTo>
                  <a:lnTo>
                    <a:pt x="374" y="0"/>
                  </a:lnTo>
                  <a:lnTo>
                    <a:pt x="374" y="38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63" name="Freeform 187"/>
            <p:cNvSpPr>
              <a:spLocks/>
            </p:cNvSpPr>
            <p:nvPr/>
          </p:nvSpPr>
          <p:spPr bwMode="auto">
            <a:xfrm>
              <a:off x="2392" y="3377"/>
              <a:ext cx="385" cy="621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0"/>
                </a:cxn>
                <a:cxn ang="0">
                  <a:pos x="300" y="0"/>
                </a:cxn>
                <a:cxn ang="0">
                  <a:pos x="300" y="484"/>
                </a:cxn>
              </a:cxnLst>
              <a:rect l="0" t="0" r="r" b="b"/>
              <a:pathLst>
                <a:path w="300" h="484">
                  <a:moveTo>
                    <a:pt x="0" y="101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300" y="48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64" name="Freeform 188"/>
            <p:cNvSpPr>
              <a:spLocks/>
            </p:cNvSpPr>
            <p:nvPr/>
          </p:nvSpPr>
          <p:spPr bwMode="auto">
            <a:xfrm>
              <a:off x="4385" y="3315"/>
              <a:ext cx="429" cy="683"/>
            </a:xfrm>
            <a:custGeom>
              <a:avLst/>
              <a:gdLst/>
              <a:ahLst/>
              <a:cxnLst>
                <a:cxn ang="0">
                  <a:pos x="0" y="208"/>
                </a:cxn>
                <a:cxn ang="0">
                  <a:pos x="0" y="0"/>
                </a:cxn>
                <a:cxn ang="0">
                  <a:pos x="334" y="0"/>
                </a:cxn>
                <a:cxn ang="0">
                  <a:pos x="334" y="532"/>
                </a:cxn>
              </a:cxnLst>
              <a:rect l="0" t="0" r="r" b="b"/>
              <a:pathLst>
                <a:path w="334" h="532">
                  <a:moveTo>
                    <a:pt x="0" y="208"/>
                  </a:moveTo>
                  <a:lnTo>
                    <a:pt x="0" y="0"/>
                  </a:lnTo>
                  <a:lnTo>
                    <a:pt x="334" y="0"/>
                  </a:lnTo>
                  <a:lnTo>
                    <a:pt x="334" y="53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65" name="Freeform 189"/>
            <p:cNvSpPr>
              <a:spLocks/>
            </p:cNvSpPr>
            <p:nvPr/>
          </p:nvSpPr>
          <p:spPr bwMode="auto">
            <a:xfrm>
              <a:off x="2581" y="1809"/>
              <a:ext cx="2015" cy="1568"/>
            </a:xfrm>
            <a:custGeom>
              <a:avLst/>
              <a:gdLst/>
              <a:ahLst/>
              <a:cxnLst>
                <a:cxn ang="0">
                  <a:pos x="1570" y="1174"/>
                </a:cxn>
                <a:cxn ang="0">
                  <a:pos x="1570" y="0"/>
                </a:cxn>
                <a:cxn ang="0">
                  <a:pos x="0" y="0"/>
                </a:cxn>
                <a:cxn ang="0">
                  <a:pos x="0" y="1222"/>
                </a:cxn>
              </a:cxnLst>
              <a:rect l="0" t="0" r="r" b="b"/>
              <a:pathLst>
                <a:path w="1570" h="1222">
                  <a:moveTo>
                    <a:pt x="1570" y="1174"/>
                  </a:moveTo>
                  <a:lnTo>
                    <a:pt x="1570" y="0"/>
                  </a:lnTo>
                  <a:lnTo>
                    <a:pt x="0" y="0"/>
                  </a:lnTo>
                  <a:lnTo>
                    <a:pt x="0" y="12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66" name="Freeform 190"/>
            <p:cNvSpPr>
              <a:spLocks/>
            </p:cNvSpPr>
            <p:nvPr/>
          </p:nvSpPr>
          <p:spPr bwMode="auto">
            <a:xfrm>
              <a:off x="3592" y="1338"/>
              <a:ext cx="1368" cy="2660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0" y="0"/>
                </a:cxn>
                <a:cxn ang="0">
                  <a:pos x="1066" y="0"/>
                </a:cxn>
                <a:cxn ang="0">
                  <a:pos x="1066" y="2073"/>
                </a:cxn>
              </a:cxnLst>
              <a:rect l="0" t="0" r="r" b="b"/>
              <a:pathLst>
                <a:path w="1066" h="2073">
                  <a:moveTo>
                    <a:pt x="0" y="367"/>
                  </a:moveTo>
                  <a:lnTo>
                    <a:pt x="0" y="0"/>
                  </a:lnTo>
                  <a:lnTo>
                    <a:pt x="1066" y="0"/>
                  </a:lnTo>
                  <a:lnTo>
                    <a:pt x="1066" y="207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3967" name="Line 191"/>
            <p:cNvSpPr>
              <a:spLocks noChangeShapeType="1"/>
            </p:cNvSpPr>
            <p:nvPr/>
          </p:nvSpPr>
          <p:spPr bwMode="auto">
            <a:xfrm>
              <a:off x="717" y="4008"/>
              <a:ext cx="4288" cy="0"/>
            </a:xfrm>
            <a:prstGeom prst="line">
              <a:avLst/>
            </a:prstGeom>
            <a:noFill/>
            <a:ln w="603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03968" name="Text Box 192"/>
          <p:cNvSpPr txBox="1">
            <a:spLocks noChangeArrowheads="1"/>
          </p:cNvSpPr>
          <p:nvPr/>
        </p:nvSpPr>
        <p:spPr bwMode="auto">
          <a:xfrm>
            <a:off x="744538" y="5318125"/>
            <a:ext cx="1046162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Outlier</a:t>
            </a:r>
          </a:p>
        </p:txBody>
      </p:sp>
      <p:sp>
        <p:nvSpPr>
          <p:cNvPr id="203969" name="Text Box 193"/>
          <p:cNvSpPr txBox="1">
            <a:spLocks noChangeArrowheads="1"/>
          </p:cNvSpPr>
          <p:nvPr/>
        </p:nvSpPr>
        <p:spPr bwMode="auto">
          <a:xfrm>
            <a:off x="2043445" y="71414"/>
            <a:ext cx="4957447" cy="7694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PT" sz="4400" dirty="0" smtClean="0">
                <a:latin typeface="+mj-lt"/>
              </a:rPr>
              <a:t>Detecção de </a:t>
            </a:r>
            <a:r>
              <a:rPr lang="pt-PT" sz="4400" dirty="0" err="1" smtClean="0">
                <a:latin typeface="+mj-lt"/>
              </a:rPr>
              <a:t>Outliers</a:t>
            </a:r>
            <a:endParaRPr lang="pt-PT" sz="4400" dirty="0">
              <a:latin typeface="+mj-lt"/>
            </a:endParaRPr>
          </a:p>
        </p:txBody>
      </p:sp>
      <p:sp>
        <p:nvSpPr>
          <p:cNvPr id="203971" name="Line 195"/>
          <p:cNvSpPr>
            <a:spLocks noChangeShapeType="1"/>
          </p:cNvSpPr>
          <p:nvPr/>
        </p:nvSpPr>
        <p:spPr bwMode="auto">
          <a:xfrm>
            <a:off x="5072066" y="1571612"/>
            <a:ext cx="3357586" cy="139541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203970" name="Text Box 194"/>
          <p:cNvSpPr txBox="1">
            <a:spLocks noChangeArrowheads="1"/>
          </p:cNvSpPr>
          <p:nvPr/>
        </p:nvSpPr>
        <p:spPr bwMode="auto">
          <a:xfrm>
            <a:off x="428596" y="1214422"/>
            <a:ext cx="7072362" cy="83099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pt-PT" sz="2400" dirty="0" smtClean="0"/>
              <a:t>Esta ramo isolado sugere um objecto do </a:t>
            </a:r>
            <a:r>
              <a:rPr lang="pt-PT" sz="2400" dirty="0" err="1" smtClean="0"/>
              <a:t>dataset</a:t>
            </a:r>
            <a:r>
              <a:rPr lang="pt-PT" sz="2400" dirty="0" smtClean="0"/>
              <a:t>  que é muito diferente de todos os outros! </a:t>
            </a:r>
            <a:endParaRPr lang="pt-PT" sz="2400" dirty="0"/>
          </a:p>
        </p:txBody>
      </p:sp>
      <p:sp>
        <p:nvSpPr>
          <p:cNvPr id="203972" name="Line 196"/>
          <p:cNvSpPr>
            <a:spLocks noChangeShapeType="1"/>
          </p:cNvSpPr>
          <p:nvPr/>
        </p:nvSpPr>
        <p:spPr bwMode="auto">
          <a:xfrm flipV="1">
            <a:off x="1800225" y="5114925"/>
            <a:ext cx="64770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cxnSp>
        <p:nvCxnSpPr>
          <p:cNvPr id="198" name="Conexão recta 197"/>
          <p:cNvCxnSpPr/>
          <p:nvPr/>
        </p:nvCxnSpPr>
        <p:spPr>
          <a:xfrm rot="5400000" flipH="1" flipV="1">
            <a:off x="7249239" y="2323397"/>
            <a:ext cx="3605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Marcador de Posição do Número do Diapositivo 1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39</a:t>
            </a:fld>
            <a:endParaRPr lang="pt-PT"/>
          </a:p>
        </p:txBody>
      </p:sp>
      <p:sp>
        <p:nvSpPr>
          <p:cNvPr id="200" name="Marcador de Posição do Rodapé 19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Qual o agrupamento natural destes dados?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4</a:t>
            </a:fld>
            <a:endParaRPr lang="pt-PT"/>
          </a:p>
        </p:txBody>
      </p:sp>
      <p:grpSp>
        <p:nvGrpSpPr>
          <p:cNvPr id="15" name="Grupo 14"/>
          <p:cNvGrpSpPr/>
          <p:nvPr/>
        </p:nvGrpSpPr>
        <p:grpSpPr>
          <a:xfrm>
            <a:off x="1357290" y="2357430"/>
            <a:ext cx="2428892" cy="4071966"/>
            <a:chOff x="357158" y="2357430"/>
            <a:chExt cx="2428892" cy="4071966"/>
          </a:xfrm>
        </p:grpSpPr>
        <p:sp>
          <p:nvSpPr>
            <p:cNvPr id="11" name="Rectângulo 10"/>
            <p:cNvSpPr/>
            <p:nvPr/>
          </p:nvSpPr>
          <p:spPr>
            <a:xfrm>
              <a:off x="357158" y="2357430"/>
              <a:ext cx="2428892" cy="4071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26" name="Picture 2" descr="2008 Subaru WRC concept car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5140" y="2511018"/>
              <a:ext cx="2106596" cy="1132296"/>
            </a:xfrm>
            <a:prstGeom prst="rect">
              <a:avLst/>
            </a:prstGeom>
            <a:noFill/>
          </p:spPr>
        </p:pic>
        <p:pic>
          <p:nvPicPr>
            <p:cNvPr id="1028" name="Picture 4" descr=" Car Wallpapers &gt; Cars &gt; Porsche &#10; Porsche 911 Police Car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2910" y="3750471"/>
              <a:ext cx="1785950" cy="1178727"/>
            </a:xfrm>
            <a:prstGeom prst="rect">
              <a:avLst/>
            </a:prstGeom>
            <a:noFill/>
          </p:spPr>
        </p:pic>
        <p:pic>
          <p:nvPicPr>
            <p:cNvPr id="1030" name="Picture 6" descr="Ferrari, F1 bolid  Wallpaper">
              <a:hlinkClick r:id="rId6" tooltip="Ferrari, F1 bolid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2910" y="5143512"/>
              <a:ext cx="1836976" cy="1143008"/>
            </a:xfrm>
            <a:prstGeom prst="rect">
              <a:avLst/>
            </a:prstGeom>
            <a:noFill/>
          </p:spPr>
        </p:pic>
      </p:grpSp>
      <p:grpSp>
        <p:nvGrpSpPr>
          <p:cNvPr id="16" name="Grupo 15"/>
          <p:cNvGrpSpPr/>
          <p:nvPr/>
        </p:nvGrpSpPr>
        <p:grpSpPr>
          <a:xfrm>
            <a:off x="5072066" y="2357430"/>
            <a:ext cx="2428892" cy="4071966"/>
            <a:chOff x="5429256" y="2357430"/>
            <a:chExt cx="2428892" cy="4071966"/>
          </a:xfrm>
        </p:grpSpPr>
        <p:sp>
          <p:nvSpPr>
            <p:cNvPr id="12" name="Rectângulo 11"/>
            <p:cNvSpPr/>
            <p:nvPr/>
          </p:nvSpPr>
          <p:spPr>
            <a:xfrm>
              <a:off x="5429256" y="2357430"/>
              <a:ext cx="2428892" cy="4071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32" name="Picture 8" descr="Ver imagem em tamanho real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857885" y="3988188"/>
              <a:ext cx="1571635" cy="1083886"/>
            </a:xfrm>
            <a:prstGeom prst="rect">
              <a:avLst/>
            </a:prstGeom>
            <a:noFill/>
          </p:spPr>
        </p:pic>
        <p:pic>
          <p:nvPicPr>
            <p:cNvPr id="1034" name="Picture 10" descr="Ver imagem em tamanho real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786446" y="2720832"/>
              <a:ext cx="1634144" cy="1136796"/>
            </a:xfrm>
            <a:prstGeom prst="rect">
              <a:avLst/>
            </a:prstGeom>
            <a:noFill/>
          </p:spPr>
        </p:pic>
        <p:pic>
          <p:nvPicPr>
            <p:cNvPr id="1036" name="Picture 12" descr="Ver imagem em tamanho real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857884" y="5214950"/>
              <a:ext cx="1607355" cy="1071570"/>
            </a:xfrm>
            <a:prstGeom prst="rect">
              <a:avLst/>
            </a:prstGeom>
            <a:noFill/>
          </p:spPr>
        </p:pic>
      </p:grpSp>
      <p:sp>
        <p:nvSpPr>
          <p:cNvPr id="13" name="CaixaDeTexto 12"/>
          <p:cNvSpPr txBox="1"/>
          <p:nvPr/>
        </p:nvSpPr>
        <p:spPr>
          <a:xfrm>
            <a:off x="1581443" y="1928802"/>
            <a:ext cx="191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Desportivos</a:t>
            </a:r>
            <a:endParaRPr lang="pt-PT" sz="2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000628" y="1928802"/>
            <a:ext cx="2561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Não desportivos</a:t>
            </a:r>
            <a:endParaRPr lang="pt-PT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1438"/>
            <a:ext cx="8915400" cy="857232"/>
          </a:xfrm>
        </p:spPr>
        <p:txBody>
          <a:bodyPr>
            <a:normAutofit/>
          </a:bodyPr>
          <a:lstStyle/>
          <a:p>
            <a:r>
              <a:rPr lang="pt-PT" dirty="0" smtClean="0"/>
              <a:t>Tipos de </a:t>
            </a:r>
            <a:r>
              <a:rPr lang="pt-PT" dirty="0" err="1" smtClean="0"/>
              <a:t>Clustering</a:t>
            </a:r>
            <a:r>
              <a:rPr lang="pt-PT" dirty="0" smtClean="0"/>
              <a:t> Hierárquico</a:t>
            </a:r>
            <a:endParaRPr lang="pt-PT" dirty="0"/>
          </a:p>
        </p:txBody>
      </p:sp>
      <p:sp>
        <p:nvSpPr>
          <p:cNvPr id="213016" name="Text Box 24"/>
          <p:cNvSpPr txBox="1">
            <a:spLocks noChangeArrowheads="1"/>
          </p:cNvSpPr>
          <p:nvPr/>
        </p:nvSpPr>
        <p:spPr bwMode="auto">
          <a:xfrm>
            <a:off x="201613" y="3791271"/>
            <a:ext cx="4156073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/>
            <a:r>
              <a:rPr lang="pt-PT" altLang="en-US" sz="1800" dirty="0" smtClean="0">
                <a:latin typeface="Times" pitchFamily="18" charset="0"/>
              </a:rPr>
              <a:t>Número de </a:t>
            </a:r>
            <a:r>
              <a:rPr lang="pt-PT" altLang="en-US" sz="1800" dirty="0" err="1" smtClean="0">
                <a:latin typeface="Times" pitchFamily="18" charset="0"/>
              </a:rPr>
              <a:t>dendrogramas</a:t>
            </a:r>
            <a:r>
              <a:rPr lang="pt-PT" altLang="en-US" sz="1800" dirty="0" smtClean="0">
                <a:latin typeface="Times" pitchFamily="18" charset="0"/>
              </a:rPr>
              <a:t> possíveis</a:t>
            </a:r>
            <a:r>
              <a:rPr lang="pt-PT" altLang="en-US" dirty="0" smtClean="0">
                <a:latin typeface="Times" pitchFamily="18" charset="0"/>
              </a:rPr>
              <a:t> </a:t>
            </a:r>
            <a:r>
              <a:rPr lang="pt-PT" altLang="en-US" sz="1800" dirty="0" smtClean="0">
                <a:latin typeface="Times" pitchFamily="18" charset="0"/>
              </a:rPr>
              <a:t>com</a:t>
            </a:r>
          </a:p>
          <a:p>
            <a:pPr marL="457200" indent="-457200" eaLnBrk="0" hangingPunct="0"/>
            <a:r>
              <a:rPr lang="pt-PT" altLang="en-US" sz="1800" dirty="0" smtClean="0">
                <a:latin typeface="Times" pitchFamily="18" charset="0"/>
              </a:rPr>
              <a:t> </a:t>
            </a:r>
            <a:r>
              <a:rPr lang="pt-PT" altLang="en-US" sz="1800" i="1" dirty="0" smtClean="0">
                <a:latin typeface="Times" pitchFamily="18" charset="0"/>
              </a:rPr>
              <a:t>n</a:t>
            </a:r>
            <a:r>
              <a:rPr lang="pt-PT" altLang="en-US" sz="1800" dirty="0" smtClean="0">
                <a:latin typeface="Times" pitchFamily="18" charset="0"/>
              </a:rPr>
              <a:t> </a:t>
            </a:r>
            <a:r>
              <a:rPr lang="pt-PT" altLang="en-US" dirty="0" smtClean="0">
                <a:latin typeface="Times" pitchFamily="18" charset="0"/>
              </a:rPr>
              <a:t>folhas</a:t>
            </a:r>
            <a:r>
              <a:rPr lang="pt-PT" altLang="en-US" sz="1800" dirty="0" smtClean="0">
                <a:latin typeface="Times" pitchFamily="18" charset="0"/>
              </a:rPr>
              <a:t>  </a:t>
            </a:r>
            <a:r>
              <a:rPr lang="pt-PT" altLang="en-US" dirty="0" smtClean="0">
                <a:latin typeface="Times" pitchFamily="18" charset="0"/>
              </a:rPr>
              <a:t> </a:t>
            </a:r>
            <a:r>
              <a:rPr lang="pt-PT" altLang="en-US" sz="1800" dirty="0" smtClean="0">
                <a:latin typeface="Times" pitchFamily="18" charset="0"/>
              </a:rPr>
              <a:t>=  (2</a:t>
            </a:r>
            <a:r>
              <a:rPr lang="pt-PT" altLang="en-US" sz="1800" i="1" dirty="0" smtClean="0">
                <a:latin typeface="Times" pitchFamily="18" charset="0"/>
              </a:rPr>
              <a:t>n</a:t>
            </a:r>
            <a:r>
              <a:rPr lang="pt-PT" altLang="en-US" sz="1800" dirty="0" smtClean="0">
                <a:latin typeface="Times" pitchFamily="18" charset="0"/>
              </a:rPr>
              <a:t> -3)!/[(2</a:t>
            </a:r>
            <a:r>
              <a:rPr lang="pt-PT" altLang="en-US" sz="1800" baseline="30000" dirty="0" smtClean="0">
                <a:latin typeface="Times" pitchFamily="18" charset="0"/>
              </a:rPr>
              <a:t>(</a:t>
            </a:r>
            <a:r>
              <a:rPr lang="pt-PT" altLang="en-US" sz="1800" i="1" baseline="30000" dirty="0" smtClean="0">
                <a:latin typeface="Times" pitchFamily="18" charset="0"/>
              </a:rPr>
              <a:t>n </a:t>
            </a:r>
            <a:r>
              <a:rPr lang="pt-PT" altLang="en-US" sz="1800" baseline="30000" dirty="0" smtClean="0">
                <a:latin typeface="Times" pitchFamily="18" charset="0"/>
              </a:rPr>
              <a:t>-2)</a:t>
            </a:r>
            <a:r>
              <a:rPr lang="pt-PT" altLang="en-US" sz="1800" dirty="0" smtClean="0">
                <a:latin typeface="Times" pitchFamily="18" charset="0"/>
              </a:rPr>
              <a:t>) (</a:t>
            </a:r>
            <a:r>
              <a:rPr lang="pt-PT" altLang="en-US" sz="1800" i="1" dirty="0" smtClean="0">
                <a:latin typeface="Times" pitchFamily="18" charset="0"/>
              </a:rPr>
              <a:t>n </a:t>
            </a:r>
            <a:r>
              <a:rPr lang="pt-PT" altLang="en-US" sz="1800" dirty="0" smtClean="0">
                <a:latin typeface="Times" pitchFamily="18" charset="0"/>
              </a:rPr>
              <a:t>-2)!]</a:t>
            </a:r>
          </a:p>
          <a:p>
            <a:pPr marL="457200" indent="-457200" algn="l" eaLnBrk="0" hangingPunct="0"/>
            <a:endParaRPr lang="pt-PT" altLang="en-US" sz="1800" dirty="0" smtClean="0">
              <a:latin typeface="Times" pitchFamily="18" charset="0"/>
            </a:endParaRPr>
          </a:p>
          <a:p>
            <a:pPr marL="457200" indent="-457200" algn="l" eaLnBrk="0" hangingPunct="0"/>
            <a:r>
              <a:rPr lang="pt-PT" altLang="en-US" sz="1400" dirty="0" smtClean="0">
                <a:latin typeface="Times" pitchFamily="18" charset="0"/>
              </a:rPr>
              <a:t>Folhas 	</a:t>
            </a:r>
            <a:r>
              <a:rPr lang="pt-PT" altLang="en-US" sz="1400" dirty="0" err="1" smtClean="0">
                <a:latin typeface="Times" pitchFamily="18" charset="0"/>
              </a:rPr>
              <a:t>Dendrogramas</a:t>
            </a:r>
            <a:r>
              <a:rPr lang="pt-PT" altLang="en-US" sz="1400" dirty="0" smtClean="0">
                <a:latin typeface="Times" pitchFamily="18" charset="0"/>
              </a:rPr>
              <a:t> </a:t>
            </a:r>
          </a:p>
          <a:p>
            <a:pPr marL="457200" indent="-457200" algn="l" eaLnBrk="0" hangingPunct="0"/>
            <a:r>
              <a:rPr lang="pt-PT" altLang="en-US" sz="1400" dirty="0" smtClean="0">
                <a:latin typeface="Times" pitchFamily="18" charset="0"/>
              </a:rPr>
              <a:t>2		1</a:t>
            </a:r>
          </a:p>
          <a:p>
            <a:pPr marL="457200" indent="-457200" algn="l" eaLnBrk="0" hangingPunct="0"/>
            <a:r>
              <a:rPr lang="pt-PT" altLang="en-US" sz="1400" dirty="0" smtClean="0">
                <a:latin typeface="Times" pitchFamily="18" charset="0"/>
              </a:rPr>
              <a:t>3		3</a:t>
            </a:r>
          </a:p>
          <a:p>
            <a:pPr marL="457200" indent="-457200" algn="l" eaLnBrk="0" hangingPunct="0"/>
            <a:r>
              <a:rPr lang="pt-PT" altLang="en-US" sz="1400" dirty="0" smtClean="0">
                <a:latin typeface="Times" pitchFamily="18" charset="0"/>
              </a:rPr>
              <a:t>4		15</a:t>
            </a:r>
          </a:p>
          <a:p>
            <a:pPr marL="457200" indent="-457200" algn="l" eaLnBrk="0" hangingPunct="0"/>
            <a:r>
              <a:rPr lang="pt-PT" altLang="en-US" sz="1400" dirty="0" smtClean="0">
                <a:latin typeface="Times" pitchFamily="18" charset="0"/>
              </a:rPr>
              <a:t>5		105</a:t>
            </a:r>
          </a:p>
          <a:p>
            <a:pPr marL="457200" indent="-457200" algn="l" eaLnBrk="0" hangingPunct="0"/>
            <a:r>
              <a:rPr lang="pt-PT" altLang="en-US" sz="1400" dirty="0" smtClean="0">
                <a:latin typeface="Times" pitchFamily="18" charset="0"/>
              </a:rPr>
              <a:t>...		…</a:t>
            </a:r>
          </a:p>
          <a:p>
            <a:pPr marL="457200" indent="-457200" algn="l" eaLnBrk="0" hangingPunct="0">
              <a:buFontTx/>
              <a:buAutoNum type="arabicPlain" startAt="10"/>
            </a:pPr>
            <a:r>
              <a:rPr lang="pt-PT" altLang="en-US" sz="1400" dirty="0" smtClean="0">
                <a:latin typeface="Times" pitchFamily="18" charset="0"/>
              </a:rPr>
              <a:t> 	34,459,425</a:t>
            </a:r>
          </a:p>
          <a:p>
            <a:pPr marL="457200" indent="-457200" algn="l" eaLnBrk="0" hangingPunct="0"/>
            <a:endParaRPr lang="en-US" altLang="en-US" sz="1400" dirty="0">
              <a:latin typeface="Times" pitchFamily="18" charset="0"/>
            </a:endParaRPr>
          </a:p>
        </p:txBody>
      </p:sp>
      <p:sp>
        <p:nvSpPr>
          <p:cNvPr id="213017" name="Text Box 25"/>
          <p:cNvSpPr txBox="1">
            <a:spLocks noChangeArrowheads="1"/>
          </p:cNvSpPr>
          <p:nvPr/>
        </p:nvSpPr>
        <p:spPr bwMode="auto">
          <a:xfrm>
            <a:off x="4759356" y="1885315"/>
            <a:ext cx="4241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endParaRPr lang="pt-PT" sz="2000" dirty="0" smtClean="0"/>
          </a:p>
          <a:p>
            <a:pPr algn="l"/>
            <a:r>
              <a:rPr lang="pt-PT" sz="2000" b="1" dirty="0" err="1" smtClean="0"/>
              <a:t>Bottom-Up</a:t>
            </a:r>
            <a:r>
              <a:rPr lang="pt-PT" sz="2000" b="1" dirty="0" smtClean="0"/>
              <a:t> (</a:t>
            </a:r>
            <a:r>
              <a:rPr lang="pt-PT" altLang="zh-CN" sz="2000" b="1" dirty="0" smtClean="0">
                <a:ea typeface="SimSun" pitchFamily="2" charset="-122"/>
              </a:rPr>
              <a:t>aglomeração</a:t>
            </a:r>
            <a:r>
              <a:rPr lang="pt-PT" sz="2000" b="1" dirty="0" smtClean="0"/>
              <a:t>):</a:t>
            </a:r>
            <a:r>
              <a:rPr lang="pt-PT" sz="2000" dirty="0" smtClean="0"/>
              <a:t> Começar por ter </a:t>
            </a:r>
            <a:r>
              <a:rPr lang="pt-PT" sz="2000" i="1" dirty="0" smtClean="0"/>
              <a:t>n</a:t>
            </a:r>
            <a:r>
              <a:rPr lang="pt-PT" sz="2000" dirty="0" smtClean="0"/>
              <a:t> clusters (1 </a:t>
            </a:r>
            <a:r>
              <a:rPr lang="pt-PT" sz="2000" dirty="0" err="1" smtClean="0"/>
              <a:t>obj</a:t>
            </a:r>
            <a:r>
              <a:rPr lang="pt-PT" sz="2000" dirty="0" smtClean="0"/>
              <a:t> = 1 cluster). Encontrar o melhor par de objectos para juntar num novo cluster. Repetir até que todos os clusters estejam aglomerados num só cluster.</a:t>
            </a:r>
          </a:p>
          <a:p>
            <a:pPr algn="l"/>
            <a:endParaRPr lang="pt-PT" sz="2000" b="1" dirty="0" smtClean="0"/>
          </a:p>
          <a:p>
            <a:pPr algn="l"/>
            <a:r>
              <a:rPr lang="pt-PT" sz="2000" b="1" dirty="0" err="1" smtClean="0"/>
              <a:t>Top-Down</a:t>
            </a:r>
            <a:r>
              <a:rPr lang="pt-PT" sz="2000" b="1" dirty="0" smtClean="0"/>
              <a:t> (</a:t>
            </a:r>
            <a:r>
              <a:rPr lang="pt-PT" altLang="zh-CN" sz="2000" b="1" dirty="0" smtClean="0">
                <a:ea typeface="SimSun" pitchFamily="2" charset="-122"/>
              </a:rPr>
              <a:t>divisão</a:t>
            </a:r>
            <a:r>
              <a:rPr lang="pt-PT" sz="2000" b="1" dirty="0" smtClean="0"/>
              <a:t>):</a:t>
            </a:r>
            <a:r>
              <a:rPr lang="pt-PT" sz="2000" dirty="0" smtClean="0"/>
              <a:t> Começar por ter todos os objectos num só cluster. Considerar todas as partições que divide o cluster em dois. Escolher o melhor e recursivamente aplicar este princípio às duas partições. </a:t>
            </a:r>
            <a:endParaRPr lang="pt-PT" sz="200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40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428596" y="15001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  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71406" y="1275694"/>
            <a:ext cx="4500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Tal como na construção de uma árvore de decisão,  não é viável testar todos os </a:t>
            </a:r>
            <a:r>
              <a:rPr lang="pt-PT" sz="2000" dirty="0" err="1" smtClean="0"/>
              <a:t>dendrogramas</a:t>
            </a:r>
            <a:r>
              <a:rPr lang="pt-PT" sz="2000" dirty="0" smtClean="0"/>
              <a:t>. </a:t>
            </a:r>
          </a:p>
          <a:p>
            <a:r>
              <a:rPr lang="pt-PT" sz="2000" dirty="0" smtClean="0"/>
              <a:t>Temos de usar métodos heurísticos para procurar o “melhor”.  </a:t>
            </a:r>
          </a:p>
          <a:p>
            <a:endParaRPr lang="pt-PT" sz="2000" dirty="0" smtClean="0"/>
          </a:p>
          <a:p>
            <a:r>
              <a:rPr lang="pt-PT" sz="2000" dirty="0" smtClean="0"/>
              <a:t>              </a:t>
            </a:r>
            <a:r>
              <a:rPr lang="pt-PT" sz="2000" b="1" dirty="0" smtClean="0"/>
              <a:t>Podemos fazer isto usando:</a:t>
            </a:r>
          </a:p>
        </p:txBody>
      </p:sp>
      <p:sp>
        <p:nvSpPr>
          <p:cNvPr id="9" name="Chaveta à esquerda 8"/>
          <p:cNvSpPr/>
          <p:nvPr/>
        </p:nvSpPr>
        <p:spPr>
          <a:xfrm>
            <a:off x="4000496" y="2071678"/>
            <a:ext cx="1000132" cy="4247842"/>
          </a:xfrm>
          <a:prstGeom prst="leftBrace">
            <a:avLst>
              <a:gd name="adj1" fmla="val 8333"/>
              <a:gd name="adj2" fmla="val 29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257800" y="3200400"/>
            <a:ext cx="3429000" cy="3429000"/>
            <a:chOff x="1632" y="1248"/>
            <a:chExt cx="2160" cy="216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632" y="1248"/>
              <a:ext cx="432" cy="432"/>
              <a:chOff x="1776" y="1920"/>
              <a:chExt cx="432" cy="432"/>
            </a:xfrm>
          </p:grpSpPr>
          <p:sp>
            <p:nvSpPr>
              <p:cNvPr id="214023" name="Rectangle 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24" name="Text Box 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0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2064" y="1248"/>
              <a:ext cx="432" cy="432"/>
              <a:chOff x="1776" y="1920"/>
              <a:chExt cx="432" cy="432"/>
            </a:xfrm>
          </p:grpSpPr>
          <p:sp>
            <p:nvSpPr>
              <p:cNvPr id="214026" name="Rectangle 1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27" name="Text Box 1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8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2496" y="1248"/>
              <a:ext cx="432" cy="432"/>
              <a:chOff x="1776" y="1920"/>
              <a:chExt cx="432" cy="432"/>
            </a:xfrm>
          </p:grpSpPr>
          <p:sp>
            <p:nvSpPr>
              <p:cNvPr id="214029" name="Rectangle 1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30" name="Text Box 1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8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2928" y="1248"/>
              <a:ext cx="432" cy="432"/>
              <a:chOff x="1776" y="1920"/>
              <a:chExt cx="432" cy="432"/>
            </a:xfrm>
          </p:grpSpPr>
          <p:sp>
            <p:nvSpPr>
              <p:cNvPr id="214032" name="Rectangle 1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33" name="Text Box 1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7</a:t>
                </a: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3360" y="1248"/>
              <a:ext cx="432" cy="432"/>
              <a:chOff x="1776" y="1920"/>
              <a:chExt cx="432" cy="432"/>
            </a:xfrm>
          </p:grpSpPr>
          <p:sp>
            <p:nvSpPr>
              <p:cNvPr id="214035" name="Rectangle 1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36" name="Text Box 2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7</a:t>
                </a: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632" y="1680"/>
              <a:ext cx="432" cy="432"/>
              <a:chOff x="1776" y="1920"/>
              <a:chExt cx="432" cy="432"/>
            </a:xfrm>
          </p:grpSpPr>
          <p:sp>
            <p:nvSpPr>
              <p:cNvPr id="214038" name="Rectangle 22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39" name="Text Box 23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pt-PT"/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2064" y="1680"/>
              <a:ext cx="432" cy="432"/>
              <a:chOff x="1776" y="1920"/>
              <a:chExt cx="432" cy="432"/>
            </a:xfrm>
          </p:grpSpPr>
          <p:sp>
            <p:nvSpPr>
              <p:cNvPr id="214041" name="Rectangle 25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42" name="Text Box 26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0</a:t>
                </a: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2496" y="1680"/>
              <a:ext cx="432" cy="432"/>
              <a:chOff x="1776" y="1920"/>
              <a:chExt cx="432" cy="432"/>
            </a:xfrm>
          </p:grpSpPr>
          <p:sp>
            <p:nvSpPr>
              <p:cNvPr id="214044" name="Rectangle 28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45" name="Text Box 29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2</a:t>
                </a: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2928" y="1680"/>
              <a:ext cx="432" cy="432"/>
              <a:chOff x="1776" y="1920"/>
              <a:chExt cx="432" cy="432"/>
            </a:xfrm>
          </p:grpSpPr>
          <p:sp>
            <p:nvSpPr>
              <p:cNvPr id="214047" name="Rectangle 31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48" name="Text Box 32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4</a:t>
                </a: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3360" y="1680"/>
              <a:ext cx="432" cy="432"/>
              <a:chOff x="1776" y="1920"/>
              <a:chExt cx="432" cy="432"/>
            </a:xfrm>
          </p:grpSpPr>
          <p:sp>
            <p:nvSpPr>
              <p:cNvPr id="214050" name="Rectangle 34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51" name="Text Box 35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4</a:t>
                </a: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1632" y="2112"/>
              <a:ext cx="432" cy="432"/>
              <a:chOff x="1776" y="1920"/>
              <a:chExt cx="432" cy="432"/>
            </a:xfrm>
          </p:grpSpPr>
          <p:sp>
            <p:nvSpPr>
              <p:cNvPr id="214053" name="Rectangle 3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54" name="Text Box 3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pt-PT"/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2064" y="2112"/>
              <a:ext cx="432" cy="432"/>
              <a:chOff x="1776" y="1920"/>
              <a:chExt cx="432" cy="432"/>
            </a:xfrm>
          </p:grpSpPr>
          <p:sp>
            <p:nvSpPr>
              <p:cNvPr id="214056" name="Rectangle 4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57" name="Text Box 4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pt-PT"/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2496" y="2112"/>
              <a:ext cx="432" cy="432"/>
              <a:chOff x="1776" y="1920"/>
              <a:chExt cx="432" cy="432"/>
            </a:xfrm>
          </p:grpSpPr>
          <p:sp>
            <p:nvSpPr>
              <p:cNvPr id="214059" name="Rectangle 4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60" name="Text Box 4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0</a:t>
                </a:r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2928" y="2112"/>
              <a:ext cx="432" cy="432"/>
              <a:chOff x="1776" y="1920"/>
              <a:chExt cx="432" cy="432"/>
            </a:xfrm>
          </p:grpSpPr>
          <p:sp>
            <p:nvSpPr>
              <p:cNvPr id="214062" name="Rectangle 4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63" name="Text Box 4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3</a:t>
                </a:r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3360" y="2112"/>
              <a:ext cx="432" cy="432"/>
              <a:chOff x="1776" y="1920"/>
              <a:chExt cx="432" cy="432"/>
            </a:xfrm>
          </p:grpSpPr>
          <p:sp>
            <p:nvSpPr>
              <p:cNvPr id="214065" name="Rectangle 4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66" name="Text Box 5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3</a:t>
                </a: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1632" y="2544"/>
              <a:ext cx="432" cy="432"/>
              <a:chOff x="1776" y="1920"/>
              <a:chExt cx="432" cy="432"/>
            </a:xfrm>
          </p:grpSpPr>
          <p:sp>
            <p:nvSpPr>
              <p:cNvPr id="214068" name="Rectangle 52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69" name="Text Box 53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pt-PT"/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2064" y="2544"/>
              <a:ext cx="432" cy="432"/>
              <a:chOff x="1776" y="1920"/>
              <a:chExt cx="432" cy="432"/>
            </a:xfrm>
          </p:grpSpPr>
          <p:sp>
            <p:nvSpPr>
              <p:cNvPr id="214071" name="Rectangle 55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72" name="Text Box 56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pt-PT"/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2496" y="2544"/>
              <a:ext cx="432" cy="432"/>
              <a:chOff x="1776" y="1920"/>
              <a:chExt cx="432" cy="432"/>
            </a:xfrm>
          </p:grpSpPr>
          <p:sp>
            <p:nvSpPr>
              <p:cNvPr id="214074" name="Rectangle 58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75" name="Text Box 59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pt-PT"/>
              </a:p>
            </p:txBody>
          </p:sp>
        </p:grpSp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2928" y="2544"/>
              <a:ext cx="432" cy="432"/>
              <a:chOff x="1776" y="1920"/>
              <a:chExt cx="432" cy="432"/>
            </a:xfrm>
          </p:grpSpPr>
          <p:sp>
            <p:nvSpPr>
              <p:cNvPr id="214077" name="Rectangle 61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78" name="Text Box 62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0</a:t>
                </a:r>
              </a:p>
            </p:txBody>
          </p:sp>
        </p:grpSp>
        <p:grpSp>
          <p:nvGrpSpPr>
            <p:cNvPr id="23" name="Group 63"/>
            <p:cNvGrpSpPr>
              <a:grpSpLocks/>
            </p:cNvGrpSpPr>
            <p:nvPr/>
          </p:nvGrpSpPr>
          <p:grpSpPr bwMode="auto">
            <a:xfrm>
              <a:off x="3360" y="2544"/>
              <a:ext cx="432" cy="432"/>
              <a:chOff x="1776" y="1920"/>
              <a:chExt cx="432" cy="432"/>
            </a:xfrm>
          </p:grpSpPr>
          <p:sp>
            <p:nvSpPr>
              <p:cNvPr id="214080" name="Rectangle 64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81" name="Text Box 65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1</a:t>
                </a:r>
              </a:p>
            </p:txBody>
          </p:sp>
        </p:grpSp>
        <p:grpSp>
          <p:nvGrpSpPr>
            <p:cNvPr id="24" name="Group 66"/>
            <p:cNvGrpSpPr>
              <a:grpSpLocks/>
            </p:cNvGrpSpPr>
            <p:nvPr/>
          </p:nvGrpSpPr>
          <p:grpSpPr bwMode="auto">
            <a:xfrm>
              <a:off x="1632" y="2976"/>
              <a:ext cx="432" cy="432"/>
              <a:chOff x="1776" y="1920"/>
              <a:chExt cx="432" cy="432"/>
            </a:xfrm>
          </p:grpSpPr>
          <p:sp>
            <p:nvSpPr>
              <p:cNvPr id="214083" name="Rectangle 6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84" name="Text Box 6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pt-PT"/>
              </a:p>
            </p:txBody>
          </p:sp>
        </p:grpSp>
        <p:grpSp>
          <p:nvGrpSpPr>
            <p:cNvPr id="25" name="Group 69"/>
            <p:cNvGrpSpPr>
              <a:grpSpLocks/>
            </p:cNvGrpSpPr>
            <p:nvPr/>
          </p:nvGrpSpPr>
          <p:grpSpPr bwMode="auto">
            <a:xfrm>
              <a:off x="2064" y="2976"/>
              <a:ext cx="432" cy="432"/>
              <a:chOff x="1776" y="1920"/>
              <a:chExt cx="432" cy="432"/>
            </a:xfrm>
          </p:grpSpPr>
          <p:sp>
            <p:nvSpPr>
              <p:cNvPr id="214086" name="Rectangle 7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87" name="Text Box 7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pt-PT"/>
              </a:p>
            </p:txBody>
          </p:sp>
        </p:grpSp>
        <p:grpSp>
          <p:nvGrpSpPr>
            <p:cNvPr id="26" name="Group 72"/>
            <p:cNvGrpSpPr>
              <a:grpSpLocks/>
            </p:cNvGrpSpPr>
            <p:nvPr/>
          </p:nvGrpSpPr>
          <p:grpSpPr bwMode="auto">
            <a:xfrm>
              <a:off x="2496" y="2976"/>
              <a:ext cx="432" cy="432"/>
              <a:chOff x="1776" y="1920"/>
              <a:chExt cx="432" cy="432"/>
            </a:xfrm>
          </p:grpSpPr>
          <p:sp>
            <p:nvSpPr>
              <p:cNvPr id="214089" name="Rectangle 7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90" name="Text Box 7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pt-PT"/>
              </a:p>
            </p:txBody>
          </p:sp>
        </p:grpSp>
        <p:grpSp>
          <p:nvGrpSpPr>
            <p:cNvPr id="27" name="Group 75"/>
            <p:cNvGrpSpPr>
              <a:grpSpLocks/>
            </p:cNvGrpSpPr>
            <p:nvPr/>
          </p:nvGrpSpPr>
          <p:grpSpPr bwMode="auto">
            <a:xfrm>
              <a:off x="2928" y="2976"/>
              <a:ext cx="432" cy="432"/>
              <a:chOff x="1776" y="1920"/>
              <a:chExt cx="432" cy="432"/>
            </a:xfrm>
          </p:grpSpPr>
          <p:sp>
            <p:nvSpPr>
              <p:cNvPr id="214092" name="Rectangle 7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93" name="Text Box 7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pt-PT"/>
              </a:p>
            </p:txBody>
          </p:sp>
        </p:grpSp>
        <p:grpSp>
          <p:nvGrpSpPr>
            <p:cNvPr id="28" name="Group 78"/>
            <p:cNvGrpSpPr>
              <a:grpSpLocks/>
            </p:cNvGrpSpPr>
            <p:nvPr/>
          </p:nvGrpSpPr>
          <p:grpSpPr bwMode="auto">
            <a:xfrm>
              <a:off x="3360" y="2976"/>
              <a:ext cx="432" cy="432"/>
              <a:chOff x="1776" y="1920"/>
              <a:chExt cx="432" cy="432"/>
            </a:xfrm>
          </p:grpSpPr>
          <p:sp>
            <p:nvSpPr>
              <p:cNvPr id="214095" name="Rectangle 7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14096" name="Text Box 8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0</a:t>
                </a:r>
              </a:p>
            </p:txBody>
          </p:sp>
        </p:grpSp>
      </p:grpSp>
      <p:sp>
        <p:nvSpPr>
          <p:cNvPr id="214107" name="Text Box 91"/>
          <p:cNvSpPr txBox="1">
            <a:spLocks noChangeArrowheads="1"/>
          </p:cNvSpPr>
          <p:nvPr/>
        </p:nvSpPr>
        <p:spPr bwMode="auto">
          <a:xfrm>
            <a:off x="304800" y="4253006"/>
            <a:ext cx="3251211" cy="19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5400" dirty="0"/>
              <a:t>d</a:t>
            </a:r>
            <a:r>
              <a:rPr lang="en-US" sz="5400" dirty="0" smtClean="0"/>
              <a:t>(    </a:t>
            </a:r>
            <a:r>
              <a:rPr lang="en-US" sz="5400" dirty="0" smtClean="0"/>
              <a:t>,   ) </a:t>
            </a:r>
            <a:r>
              <a:rPr lang="en-US" sz="5400" dirty="0"/>
              <a:t>= 8</a:t>
            </a:r>
          </a:p>
          <a:p>
            <a:pPr algn="l">
              <a:spcBef>
                <a:spcPct val="25000"/>
              </a:spcBef>
            </a:pPr>
            <a:r>
              <a:rPr lang="en-US" sz="5400" dirty="0"/>
              <a:t>d</a:t>
            </a:r>
            <a:r>
              <a:rPr lang="en-US" sz="5400" dirty="0" smtClean="0"/>
              <a:t>(   </a:t>
            </a:r>
            <a:r>
              <a:rPr lang="en-US" sz="5400" dirty="0"/>
              <a:t>, </a:t>
            </a:r>
            <a:r>
              <a:rPr lang="en-US" sz="5400" dirty="0" smtClean="0"/>
              <a:t>  ) </a:t>
            </a:r>
            <a:r>
              <a:rPr lang="en-US" sz="5400" dirty="0"/>
              <a:t>= 1</a:t>
            </a:r>
          </a:p>
        </p:txBody>
      </p:sp>
      <p:sp>
        <p:nvSpPr>
          <p:cNvPr id="214110" name="Text Box 94"/>
          <p:cNvSpPr txBox="1">
            <a:spLocks noChangeArrowheads="1"/>
          </p:cNvSpPr>
          <p:nvPr/>
        </p:nvSpPr>
        <p:spPr bwMode="auto">
          <a:xfrm>
            <a:off x="214282" y="1876425"/>
            <a:ext cx="397827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PT" dirty="0" smtClean="0"/>
              <a:t>O processo inicia pela definição de uma matriz com a distância entre todos os objectos do </a:t>
            </a:r>
            <a:r>
              <a:rPr lang="pt-PT" dirty="0" err="1" smtClean="0"/>
              <a:t>dataset</a:t>
            </a:r>
            <a:r>
              <a:rPr lang="pt-PT" dirty="0" smtClean="0"/>
              <a:t>. Ao longo da execução, esta matriz é refeita com a introdução de novos clusters e a eliminação de clusters já fundidos.</a:t>
            </a:r>
            <a:endParaRPr lang="pt-PT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1796278" y="71414"/>
            <a:ext cx="53474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latin typeface="+mj-lt"/>
              </a:rPr>
              <a:t>Matriz de Similaridade</a:t>
            </a:r>
            <a:endParaRPr lang="pt-PT" sz="4400" dirty="0">
              <a:latin typeface="+mj-lt"/>
            </a:endParaRPr>
          </a:p>
        </p:txBody>
      </p:sp>
      <p:pic>
        <p:nvPicPr>
          <p:cNvPr id="96" name="Picture 6" descr="Ferrari, F1 bolid  Wallpaper">
            <a:hlinkClick r:id="rId2" tooltip="Ferrari, F1 bolid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7884" y="4445655"/>
            <a:ext cx="559538" cy="412105"/>
          </a:xfrm>
          <a:prstGeom prst="rect">
            <a:avLst/>
          </a:prstGeom>
          <a:noFill/>
        </p:spPr>
      </p:pic>
      <p:pic>
        <p:nvPicPr>
          <p:cNvPr id="97" name="Picture 4" descr=" Car Wallpapers &gt; Cars &gt; Porsche &#10; Porsche 911 Police Car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3106" y="5500702"/>
            <a:ext cx="557060" cy="435189"/>
          </a:xfrm>
          <a:prstGeom prst="rect">
            <a:avLst/>
          </a:prstGeom>
          <a:noFill/>
        </p:spPr>
      </p:pic>
      <p:pic>
        <p:nvPicPr>
          <p:cNvPr id="98" name="Picture 8" descr="Ver imagem em tamanho rea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0100" y="4448588"/>
            <a:ext cx="588747" cy="480610"/>
          </a:xfrm>
          <a:prstGeom prst="rect">
            <a:avLst/>
          </a:prstGeom>
          <a:noFill/>
        </p:spPr>
      </p:pic>
      <p:pic>
        <p:nvPicPr>
          <p:cNvPr id="99" name="Picture 2" descr="2008 Subaru WRC concept car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43042" y="5519726"/>
            <a:ext cx="531520" cy="338166"/>
          </a:xfrm>
          <a:prstGeom prst="rect">
            <a:avLst/>
          </a:prstGeom>
          <a:noFill/>
        </p:spPr>
      </p:pic>
      <p:pic>
        <p:nvPicPr>
          <p:cNvPr id="100" name="Picture 10" descr="Ver imagem em tamanho real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38281" y="3500438"/>
            <a:ext cx="433785" cy="357190"/>
          </a:xfrm>
          <a:prstGeom prst="rect">
            <a:avLst/>
          </a:prstGeom>
          <a:noFill/>
        </p:spPr>
      </p:pic>
      <p:pic>
        <p:nvPicPr>
          <p:cNvPr id="101" name="Picture 10" descr="Ver imagem em tamanho real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52661" y="2857496"/>
            <a:ext cx="433785" cy="357190"/>
          </a:xfrm>
          <a:prstGeom prst="rect">
            <a:avLst/>
          </a:prstGeom>
          <a:noFill/>
        </p:spPr>
      </p:pic>
      <p:pic>
        <p:nvPicPr>
          <p:cNvPr id="102" name="Picture 8" descr="Ver imagem em tamanho rea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5140" y="2714620"/>
            <a:ext cx="588747" cy="480610"/>
          </a:xfrm>
          <a:prstGeom prst="rect">
            <a:avLst/>
          </a:prstGeom>
          <a:noFill/>
        </p:spPr>
      </p:pic>
      <p:pic>
        <p:nvPicPr>
          <p:cNvPr id="103" name="Picture 6" descr="Ferrari, F1 bolid  Wallpaper">
            <a:hlinkClick r:id="rId2" tooltip="Ferrari, F1 bolid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088465"/>
            <a:ext cx="559538" cy="412105"/>
          </a:xfrm>
          <a:prstGeom prst="rect">
            <a:avLst/>
          </a:prstGeom>
          <a:noFill/>
        </p:spPr>
      </p:pic>
      <p:pic>
        <p:nvPicPr>
          <p:cNvPr id="104" name="Picture 4" descr=" Car Wallpapers &gt; Cars &gt; Porsche &#10; Porsche 911 Police Car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6072206"/>
            <a:ext cx="557060" cy="435189"/>
          </a:xfrm>
          <a:prstGeom prst="rect">
            <a:avLst/>
          </a:prstGeom>
          <a:noFill/>
        </p:spPr>
      </p:pic>
      <p:pic>
        <p:nvPicPr>
          <p:cNvPr id="105" name="Picture 2" descr="2008 Subaru WRC concept car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11984" y="5429264"/>
            <a:ext cx="531520" cy="338166"/>
          </a:xfrm>
          <a:prstGeom prst="rect">
            <a:avLst/>
          </a:prstGeom>
          <a:noFill/>
        </p:spPr>
      </p:pic>
      <p:pic>
        <p:nvPicPr>
          <p:cNvPr id="106" name="Picture 2" descr="2008 Subaru WRC concept car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98066" y="2786058"/>
            <a:ext cx="531520" cy="338166"/>
          </a:xfrm>
          <a:prstGeom prst="rect">
            <a:avLst/>
          </a:prstGeom>
          <a:noFill/>
        </p:spPr>
      </p:pic>
      <p:pic>
        <p:nvPicPr>
          <p:cNvPr id="107" name="Picture 6" descr="Ferrari, F1 bolid  Wallpaper">
            <a:hlinkClick r:id="rId2" tooltip="Ferrari, F1 bolid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726" y="2786058"/>
            <a:ext cx="559538" cy="412105"/>
          </a:xfrm>
          <a:prstGeom prst="rect">
            <a:avLst/>
          </a:prstGeom>
          <a:noFill/>
        </p:spPr>
      </p:pic>
      <p:pic>
        <p:nvPicPr>
          <p:cNvPr id="108" name="Picture 4" descr=" Car Wallpapers &gt; Cars &gt; Porsche &#10; Porsche 911 Police Car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86906" y="2714620"/>
            <a:ext cx="557060" cy="435189"/>
          </a:xfrm>
          <a:prstGeom prst="rect">
            <a:avLst/>
          </a:prstGeom>
          <a:noFill/>
        </p:spPr>
      </p:pic>
      <p:pic>
        <p:nvPicPr>
          <p:cNvPr id="109" name="Picture 8" descr="Ver imagem em tamanho rea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54757" y="4734340"/>
            <a:ext cx="588747" cy="480610"/>
          </a:xfrm>
          <a:prstGeom prst="rect">
            <a:avLst/>
          </a:prstGeom>
          <a:noFill/>
        </p:spPr>
      </p:pic>
      <p:sp>
        <p:nvSpPr>
          <p:cNvPr id="110" name="Marcador de Posição do Número do Diapositivo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41</a:t>
            </a:fld>
            <a:endParaRPr lang="pt-PT"/>
          </a:p>
        </p:txBody>
      </p:sp>
      <p:sp>
        <p:nvSpPr>
          <p:cNvPr id="111" name="Marcador de Posição do Rodapé 1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434153" y="215900"/>
            <a:ext cx="2243760" cy="784220"/>
            <a:chOff x="-235" y="300"/>
            <a:chExt cx="3159" cy="1104"/>
          </a:xfrm>
        </p:grpSpPr>
        <p:sp>
          <p:nvSpPr>
            <p:cNvPr id="218121" name="Line 9"/>
            <p:cNvSpPr>
              <a:spLocks noChangeShapeType="1"/>
            </p:cNvSpPr>
            <p:nvPr/>
          </p:nvSpPr>
          <p:spPr bwMode="auto">
            <a:xfrm flipH="1" flipV="1">
              <a:off x="-213" y="501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22" name="Line 10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23" name="Line 11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24" name="Line 12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25" name="Line 13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26" name="Line 14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27" name="Line 15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218129" name="Line 17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18130" name="Line 18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18131" name="Line 19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PT"/>
              </a:p>
            </p:txBody>
          </p:sp>
        </p:grpSp>
        <p:sp>
          <p:nvSpPr>
            <p:cNvPr id="218132" name="Line 20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33" name="Line 21"/>
            <p:cNvSpPr>
              <a:spLocks noChangeShapeType="1"/>
            </p:cNvSpPr>
            <p:nvPr/>
          </p:nvSpPr>
          <p:spPr bwMode="auto">
            <a:xfrm flipH="1" flipV="1">
              <a:off x="-235" y="485"/>
              <a:ext cx="207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34" name="Line 22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18135" name="Text Box 23"/>
          <p:cNvSpPr txBox="1">
            <a:spLocks noChangeArrowheads="1"/>
          </p:cNvSpPr>
          <p:nvPr/>
        </p:nvSpPr>
        <p:spPr bwMode="auto">
          <a:xfrm>
            <a:off x="133350" y="133350"/>
            <a:ext cx="4241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pt-PT" sz="2400" b="1" dirty="0" err="1" smtClean="0">
                <a:solidFill>
                  <a:schemeClr val="tx2"/>
                </a:solidFill>
                <a:latin typeface="Helvetica" pitchFamily="34" charset="0"/>
              </a:rPr>
              <a:t>Bottom-Up</a:t>
            </a:r>
            <a:r>
              <a:rPr kumimoji="1" lang="pt-PT" sz="2400" b="1" dirty="0" smtClean="0">
                <a:solidFill>
                  <a:schemeClr val="tx2"/>
                </a:solidFill>
                <a:latin typeface="Helvetica" pitchFamily="34" charset="0"/>
              </a:rPr>
              <a:t> (</a:t>
            </a:r>
            <a:r>
              <a:rPr kumimoji="1" lang="pt-PT" altLang="zh-CN" sz="2400" b="1" dirty="0" smtClean="0">
                <a:solidFill>
                  <a:schemeClr val="tx2"/>
                </a:solidFill>
                <a:latin typeface="Helvetica" pitchFamily="34" charset="0"/>
                <a:ea typeface="SimSun" pitchFamily="2" charset="-122"/>
              </a:rPr>
              <a:t>aglomeração</a:t>
            </a:r>
            <a:r>
              <a:rPr kumimoji="1" lang="pt-PT" sz="2400" b="1" dirty="0" smtClean="0">
                <a:solidFill>
                  <a:schemeClr val="tx2"/>
                </a:solidFill>
                <a:latin typeface="Helvetica" pitchFamily="34" charset="0"/>
              </a:rPr>
              <a:t>):</a:t>
            </a:r>
            <a:endParaRPr lang="pt-PT" sz="2400" dirty="0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8369301" y="5689619"/>
            <a:ext cx="498475" cy="131763"/>
            <a:chOff x="1426" y="3584"/>
            <a:chExt cx="314" cy="83"/>
          </a:xfrm>
        </p:grpSpPr>
        <p:sp>
          <p:nvSpPr>
            <p:cNvPr id="218140" name="Line 28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41" name="Line 29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42" name="Line 30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18146" name="Line 34"/>
          <p:cNvSpPr>
            <a:spLocks noChangeShapeType="1"/>
          </p:cNvSpPr>
          <p:nvPr/>
        </p:nvSpPr>
        <p:spPr bwMode="auto">
          <a:xfrm flipH="1" flipV="1">
            <a:off x="8826500" y="4225925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218147" name="Line 35"/>
          <p:cNvSpPr>
            <a:spLocks noChangeShapeType="1"/>
          </p:cNvSpPr>
          <p:nvPr/>
        </p:nvSpPr>
        <p:spPr bwMode="auto">
          <a:xfrm flipH="1" flipV="1">
            <a:off x="8335963" y="4225925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218148" name="Line 36"/>
          <p:cNvSpPr>
            <a:spLocks noChangeShapeType="1"/>
          </p:cNvSpPr>
          <p:nvPr/>
        </p:nvSpPr>
        <p:spPr bwMode="auto">
          <a:xfrm flipH="1">
            <a:off x="8331200" y="4225925"/>
            <a:ext cx="498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7214869" y="4084638"/>
            <a:ext cx="500063" cy="268287"/>
            <a:chOff x="1904" y="2976"/>
            <a:chExt cx="703" cy="377"/>
          </a:xfrm>
        </p:grpSpPr>
        <p:sp>
          <p:nvSpPr>
            <p:cNvPr id="218153" name="Line 41"/>
            <p:cNvSpPr>
              <a:spLocks noChangeShapeType="1"/>
            </p:cNvSpPr>
            <p:nvPr/>
          </p:nvSpPr>
          <p:spPr bwMode="auto">
            <a:xfrm flipH="1" flipV="1">
              <a:off x="2602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54" name="Line 42"/>
            <p:cNvSpPr>
              <a:spLocks noChangeShapeType="1"/>
            </p:cNvSpPr>
            <p:nvPr/>
          </p:nvSpPr>
          <p:spPr bwMode="auto">
            <a:xfrm flipH="1" flipV="1">
              <a:off x="1910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55" name="Line 43"/>
            <p:cNvSpPr>
              <a:spLocks noChangeShapeType="1"/>
            </p:cNvSpPr>
            <p:nvPr/>
          </p:nvSpPr>
          <p:spPr bwMode="auto">
            <a:xfrm flipH="1">
              <a:off x="1904" y="2976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7215188" y="2295524"/>
            <a:ext cx="1604963" cy="457200"/>
            <a:chOff x="699" y="1753"/>
            <a:chExt cx="1011" cy="288"/>
          </a:xfrm>
        </p:grpSpPr>
        <p:sp>
          <p:nvSpPr>
            <p:cNvPr id="218162" name="Line 50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63" name="Line 51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64" name="Line 52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65" name="Line 53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66" name="Line 54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699" y="1869"/>
              <a:ext cx="315" cy="169"/>
              <a:chOff x="1918" y="2976"/>
              <a:chExt cx="703" cy="377"/>
            </a:xfrm>
          </p:grpSpPr>
          <p:sp>
            <p:nvSpPr>
              <p:cNvPr id="218168" name="Line 56"/>
              <p:cNvSpPr>
                <a:spLocks noChangeShapeType="1"/>
              </p:cNvSpPr>
              <p:nvPr/>
            </p:nvSpPr>
            <p:spPr bwMode="auto">
              <a:xfrm flipH="1" flipV="1">
                <a:off x="2613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18169" name="Line 57"/>
              <p:cNvSpPr>
                <a:spLocks noChangeShapeType="1"/>
              </p:cNvSpPr>
              <p:nvPr/>
            </p:nvSpPr>
            <p:spPr bwMode="auto">
              <a:xfrm flipH="1" flipV="1">
                <a:off x="1922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18170" name="Line 58"/>
              <p:cNvSpPr>
                <a:spLocks noChangeShapeType="1"/>
              </p:cNvSpPr>
              <p:nvPr/>
            </p:nvSpPr>
            <p:spPr bwMode="auto">
              <a:xfrm flipH="1">
                <a:off x="1918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PT"/>
              </a:p>
            </p:txBody>
          </p:sp>
        </p:grpSp>
        <p:sp>
          <p:nvSpPr>
            <p:cNvPr id="218171" name="Line 59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2435225" y="5770563"/>
            <a:ext cx="498475" cy="131762"/>
            <a:chOff x="1324" y="3566"/>
            <a:chExt cx="314" cy="83"/>
          </a:xfrm>
        </p:grpSpPr>
        <p:sp>
          <p:nvSpPr>
            <p:cNvPr id="218177" name="Line 65"/>
            <p:cNvSpPr>
              <a:spLocks noChangeShapeType="1"/>
            </p:cNvSpPr>
            <p:nvPr/>
          </p:nvSpPr>
          <p:spPr bwMode="auto">
            <a:xfrm flipH="1" flipV="1">
              <a:off x="1636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78" name="Line 66"/>
            <p:cNvSpPr>
              <a:spLocks noChangeShapeType="1"/>
            </p:cNvSpPr>
            <p:nvPr/>
          </p:nvSpPr>
          <p:spPr bwMode="auto">
            <a:xfrm flipH="1" flipV="1">
              <a:off x="1327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79" name="Line 67"/>
            <p:cNvSpPr>
              <a:spLocks noChangeShapeType="1"/>
            </p:cNvSpPr>
            <p:nvPr/>
          </p:nvSpPr>
          <p:spPr bwMode="auto">
            <a:xfrm flipH="1">
              <a:off x="1324" y="3566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18181" name="Line 69"/>
          <p:cNvSpPr>
            <a:spLocks noChangeShapeType="1"/>
          </p:cNvSpPr>
          <p:nvPr/>
        </p:nvSpPr>
        <p:spPr bwMode="auto">
          <a:xfrm flipH="1" flipV="1">
            <a:off x="1847850" y="4108450"/>
            <a:ext cx="0" cy="279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218182" name="Line 70"/>
          <p:cNvSpPr>
            <a:spLocks noChangeShapeType="1"/>
          </p:cNvSpPr>
          <p:nvPr/>
        </p:nvSpPr>
        <p:spPr bwMode="auto">
          <a:xfrm flipH="1">
            <a:off x="1836738" y="4100513"/>
            <a:ext cx="752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218183" name="Line 71"/>
          <p:cNvSpPr>
            <a:spLocks noChangeShapeType="1"/>
          </p:cNvSpPr>
          <p:nvPr/>
        </p:nvSpPr>
        <p:spPr bwMode="auto">
          <a:xfrm rot="5400000" flipH="1">
            <a:off x="2541587" y="4132263"/>
            <a:ext cx="984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grpSp>
        <p:nvGrpSpPr>
          <p:cNvPr id="17" name="Group 75"/>
          <p:cNvGrpSpPr>
            <a:grpSpLocks/>
          </p:cNvGrpSpPr>
          <p:nvPr/>
        </p:nvGrpSpPr>
        <p:grpSpPr bwMode="auto">
          <a:xfrm>
            <a:off x="3449638" y="5527675"/>
            <a:ext cx="498475" cy="280505"/>
            <a:chOff x="2170" y="3380"/>
            <a:chExt cx="314" cy="185"/>
          </a:xfrm>
        </p:grpSpPr>
        <p:sp>
          <p:nvSpPr>
            <p:cNvPr id="218188" name="Line 76"/>
            <p:cNvSpPr>
              <a:spLocks noChangeShapeType="1"/>
            </p:cNvSpPr>
            <p:nvPr/>
          </p:nvSpPr>
          <p:spPr bwMode="auto">
            <a:xfrm flipH="1" flipV="1">
              <a:off x="2482" y="3386"/>
              <a:ext cx="0" cy="1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89" name="Line 77"/>
            <p:cNvSpPr>
              <a:spLocks noChangeShapeType="1"/>
            </p:cNvSpPr>
            <p:nvPr/>
          </p:nvSpPr>
          <p:spPr bwMode="auto">
            <a:xfrm flipH="1" flipV="1">
              <a:off x="2173" y="3380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90" name="Line 78"/>
            <p:cNvSpPr>
              <a:spLocks noChangeShapeType="1"/>
            </p:cNvSpPr>
            <p:nvPr/>
          </p:nvSpPr>
          <p:spPr bwMode="auto">
            <a:xfrm flipH="1">
              <a:off x="2170" y="3380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9" name="Group 82"/>
          <p:cNvGrpSpPr>
            <a:grpSpLocks/>
          </p:cNvGrpSpPr>
          <p:nvPr/>
        </p:nvGrpSpPr>
        <p:grpSpPr bwMode="auto">
          <a:xfrm>
            <a:off x="1444625" y="5491163"/>
            <a:ext cx="498475" cy="331787"/>
            <a:chOff x="2170" y="3380"/>
            <a:chExt cx="314" cy="185"/>
          </a:xfrm>
        </p:grpSpPr>
        <p:sp>
          <p:nvSpPr>
            <p:cNvPr id="218195" name="Line 83"/>
            <p:cNvSpPr>
              <a:spLocks noChangeShapeType="1"/>
            </p:cNvSpPr>
            <p:nvPr/>
          </p:nvSpPr>
          <p:spPr bwMode="auto">
            <a:xfrm flipH="1" flipV="1">
              <a:off x="2482" y="3386"/>
              <a:ext cx="0" cy="1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96" name="Line 84"/>
            <p:cNvSpPr>
              <a:spLocks noChangeShapeType="1"/>
            </p:cNvSpPr>
            <p:nvPr/>
          </p:nvSpPr>
          <p:spPr bwMode="auto">
            <a:xfrm flipH="1" flipV="1">
              <a:off x="2173" y="3380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197" name="Line 85"/>
            <p:cNvSpPr>
              <a:spLocks noChangeShapeType="1"/>
            </p:cNvSpPr>
            <p:nvPr/>
          </p:nvSpPr>
          <p:spPr bwMode="auto">
            <a:xfrm flipH="1">
              <a:off x="2170" y="3380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21" name="Group 89"/>
          <p:cNvGrpSpPr>
            <a:grpSpLocks/>
          </p:cNvGrpSpPr>
          <p:nvPr/>
        </p:nvGrpSpPr>
        <p:grpSpPr bwMode="auto">
          <a:xfrm>
            <a:off x="4778376" y="5518150"/>
            <a:ext cx="498475" cy="309563"/>
            <a:chOff x="2170" y="3380"/>
            <a:chExt cx="314" cy="185"/>
          </a:xfrm>
        </p:grpSpPr>
        <p:sp>
          <p:nvSpPr>
            <p:cNvPr id="218202" name="Line 90"/>
            <p:cNvSpPr>
              <a:spLocks noChangeShapeType="1"/>
            </p:cNvSpPr>
            <p:nvPr/>
          </p:nvSpPr>
          <p:spPr bwMode="auto">
            <a:xfrm flipH="1" flipV="1">
              <a:off x="2482" y="3386"/>
              <a:ext cx="0" cy="1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203" name="Line 91"/>
            <p:cNvSpPr>
              <a:spLocks noChangeShapeType="1"/>
            </p:cNvSpPr>
            <p:nvPr/>
          </p:nvSpPr>
          <p:spPr bwMode="auto">
            <a:xfrm flipH="1" flipV="1">
              <a:off x="2173" y="3380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204" name="Line 92"/>
            <p:cNvSpPr>
              <a:spLocks noChangeShapeType="1"/>
            </p:cNvSpPr>
            <p:nvPr/>
          </p:nvSpPr>
          <p:spPr bwMode="auto">
            <a:xfrm flipH="1">
              <a:off x="2170" y="3380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18205" name="Text Box 93"/>
          <p:cNvSpPr txBox="1">
            <a:spLocks noChangeArrowheads="1"/>
          </p:cNvSpPr>
          <p:nvPr/>
        </p:nvSpPr>
        <p:spPr bwMode="auto">
          <a:xfrm>
            <a:off x="4117975" y="59467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/>
              <a:t>…</a:t>
            </a:r>
          </a:p>
        </p:txBody>
      </p:sp>
      <p:sp>
        <p:nvSpPr>
          <p:cNvPr id="218208" name="Rectangle 96"/>
          <p:cNvSpPr>
            <a:spLocks noChangeArrowheads="1"/>
          </p:cNvSpPr>
          <p:nvPr/>
        </p:nvSpPr>
        <p:spPr bwMode="auto">
          <a:xfrm>
            <a:off x="0" y="5257800"/>
            <a:ext cx="9144000" cy="142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18209" name="Rectangle 97"/>
          <p:cNvSpPr>
            <a:spLocks noChangeArrowheads="1"/>
          </p:cNvSpPr>
          <p:nvPr/>
        </p:nvSpPr>
        <p:spPr bwMode="auto">
          <a:xfrm>
            <a:off x="0" y="3790950"/>
            <a:ext cx="9144000" cy="142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18210" name="Rectangle 98"/>
          <p:cNvSpPr>
            <a:spLocks noChangeArrowheads="1"/>
          </p:cNvSpPr>
          <p:nvPr/>
        </p:nvSpPr>
        <p:spPr bwMode="auto">
          <a:xfrm>
            <a:off x="0" y="2000250"/>
            <a:ext cx="9144000" cy="142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grpSp>
        <p:nvGrpSpPr>
          <p:cNvPr id="22" name="Group 100"/>
          <p:cNvGrpSpPr>
            <a:grpSpLocks/>
          </p:cNvGrpSpPr>
          <p:nvPr/>
        </p:nvGrpSpPr>
        <p:grpSpPr bwMode="auto">
          <a:xfrm>
            <a:off x="2368552" y="4184669"/>
            <a:ext cx="498475" cy="131763"/>
            <a:chOff x="1426" y="3584"/>
            <a:chExt cx="314" cy="83"/>
          </a:xfrm>
        </p:grpSpPr>
        <p:sp>
          <p:nvSpPr>
            <p:cNvPr id="218216" name="Line 104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217" name="Line 105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218" name="Line 106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24" name="Group 109"/>
          <p:cNvGrpSpPr>
            <a:grpSpLocks/>
          </p:cNvGrpSpPr>
          <p:nvPr/>
        </p:nvGrpSpPr>
        <p:grpSpPr bwMode="auto">
          <a:xfrm>
            <a:off x="3390900" y="3998913"/>
            <a:ext cx="500063" cy="268287"/>
            <a:chOff x="2112" y="2976"/>
            <a:chExt cx="703" cy="377"/>
          </a:xfrm>
        </p:grpSpPr>
        <p:sp>
          <p:nvSpPr>
            <p:cNvPr id="218222" name="Line 110"/>
            <p:cNvSpPr>
              <a:spLocks noChangeShapeType="1"/>
            </p:cNvSpPr>
            <p:nvPr/>
          </p:nvSpPr>
          <p:spPr bwMode="auto">
            <a:xfrm flipH="1" flipV="1">
              <a:off x="2810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223" name="Line 111"/>
            <p:cNvSpPr>
              <a:spLocks noChangeShapeType="1"/>
            </p:cNvSpPr>
            <p:nvPr/>
          </p:nvSpPr>
          <p:spPr bwMode="auto">
            <a:xfrm flipH="1" flipV="1">
              <a:off x="2118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224" name="Line 112"/>
            <p:cNvSpPr>
              <a:spLocks noChangeShapeType="1"/>
            </p:cNvSpPr>
            <p:nvPr/>
          </p:nvSpPr>
          <p:spPr bwMode="auto">
            <a:xfrm flipH="1">
              <a:off x="2112" y="2976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26" name="Group 116"/>
          <p:cNvGrpSpPr>
            <a:grpSpLocks/>
          </p:cNvGrpSpPr>
          <p:nvPr/>
        </p:nvGrpSpPr>
        <p:grpSpPr bwMode="auto">
          <a:xfrm>
            <a:off x="4764088" y="3994150"/>
            <a:ext cx="498475" cy="280505"/>
            <a:chOff x="2170" y="3380"/>
            <a:chExt cx="314" cy="185"/>
          </a:xfrm>
        </p:grpSpPr>
        <p:sp>
          <p:nvSpPr>
            <p:cNvPr id="218229" name="Line 117"/>
            <p:cNvSpPr>
              <a:spLocks noChangeShapeType="1"/>
            </p:cNvSpPr>
            <p:nvPr/>
          </p:nvSpPr>
          <p:spPr bwMode="auto">
            <a:xfrm flipH="1" flipV="1">
              <a:off x="2482" y="3386"/>
              <a:ext cx="0" cy="1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230" name="Line 118"/>
            <p:cNvSpPr>
              <a:spLocks noChangeShapeType="1"/>
            </p:cNvSpPr>
            <p:nvPr/>
          </p:nvSpPr>
          <p:spPr bwMode="auto">
            <a:xfrm flipH="1" flipV="1">
              <a:off x="2173" y="3380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231" name="Line 119"/>
            <p:cNvSpPr>
              <a:spLocks noChangeShapeType="1"/>
            </p:cNvSpPr>
            <p:nvPr/>
          </p:nvSpPr>
          <p:spPr bwMode="auto">
            <a:xfrm flipH="1">
              <a:off x="2170" y="3380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18232" name="Text Box 120"/>
          <p:cNvSpPr txBox="1">
            <a:spLocks noChangeArrowheads="1"/>
          </p:cNvSpPr>
          <p:nvPr/>
        </p:nvSpPr>
        <p:spPr bwMode="auto">
          <a:xfrm>
            <a:off x="4051300" y="4518025"/>
            <a:ext cx="506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 smtClean="0"/>
              <a:t>   …</a:t>
            </a:r>
            <a:endParaRPr lang="en-US" b="1" dirty="0"/>
          </a:p>
        </p:txBody>
      </p:sp>
      <p:grpSp>
        <p:nvGrpSpPr>
          <p:cNvPr id="27" name="Group 123"/>
          <p:cNvGrpSpPr>
            <a:grpSpLocks/>
          </p:cNvGrpSpPr>
          <p:nvPr/>
        </p:nvGrpSpPr>
        <p:grpSpPr bwMode="auto">
          <a:xfrm>
            <a:off x="1828800" y="2400299"/>
            <a:ext cx="1466850" cy="457200"/>
            <a:chOff x="786" y="1753"/>
            <a:chExt cx="924" cy="288"/>
          </a:xfrm>
        </p:grpSpPr>
        <p:sp>
          <p:nvSpPr>
            <p:cNvPr id="218241" name="Line 129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242" name="Line 130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243" name="Line 131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244" name="Line 132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245" name="Line 133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grpSp>
          <p:nvGrpSpPr>
            <p:cNvPr id="29" name="Group 134"/>
            <p:cNvGrpSpPr>
              <a:grpSpLocks/>
            </p:cNvGrpSpPr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218247" name="Line 135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18248" name="Line 136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18249" name="Line 137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PT"/>
              </a:p>
            </p:txBody>
          </p:sp>
        </p:grpSp>
        <p:sp>
          <p:nvSpPr>
            <p:cNvPr id="218250" name="Line 138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30" name="Group 139"/>
          <p:cNvGrpSpPr>
            <a:grpSpLocks/>
          </p:cNvGrpSpPr>
          <p:nvPr/>
        </p:nvGrpSpPr>
        <p:grpSpPr bwMode="auto">
          <a:xfrm>
            <a:off x="4294189" y="2511425"/>
            <a:ext cx="1030288" cy="304800"/>
            <a:chOff x="2411" y="1528"/>
            <a:chExt cx="649" cy="192"/>
          </a:xfrm>
        </p:grpSpPr>
        <p:sp>
          <p:nvSpPr>
            <p:cNvPr id="218252" name="Line 140"/>
            <p:cNvSpPr>
              <a:spLocks noChangeShapeType="1"/>
            </p:cNvSpPr>
            <p:nvPr/>
          </p:nvSpPr>
          <p:spPr bwMode="auto">
            <a:xfrm flipH="1" flipV="1">
              <a:off x="2418" y="1544"/>
              <a:ext cx="0" cy="1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253" name="Line 141"/>
            <p:cNvSpPr>
              <a:spLocks noChangeShapeType="1"/>
            </p:cNvSpPr>
            <p:nvPr/>
          </p:nvSpPr>
          <p:spPr bwMode="auto">
            <a:xfrm flipH="1">
              <a:off x="2411" y="1539"/>
              <a:ext cx="47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18254" name="Line 142"/>
            <p:cNvSpPr>
              <a:spLocks noChangeShapeType="1"/>
            </p:cNvSpPr>
            <p:nvPr/>
          </p:nvSpPr>
          <p:spPr bwMode="auto">
            <a:xfrm rot="5400000" flipH="1">
              <a:off x="2855" y="1559"/>
              <a:ext cx="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grpSp>
          <p:nvGrpSpPr>
            <p:cNvPr id="31" name="Group 143"/>
            <p:cNvGrpSpPr>
              <a:grpSpLocks/>
            </p:cNvGrpSpPr>
            <p:nvPr/>
          </p:nvGrpSpPr>
          <p:grpSpPr bwMode="auto">
            <a:xfrm>
              <a:off x="2746" y="1592"/>
              <a:ext cx="314" cy="83"/>
              <a:chOff x="1426" y="3584"/>
              <a:chExt cx="314" cy="83"/>
            </a:xfrm>
          </p:grpSpPr>
          <p:sp>
            <p:nvSpPr>
              <p:cNvPr id="218259" name="Line 147"/>
              <p:cNvSpPr>
                <a:spLocks noChangeShapeType="1"/>
              </p:cNvSpPr>
              <p:nvPr/>
            </p:nvSpPr>
            <p:spPr bwMode="auto">
              <a:xfrm flipH="1" flipV="1">
                <a:off x="1738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18260" name="Line 148"/>
              <p:cNvSpPr>
                <a:spLocks noChangeShapeType="1"/>
              </p:cNvSpPr>
              <p:nvPr/>
            </p:nvSpPr>
            <p:spPr bwMode="auto">
              <a:xfrm flipH="1" flipV="1">
                <a:off x="1429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18261" name="Line 149"/>
              <p:cNvSpPr>
                <a:spLocks noChangeShapeType="1"/>
              </p:cNvSpPr>
              <p:nvPr/>
            </p:nvSpPr>
            <p:spPr bwMode="auto">
              <a:xfrm flipH="1">
                <a:off x="1426" y="3584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PT"/>
              </a:p>
            </p:txBody>
          </p:sp>
        </p:grpSp>
      </p:grpSp>
      <p:sp>
        <p:nvSpPr>
          <p:cNvPr id="218264" name="Text Box 152"/>
          <p:cNvSpPr txBox="1">
            <a:spLocks noChangeArrowheads="1"/>
          </p:cNvSpPr>
          <p:nvPr/>
        </p:nvSpPr>
        <p:spPr bwMode="auto">
          <a:xfrm>
            <a:off x="3632200" y="2955925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 smtClean="0"/>
              <a:t>  …</a:t>
            </a:r>
            <a:endParaRPr lang="en-US" b="1" dirty="0"/>
          </a:p>
        </p:txBody>
      </p:sp>
      <p:sp>
        <p:nvSpPr>
          <p:cNvPr id="153" name="Text Box 40"/>
          <p:cNvSpPr txBox="1">
            <a:spLocks noChangeArrowheads="1"/>
          </p:cNvSpPr>
          <p:nvPr/>
        </p:nvSpPr>
        <p:spPr bwMode="auto">
          <a:xfrm>
            <a:off x="-71470" y="5661025"/>
            <a:ext cx="14906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PT" sz="1800" dirty="0" smtClean="0"/>
              <a:t>Todos os possíveis pares…</a:t>
            </a:r>
            <a:endParaRPr lang="pt-PT" sz="1800" dirty="0"/>
          </a:p>
        </p:txBody>
      </p:sp>
      <p:sp>
        <p:nvSpPr>
          <p:cNvPr id="154" name="Text Box 40"/>
          <p:cNvSpPr txBox="1">
            <a:spLocks noChangeArrowheads="1"/>
          </p:cNvSpPr>
          <p:nvPr/>
        </p:nvSpPr>
        <p:spPr bwMode="auto">
          <a:xfrm>
            <a:off x="71406" y="4214818"/>
            <a:ext cx="14906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PT" sz="1800" dirty="0" smtClean="0"/>
              <a:t>Todos as possíveis </a:t>
            </a:r>
            <a:r>
              <a:rPr lang="pt-PT" dirty="0" smtClean="0"/>
              <a:t>junções</a:t>
            </a:r>
            <a:r>
              <a:rPr lang="pt-PT" sz="1800" dirty="0" smtClean="0"/>
              <a:t>…</a:t>
            </a:r>
            <a:endParaRPr lang="pt-PT" sz="1800" dirty="0"/>
          </a:p>
        </p:txBody>
      </p:sp>
      <p:sp>
        <p:nvSpPr>
          <p:cNvPr id="155" name="Text Box 40"/>
          <p:cNvSpPr txBox="1">
            <a:spLocks noChangeArrowheads="1"/>
          </p:cNvSpPr>
          <p:nvPr/>
        </p:nvSpPr>
        <p:spPr bwMode="auto">
          <a:xfrm>
            <a:off x="71406" y="2643182"/>
            <a:ext cx="14906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PT" sz="1800" dirty="0" smtClean="0"/>
              <a:t>Todos as possíveis </a:t>
            </a:r>
            <a:r>
              <a:rPr lang="pt-PT" dirty="0" smtClean="0"/>
              <a:t>junções</a:t>
            </a:r>
            <a:r>
              <a:rPr lang="pt-PT" sz="1800" dirty="0" smtClean="0"/>
              <a:t>…</a:t>
            </a:r>
            <a:endParaRPr lang="pt-PT" sz="1800" dirty="0"/>
          </a:p>
        </p:txBody>
      </p:sp>
      <p:sp>
        <p:nvSpPr>
          <p:cNvPr id="156" name="Text Box 41"/>
          <p:cNvSpPr txBox="1">
            <a:spLocks noChangeArrowheads="1"/>
          </p:cNvSpPr>
          <p:nvPr/>
        </p:nvSpPr>
        <p:spPr bwMode="auto">
          <a:xfrm>
            <a:off x="5891229" y="5786454"/>
            <a:ext cx="11096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PT" sz="1800" dirty="0" smtClean="0"/>
              <a:t>Escolher o melhor</a:t>
            </a:r>
            <a:endParaRPr lang="pt-PT" sz="1800" dirty="0"/>
          </a:p>
        </p:txBody>
      </p:sp>
      <p:sp>
        <p:nvSpPr>
          <p:cNvPr id="157" name="Text Box 41"/>
          <p:cNvSpPr txBox="1">
            <a:spLocks noChangeArrowheads="1"/>
          </p:cNvSpPr>
          <p:nvPr/>
        </p:nvSpPr>
        <p:spPr bwMode="auto">
          <a:xfrm>
            <a:off x="5891229" y="4357694"/>
            <a:ext cx="11096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PT" sz="1800" dirty="0" smtClean="0"/>
              <a:t>Escolher o melhor</a:t>
            </a:r>
            <a:endParaRPr lang="pt-PT" sz="1800" dirty="0"/>
          </a:p>
        </p:txBody>
      </p:sp>
      <p:sp>
        <p:nvSpPr>
          <p:cNvPr id="158" name="Text Box 41"/>
          <p:cNvSpPr txBox="1">
            <a:spLocks noChangeArrowheads="1"/>
          </p:cNvSpPr>
          <p:nvPr/>
        </p:nvSpPr>
        <p:spPr bwMode="auto">
          <a:xfrm>
            <a:off x="5891229" y="2786058"/>
            <a:ext cx="11096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PT" sz="1800" dirty="0" smtClean="0"/>
              <a:t>Escolher o melhor</a:t>
            </a:r>
            <a:endParaRPr lang="pt-PT" sz="1800" dirty="0"/>
          </a:p>
        </p:txBody>
      </p:sp>
      <p:pic>
        <p:nvPicPr>
          <p:cNvPr id="159" name="Picture 4" descr=" Car Wallpapers &gt; Cars &gt; Porsche &#10; Porsche 911 Police Ca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5929330"/>
            <a:ext cx="545639" cy="426267"/>
          </a:xfrm>
          <a:prstGeom prst="rect">
            <a:avLst/>
          </a:prstGeom>
          <a:noFill/>
        </p:spPr>
      </p:pic>
      <p:pic>
        <p:nvPicPr>
          <p:cNvPr id="160" name="Picture 6" descr="Ferrari, F1 bolid  Wallpaper">
            <a:hlinkClick r:id="rId4" tooltip="Ferrari, F1 bolid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5867158"/>
            <a:ext cx="569392" cy="419362"/>
          </a:xfrm>
          <a:prstGeom prst="rect">
            <a:avLst/>
          </a:prstGeom>
          <a:noFill/>
        </p:spPr>
      </p:pic>
      <p:pic>
        <p:nvPicPr>
          <p:cNvPr id="161" name="Picture 2" descr="2008 Subaru WRC concept car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43240" y="5857892"/>
            <a:ext cx="449137" cy="285752"/>
          </a:xfrm>
          <a:prstGeom prst="rect">
            <a:avLst/>
          </a:prstGeom>
          <a:noFill/>
        </p:spPr>
      </p:pic>
      <p:pic>
        <p:nvPicPr>
          <p:cNvPr id="162" name="Picture 6" descr="Ferrari, F1 bolid  Wallpaper">
            <a:hlinkClick r:id="rId4" tooltip="Ferrari, F1 bolid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6010034"/>
            <a:ext cx="569392" cy="419362"/>
          </a:xfrm>
          <a:prstGeom prst="rect">
            <a:avLst/>
          </a:prstGeom>
          <a:noFill/>
        </p:spPr>
      </p:pic>
      <p:pic>
        <p:nvPicPr>
          <p:cNvPr id="163" name="Picture 4" descr=" Car Wallpapers &gt; Cars &gt; Porsche &#10; Porsche 911 Police Ca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7601" y="6000768"/>
            <a:ext cx="545639" cy="426267"/>
          </a:xfrm>
          <a:prstGeom prst="rect">
            <a:avLst/>
          </a:prstGeom>
          <a:noFill/>
        </p:spPr>
      </p:pic>
      <p:pic>
        <p:nvPicPr>
          <p:cNvPr id="164" name="Picture 2" descr="2008 Subaru WRC concept car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51095" y="5929330"/>
            <a:ext cx="449137" cy="285752"/>
          </a:xfrm>
          <a:prstGeom prst="rect">
            <a:avLst/>
          </a:prstGeom>
          <a:noFill/>
        </p:spPr>
      </p:pic>
      <p:pic>
        <p:nvPicPr>
          <p:cNvPr id="165" name="Picture 8" descr="Ver imagem em tamanho real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29520" y="4429132"/>
            <a:ext cx="525070" cy="428628"/>
          </a:xfrm>
          <a:prstGeom prst="rect">
            <a:avLst/>
          </a:prstGeom>
          <a:noFill/>
        </p:spPr>
      </p:pic>
      <p:pic>
        <p:nvPicPr>
          <p:cNvPr id="166" name="Picture 6" descr="Ferrari, F1 bolid  Wallpaper">
            <a:hlinkClick r:id="rId4" tooltip="Ferrari, F1 bolid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9124" y="6000768"/>
            <a:ext cx="569392" cy="419362"/>
          </a:xfrm>
          <a:prstGeom prst="rect">
            <a:avLst/>
          </a:prstGeom>
          <a:noFill/>
        </p:spPr>
      </p:pic>
      <p:pic>
        <p:nvPicPr>
          <p:cNvPr id="167" name="Picture 6" descr="Ferrari, F1 bolid  Wallpaper">
            <a:hlinkClick r:id="rId4" tooltip="Ferrari, F1 bolid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1698" y="5929330"/>
            <a:ext cx="569392" cy="419362"/>
          </a:xfrm>
          <a:prstGeom prst="rect">
            <a:avLst/>
          </a:prstGeom>
          <a:noFill/>
        </p:spPr>
      </p:pic>
      <p:pic>
        <p:nvPicPr>
          <p:cNvPr id="168" name="Picture 4" descr=" Car Wallpapers &gt; Cars &gt; Porsche &#10; Porsche 911 Police Ca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6955" y="5929330"/>
            <a:ext cx="545639" cy="426267"/>
          </a:xfrm>
          <a:prstGeom prst="rect">
            <a:avLst/>
          </a:prstGeom>
          <a:noFill/>
        </p:spPr>
      </p:pic>
      <p:pic>
        <p:nvPicPr>
          <p:cNvPr id="169" name="Picture 6" descr="Ferrari, F1 bolid  Wallpaper">
            <a:hlinkClick r:id="rId4" tooltip="Ferrari, F1 bolid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70226" y="4429132"/>
            <a:ext cx="569392" cy="419362"/>
          </a:xfrm>
          <a:prstGeom prst="rect">
            <a:avLst/>
          </a:prstGeom>
          <a:noFill/>
        </p:spPr>
      </p:pic>
      <p:pic>
        <p:nvPicPr>
          <p:cNvPr id="170" name="Picture 4" descr=" Car Wallpapers &gt; Cars &gt; Porsche &#10; Porsche 911 Police Ca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28" y="4429132"/>
            <a:ext cx="545639" cy="426267"/>
          </a:xfrm>
          <a:prstGeom prst="rect">
            <a:avLst/>
          </a:prstGeom>
          <a:noFill/>
        </p:spPr>
      </p:pic>
      <p:pic>
        <p:nvPicPr>
          <p:cNvPr id="172" name="Picture 2" descr="2008 Subaru WRC concept car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00892" y="4500570"/>
            <a:ext cx="449137" cy="285752"/>
          </a:xfrm>
          <a:prstGeom prst="rect">
            <a:avLst/>
          </a:prstGeom>
          <a:noFill/>
        </p:spPr>
      </p:pic>
      <p:pic>
        <p:nvPicPr>
          <p:cNvPr id="173" name="Picture 4" descr=" Car Wallpapers &gt; Cars &gt; Porsche &#10; Porsche 911 Police Ca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28" y="2928934"/>
            <a:ext cx="545639" cy="426267"/>
          </a:xfrm>
          <a:prstGeom prst="rect">
            <a:avLst/>
          </a:prstGeom>
          <a:noFill/>
        </p:spPr>
      </p:pic>
      <p:pic>
        <p:nvPicPr>
          <p:cNvPr id="174" name="Picture 6" descr="Ferrari, F1 bolid  Wallpaper">
            <a:hlinkClick r:id="rId4" tooltip="Ferrari, F1 bolid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86" y="2928934"/>
            <a:ext cx="569392" cy="419362"/>
          </a:xfrm>
          <a:prstGeom prst="rect">
            <a:avLst/>
          </a:prstGeom>
          <a:noFill/>
        </p:spPr>
      </p:pic>
      <p:pic>
        <p:nvPicPr>
          <p:cNvPr id="175" name="Picture 2" descr="2008 Subaru WRC concept car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16" y="2857496"/>
            <a:ext cx="449137" cy="285752"/>
          </a:xfrm>
          <a:prstGeom prst="rect">
            <a:avLst/>
          </a:prstGeom>
          <a:noFill/>
        </p:spPr>
      </p:pic>
      <p:pic>
        <p:nvPicPr>
          <p:cNvPr id="176" name="Picture 8" descr="Ver imagem em tamanho real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33078" y="2928934"/>
            <a:ext cx="525070" cy="428628"/>
          </a:xfrm>
          <a:prstGeom prst="rect">
            <a:avLst/>
          </a:prstGeom>
          <a:noFill/>
        </p:spPr>
      </p:pic>
      <p:pic>
        <p:nvPicPr>
          <p:cNvPr id="177" name="Picture 8" descr="Ver imagem em tamanho real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47062" y="6000768"/>
            <a:ext cx="525070" cy="428628"/>
          </a:xfrm>
          <a:prstGeom prst="rect">
            <a:avLst/>
          </a:prstGeom>
          <a:noFill/>
        </p:spPr>
      </p:pic>
      <p:pic>
        <p:nvPicPr>
          <p:cNvPr id="178" name="Picture 4" descr=" Car Wallpapers &gt; Cars &gt; Porsche &#10; Porsche 911 Police Ca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28" y="1142984"/>
            <a:ext cx="545639" cy="426267"/>
          </a:xfrm>
          <a:prstGeom prst="rect">
            <a:avLst/>
          </a:prstGeom>
          <a:noFill/>
        </p:spPr>
      </p:pic>
      <p:pic>
        <p:nvPicPr>
          <p:cNvPr id="179" name="Picture 6" descr="Ferrari, F1 bolid  Wallpaper">
            <a:hlinkClick r:id="rId4" tooltip="Ferrari, F1 bolid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86" y="1142984"/>
            <a:ext cx="569392" cy="419362"/>
          </a:xfrm>
          <a:prstGeom prst="rect">
            <a:avLst/>
          </a:prstGeom>
          <a:noFill/>
        </p:spPr>
      </p:pic>
      <p:pic>
        <p:nvPicPr>
          <p:cNvPr id="180" name="Picture 2" descr="2008 Subaru WRC concept car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16" y="1071546"/>
            <a:ext cx="449137" cy="285752"/>
          </a:xfrm>
          <a:prstGeom prst="rect">
            <a:avLst/>
          </a:prstGeom>
          <a:noFill/>
        </p:spPr>
      </p:pic>
      <p:pic>
        <p:nvPicPr>
          <p:cNvPr id="181" name="Picture 8" descr="Ver imagem em tamanho real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33078" y="1142984"/>
            <a:ext cx="525070" cy="428628"/>
          </a:xfrm>
          <a:prstGeom prst="rect">
            <a:avLst/>
          </a:prstGeom>
          <a:noFill/>
        </p:spPr>
      </p:pic>
      <p:pic>
        <p:nvPicPr>
          <p:cNvPr id="182" name="Picture 12" descr="Ver imagem em tamanho real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52874" y="1142984"/>
            <a:ext cx="633704" cy="500066"/>
          </a:xfrm>
          <a:prstGeom prst="rect">
            <a:avLst/>
          </a:prstGeom>
          <a:noFill/>
        </p:spPr>
      </p:pic>
      <p:pic>
        <p:nvPicPr>
          <p:cNvPr id="183" name="Picture 4" descr=" Car Wallpapers &gt; Cars &gt; Porsche &#10; Porsche 911 Police Ca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000372"/>
            <a:ext cx="545639" cy="426267"/>
          </a:xfrm>
          <a:prstGeom prst="rect">
            <a:avLst/>
          </a:prstGeom>
          <a:noFill/>
        </p:spPr>
      </p:pic>
      <p:pic>
        <p:nvPicPr>
          <p:cNvPr id="184" name="Picture 6" descr="Ferrari, F1 bolid  Wallpaper">
            <a:hlinkClick r:id="rId4" tooltip="Ferrari, F1 bolid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3000372"/>
            <a:ext cx="569392" cy="419362"/>
          </a:xfrm>
          <a:prstGeom prst="rect">
            <a:avLst/>
          </a:prstGeom>
          <a:noFill/>
        </p:spPr>
      </p:pic>
      <p:pic>
        <p:nvPicPr>
          <p:cNvPr id="185" name="Picture 2" descr="2008 Subaru WRC concept car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00166" y="2928934"/>
            <a:ext cx="449137" cy="285752"/>
          </a:xfrm>
          <a:prstGeom prst="rect">
            <a:avLst/>
          </a:prstGeom>
          <a:noFill/>
        </p:spPr>
      </p:pic>
      <p:pic>
        <p:nvPicPr>
          <p:cNvPr id="186" name="Picture 8" descr="Ver imagem em tamanho real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75228" y="3000372"/>
            <a:ext cx="525070" cy="428628"/>
          </a:xfrm>
          <a:prstGeom prst="rect">
            <a:avLst/>
          </a:prstGeom>
          <a:noFill/>
        </p:spPr>
      </p:pic>
      <p:pic>
        <p:nvPicPr>
          <p:cNvPr id="187" name="Picture 12" descr="Ver imagem em tamanho real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00496" y="2928934"/>
            <a:ext cx="633704" cy="500066"/>
          </a:xfrm>
          <a:prstGeom prst="rect">
            <a:avLst/>
          </a:prstGeom>
          <a:noFill/>
        </p:spPr>
      </p:pic>
      <p:pic>
        <p:nvPicPr>
          <p:cNvPr id="188" name="Picture 2" descr="2008 Subaru WRC concept car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22929" y="2928934"/>
            <a:ext cx="449137" cy="285752"/>
          </a:xfrm>
          <a:prstGeom prst="rect">
            <a:avLst/>
          </a:prstGeom>
          <a:noFill/>
        </p:spPr>
      </p:pic>
      <p:pic>
        <p:nvPicPr>
          <p:cNvPr id="189" name="Picture 8" descr="Ver imagem em tamanho real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72066" y="2928934"/>
            <a:ext cx="525070" cy="428628"/>
          </a:xfrm>
          <a:prstGeom prst="rect">
            <a:avLst/>
          </a:prstGeom>
          <a:noFill/>
        </p:spPr>
      </p:pic>
      <p:pic>
        <p:nvPicPr>
          <p:cNvPr id="190" name="Picture 8" descr="Ver imagem em tamanho real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75624" y="4357694"/>
            <a:ext cx="525070" cy="428628"/>
          </a:xfrm>
          <a:prstGeom prst="rect">
            <a:avLst/>
          </a:prstGeom>
          <a:noFill/>
        </p:spPr>
      </p:pic>
      <p:pic>
        <p:nvPicPr>
          <p:cNvPr id="191" name="Picture 2" descr="2008 Subaru WRC concept car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46996" y="4429132"/>
            <a:ext cx="449137" cy="285752"/>
          </a:xfrm>
          <a:prstGeom prst="rect">
            <a:avLst/>
          </a:prstGeom>
          <a:noFill/>
        </p:spPr>
      </p:pic>
      <p:pic>
        <p:nvPicPr>
          <p:cNvPr id="192" name="Picture 6" descr="Ferrari, F1 bolid  Wallpaper">
            <a:hlinkClick r:id="rId4" tooltip="Ferrari, F1 bolid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4357694"/>
            <a:ext cx="569392" cy="419362"/>
          </a:xfrm>
          <a:prstGeom prst="rect">
            <a:avLst/>
          </a:prstGeom>
          <a:noFill/>
        </p:spPr>
      </p:pic>
      <p:pic>
        <p:nvPicPr>
          <p:cNvPr id="193" name="Picture 8" descr="Ver imagem em tamanho real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89740" y="4357694"/>
            <a:ext cx="525070" cy="428628"/>
          </a:xfrm>
          <a:prstGeom prst="rect">
            <a:avLst/>
          </a:prstGeom>
          <a:noFill/>
        </p:spPr>
      </p:pic>
      <p:pic>
        <p:nvPicPr>
          <p:cNvPr id="194" name="Picture 8" descr="Ver imagem em tamanho real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00166" y="4500570"/>
            <a:ext cx="525070" cy="428628"/>
          </a:xfrm>
          <a:prstGeom prst="rect">
            <a:avLst/>
          </a:prstGeom>
          <a:noFill/>
        </p:spPr>
      </p:pic>
      <p:pic>
        <p:nvPicPr>
          <p:cNvPr id="195" name="Picture 6" descr="Ferrari, F1 bolid  Wallpaper">
            <a:hlinkClick r:id="rId4" tooltip="Ferrari, F1 bolid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4438398"/>
            <a:ext cx="569392" cy="419362"/>
          </a:xfrm>
          <a:prstGeom prst="rect">
            <a:avLst/>
          </a:prstGeom>
          <a:noFill/>
        </p:spPr>
      </p:pic>
      <p:pic>
        <p:nvPicPr>
          <p:cNvPr id="196" name="Picture 2" descr="2008 Subaru WRC concept car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00232" y="4429132"/>
            <a:ext cx="449137" cy="285752"/>
          </a:xfrm>
          <a:prstGeom prst="rect">
            <a:avLst/>
          </a:prstGeom>
          <a:noFill/>
        </p:spPr>
      </p:pic>
      <p:sp>
        <p:nvSpPr>
          <p:cNvPr id="197" name="Marcador de Posição do Número do Diapositivo 1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42</a:t>
            </a:fld>
            <a:endParaRPr lang="pt-PT"/>
          </a:p>
        </p:txBody>
      </p:sp>
      <p:sp>
        <p:nvSpPr>
          <p:cNvPr id="198" name="Marcador de Posição do Rodapé 1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21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21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218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21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218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21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21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21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218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218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218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218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21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21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0" fill="hold"/>
                                        <p:tgtEl>
                                          <p:spTgt spid="21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0" fill="hold"/>
                                        <p:tgtEl>
                                          <p:spTgt spid="21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2000" fill="hold"/>
                                        <p:tgtEl>
                                          <p:spTgt spid="21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2000" fill="hold"/>
                                        <p:tgtEl>
                                          <p:spTgt spid="21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2000" fill="hold"/>
                                        <p:tgtEl>
                                          <p:spTgt spid="21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2000" fill="hold"/>
                                        <p:tgtEl>
                                          <p:spTgt spid="21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46" grpId="0" animBg="1"/>
      <p:bldP spid="218147" grpId="0" animBg="1"/>
      <p:bldP spid="218148" grpId="0" animBg="1"/>
      <p:bldP spid="218181" grpId="0" animBg="1"/>
      <p:bldP spid="218182" grpId="0" animBg="1"/>
      <p:bldP spid="218183" grpId="0" animBg="1"/>
      <p:bldP spid="218205" grpId="0"/>
      <p:bldP spid="218208" grpId="0" animBg="1"/>
      <p:bldP spid="218209" grpId="0" animBg="1"/>
      <p:bldP spid="218210" grpId="0" animBg="1"/>
      <p:bldP spid="218232" grpId="0"/>
      <p:bldP spid="218264" grpId="0"/>
      <p:bldP spid="153" grpId="0"/>
      <p:bldP spid="154" grpId="0"/>
      <p:bldP spid="155" grpId="0"/>
      <p:bldP spid="156" grpId="0"/>
      <p:bldP spid="157" grpId="0"/>
      <p:bldP spid="15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560415" y="331753"/>
            <a:ext cx="79406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PT" sz="2800" dirty="0" smtClean="0">
                <a:latin typeface="+mj-lt"/>
              </a:rPr>
              <a:t>Como definir distância entre um objecto e um cluster ou distância entre dois clusters ?</a:t>
            </a:r>
            <a:endParaRPr lang="pt-PT" sz="2800" dirty="0">
              <a:latin typeface="+mj-lt"/>
            </a:endParaRP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228600" y="1643050"/>
            <a:ext cx="832167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sz="2800" b="1" dirty="0" smtClean="0"/>
              <a:t> </a:t>
            </a:r>
            <a:r>
              <a:rPr lang="pt-PT" sz="2800" b="1" dirty="0" smtClean="0"/>
              <a:t>Métodos:</a:t>
            </a:r>
          </a:p>
          <a:p>
            <a:pPr algn="l">
              <a:buFontTx/>
              <a:buChar char="•"/>
            </a:pPr>
            <a:endParaRPr lang="pt-PT" sz="2800" b="1" dirty="0" smtClean="0"/>
          </a:p>
          <a:p>
            <a:pPr lvl="1">
              <a:buFontTx/>
              <a:buChar char="•"/>
            </a:pPr>
            <a:r>
              <a:rPr lang="pt-PT" b="1" dirty="0" smtClean="0"/>
              <a:t> </a:t>
            </a:r>
            <a:r>
              <a:rPr kumimoji="1" lang="pt-PT" sz="2000" b="1" dirty="0" err="1" smtClean="0">
                <a:solidFill>
                  <a:schemeClr val="tx2"/>
                </a:solidFill>
                <a:latin typeface="Helvetica" pitchFamily="34" charset="0"/>
              </a:rPr>
              <a:t>Single</a:t>
            </a:r>
            <a:r>
              <a:rPr kumimoji="1" lang="pt-PT" sz="2000" b="1" dirty="0" smtClean="0">
                <a:solidFill>
                  <a:schemeClr val="tx2"/>
                </a:solidFill>
                <a:latin typeface="Helvetica" pitchFamily="34" charset="0"/>
              </a:rPr>
              <a:t> </a:t>
            </a:r>
            <a:r>
              <a:rPr kumimoji="1" lang="pt-PT" sz="2000" b="1" dirty="0" err="1" smtClean="0">
                <a:solidFill>
                  <a:schemeClr val="tx2"/>
                </a:solidFill>
                <a:latin typeface="Helvetica" pitchFamily="34" charset="0"/>
              </a:rPr>
              <a:t>linkage</a:t>
            </a:r>
            <a:r>
              <a:rPr kumimoji="1" lang="pt-PT" sz="2000" b="1" dirty="0" smtClean="0">
                <a:solidFill>
                  <a:schemeClr val="tx2"/>
                </a:solidFill>
                <a:latin typeface="Helvetica" pitchFamily="34" charset="0"/>
              </a:rPr>
              <a:t> (</a:t>
            </a:r>
            <a:r>
              <a:rPr kumimoji="1" lang="pt-PT" sz="2000" b="1" dirty="0" err="1" smtClean="0">
                <a:solidFill>
                  <a:schemeClr val="tx2"/>
                </a:solidFill>
                <a:latin typeface="Helvetica" pitchFamily="34" charset="0"/>
              </a:rPr>
              <a:t>nearest</a:t>
            </a:r>
            <a:r>
              <a:rPr kumimoji="1" lang="pt-PT" sz="2000" b="1" dirty="0" smtClean="0">
                <a:solidFill>
                  <a:schemeClr val="tx2"/>
                </a:solidFill>
                <a:latin typeface="Helvetica" pitchFamily="34" charset="0"/>
              </a:rPr>
              <a:t> </a:t>
            </a:r>
            <a:r>
              <a:rPr kumimoji="1" lang="pt-PT" sz="2000" b="1" dirty="0" err="1" smtClean="0">
                <a:solidFill>
                  <a:schemeClr val="tx2"/>
                </a:solidFill>
                <a:latin typeface="Helvetica" pitchFamily="34" charset="0"/>
              </a:rPr>
              <a:t>neighbor</a:t>
            </a:r>
            <a:r>
              <a:rPr kumimoji="1" lang="pt-PT" sz="2000" b="1" dirty="0" smtClean="0">
                <a:solidFill>
                  <a:schemeClr val="tx2"/>
                </a:solidFill>
                <a:latin typeface="Helvetica" pitchFamily="34" charset="0"/>
              </a:rPr>
              <a:t>):</a:t>
            </a:r>
            <a:r>
              <a:rPr kumimoji="1" lang="pt-PT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 </a:t>
            </a:r>
            <a:r>
              <a:rPr lang="pt-PT" dirty="0" smtClean="0"/>
              <a:t> </a:t>
            </a:r>
            <a:r>
              <a:rPr lang="pt-PT" sz="2000" dirty="0" smtClean="0"/>
              <a:t>a distância entre dois clusters é determinada pela distância dos dois objectos mais próximos (</a:t>
            </a:r>
            <a:r>
              <a:rPr lang="pt-PT" sz="2000" dirty="0" err="1" smtClean="0"/>
              <a:t>nearest</a:t>
            </a:r>
            <a:r>
              <a:rPr lang="pt-PT" sz="2000" dirty="0" smtClean="0"/>
              <a:t> </a:t>
            </a:r>
            <a:r>
              <a:rPr lang="pt-PT" sz="2000" dirty="0" err="1" smtClean="0"/>
              <a:t>neighbors</a:t>
            </a:r>
            <a:r>
              <a:rPr lang="pt-PT" sz="2000" dirty="0" smtClean="0"/>
              <a:t>) nos dois clusters. </a:t>
            </a:r>
          </a:p>
          <a:p>
            <a:pPr lvl="1">
              <a:buFontTx/>
              <a:buChar char="•"/>
            </a:pPr>
            <a:r>
              <a:rPr lang="pt-PT" dirty="0" smtClean="0"/>
              <a:t> </a:t>
            </a:r>
            <a:r>
              <a:rPr kumimoji="1" lang="pt-PT" sz="2000" b="1" dirty="0" smtClean="0">
                <a:solidFill>
                  <a:schemeClr val="tx2"/>
                </a:solidFill>
                <a:latin typeface="Helvetica" pitchFamily="34" charset="0"/>
              </a:rPr>
              <a:t>Complete </a:t>
            </a:r>
            <a:r>
              <a:rPr kumimoji="1" lang="pt-PT" sz="2000" b="1" dirty="0" err="1" smtClean="0">
                <a:solidFill>
                  <a:schemeClr val="tx2"/>
                </a:solidFill>
                <a:latin typeface="Helvetica" pitchFamily="34" charset="0"/>
              </a:rPr>
              <a:t>linkage</a:t>
            </a:r>
            <a:r>
              <a:rPr kumimoji="1" lang="pt-PT" sz="2000" b="1" dirty="0" smtClean="0">
                <a:solidFill>
                  <a:schemeClr val="tx2"/>
                </a:solidFill>
                <a:latin typeface="Helvetica" pitchFamily="34" charset="0"/>
              </a:rPr>
              <a:t> (</a:t>
            </a:r>
            <a:r>
              <a:rPr kumimoji="1" lang="pt-PT" sz="2000" b="1" dirty="0" err="1" smtClean="0">
                <a:solidFill>
                  <a:schemeClr val="tx2"/>
                </a:solidFill>
                <a:latin typeface="Helvetica" pitchFamily="34" charset="0"/>
              </a:rPr>
              <a:t>furthest</a:t>
            </a:r>
            <a:r>
              <a:rPr kumimoji="1" lang="pt-PT" sz="2000" b="1" dirty="0" smtClean="0">
                <a:solidFill>
                  <a:schemeClr val="tx2"/>
                </a:solidFill>
                <a:latin typeface="Helvetica" pitchFamily="34" charset="0"/>
              </a:rPr>
              <a:t> </a:t>
            </a:r>
            <a:r>
              <a:rPr kumimoji="1" lang="pt-PT" sz="2000" b="1" dirty="0" err="1" smtClean="0">
                <a:solidFill>
                  <a:schemeClr val="tx2"/>
                </a:solidFill>
                <a:latin typeface="Helvetica" pitchFamily="34" charset="0"/>
              </a:rPr>
              <a:t>neighbor</a:t>
            </a:r>
            <a:r>
              <a:rPr kumimoji="1" lang="pt-PT" sz="2000" b="1" dirty="0" smtClean="0">
                <a:solidFill>
                  <a:schemeClr val="tx2"/>
                </a:solidFill>
                <a:latin typeface="Helvetica" pitchFamily="34" charset="0"/>
              </a:rPr>
              <a:t>):</a:t>
            </a:r>
            <a:r>
              <a:rPr lang="pt-PT" b="1" dirty="0" smtClean="0"/>
              <a:t> </a:t>
            </a:r>
            <a:r>
              <a:rPr lang="pt-PT" sz="2000" dirty="0" smtClean="0"/>
              <a:t>distância determinada pelos dois objectos mais distantes nos dois clusters (i.e., pelos "</a:t>
            </a:r>
            <a:r>
              <a:rPr lang="pt-PT" sz="2000" dirty="0" err="1" smtClean="0"/>
              <a:t>furthest</a:t>
            </a:r>
            <a:r>
              <a:rPr lang="pt-PT" sz="2000" dirty="0" smtClean="0"/>
              <a:t> </a:t>
            </a:r>
            <a:r>
              <a:rPr lang="pt-PT" sz="2000" dirty="0" err="1" smtClean="0"/>
              <a:t>neighbors</a:t>
            </a:r>
            <a:r>
              <a:rPr lang="pt-PT" sz="2000" dirty="0" smtClean="0"/>
              <a:t>").</a:t>
            </a:r>
            <a:r>
              <a:rPr lang="pt-PT" dirty="0" smtClean="0"/>
              <a:t> </a:t>
            </a:r>
          </a:p>
          <a:p>
            <a:pPr lvl="1">
              <a:buFontTx/>
              <a:buChar char="•"/>
            </a:pPr>
            <a:r>
              <a:rPr lang="pt-PT" b="1" dirty="0" smtClean="0"/>
              <a:t> </a:t>
            </a:r>
            <a:r>
              <a:rPr kumimoji="1" lang="pt-PT" sz="2000" b="1" dirty="0" err="1" smtClean="0">
                <a:solidFill>
                  <a:schemeClr val="tx2"/>
                </a:solidFill>
                <a:latin typeface="Helvetica" pitchFamily="34" charset="0"/>
                <a:cs typeface="Helvetica" pitchFamily="34" charset="0"/>
              </a:rPr>
              <a:t>Group</a:t>
            </a:r>
            <a:r>
              <a:rPr kumimoji="1" lang="pt-PT" sz="2000" b="1" dirty="0" smtClean="0">
                <a:solidFill>
                  <a:schemeClr val="tx2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kumimoji="1" lang="pt-PT" sz="2000" b="1" dirty="0" err="1" smtClean="0">
                <a:solidFill>
                  <a:schemeClr val="tx2"/>
                </a:solidFill>
                <a:latin typeface="Helvetica" pitchFamily="34" charset="0"/>
                <a:cs typeface="Helvetica" pitchFamily="34" charset="0"/>
              </a:rPr>
              <a:t>average</a:t>
            </a:r>
            <a:r>
              <a:rPr kumimoji="1" lang="pt-PT" sz="2000" b="1" dirty="0" smtClean="0">
                <a:solidFill>
                  <a:schemeClr val="tx2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kumimoji="1" lang="pt-PT" sz="2000" b="1" dirty="0" err="1" smtClean="0">
                <a:solidFill>
                  <a:schemeClr val="tx2"/>
                </a:solidFill>
                <a:latin typeface="Helvetica" pitchFamily="34" charset="0"/>
                <a:cs typeface="Helvetica" pitchFamily="34" charset="0"/>
              </a:rPr>
              <a:t>linkage</a:t>
            </a:r>
            <a:r>
              <a:rPr lang="pt-PT" sz="2000" b="1" dirty="0" smtClean="0">
                <a:latin typeface="Helvetica" pitchFamily="34" charset="0"/>
                <a:cs typeface="Helvetica" pitchFamily="34" charset="0"/>
              </a:rPr>
              <a:t>:</a:t>
            </a:r>
            <a:r>
              <a:rPr lang="pt-PT" dirty="0" smtClean="0"/>
              <a:t> </a:t>
            </a:r>
            <a:r>
              <a:rPr lang="pt-PT" sz="2000" dirty="0" smtClean="0"/>
              <a:t>distância entre dois clusters é obtida pela média das distâncias entre todos os pares dos dois clusters.</a:t>
            </a:r>
            <a:r>
              <a:rPr lang="pt-PT" dirty="0" smtClean="0"/>
              <a:t> </a:t>
            </a:r>
          </a:p>
          <a:p>
            <a:pPr lvl="1">
              <a:buFontTx/>
              <a:buChar char="•"/>
            </a:pPr>
            <a:r>
              <a:rPr lang="pt-PT" dirty="0" smtClean="0"/>
              <a:t> </a:t>
            </a:r>
            <a:r>
              <a:rPr kumimoji="1" lang="pt-PT" sz="2000" b="1" dirty="0" err="1" smtClean="0">
                <a:solidFill>
                  <a:schemeClr val="tx2"/>
                </a:solidFill>
                <a:latin typeface="Helvetica" pitchFamily="34" charset="0"/>
              </a:rPr>
              <a:t>Wards</a:t>
            </a:r>
            <a:r>
              <a:rPr kumimoji="1" lang="pt-PT" sz="2000" b="1" dirty="0" smtClean="0">
                <a:solidFill>
                  <a:schemeClr val="tx2"/>
                </a:solidFill>
                <a:latin typeface="Helvetica" pitchFamily="34" charset="0"/>
              </a:rPr>
              <a:t> </a:t>
            </a:r>
            <a:r>
              <a:rPr kumimoji="1" lang="pt-PT" sz="2000" b="1" dirty="0" err="1" smtClean="0">
                <a:solidFill>
                  <a:schemeClr val="tx2"/>
                </a:solidFill>
                <a:latin typeface="Helvetica" pitchFamily="34" charset="0"/>
              </a:rPr>
              <a:t>Linkage</a:t>
            </a:r>
            <a:r>
              <a:rPr lang="pt-PT" sz="2000" b="1" dirty="0" smtClean="0"/>
              <a:t>:</a:t>
            </a:r>
            <a:r>
              <a:rPr lang="pt-PT" sz="2000" dirty="0" smtClean="0"/>
              <a:t> Minimizar a variância do cluster obtido da junção dos dois clusters. </a:t>
            </a:r>
          </a:p>
          <a:p>
            <a:pPr algn="l">
              <a:buFontTx/>
              <a:buChar char="•"/>
            </a:pPr>
            <a:endParaRPr lang="en-US" sz="20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43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52400"/>
            <a:ext cx="4156075" cy="2565400"/>
            <a:chOff x="674" y="1081"/>
            <a:chExt cx="4632" cy="2859"/>
          </a:xfrm>
        </p:grpSpPr>
        <p:sp>
          <p:nvSpPr>
            <p:cNvPr id="220163" name="Rectangle 3"/>
            <p:cNvSpPr>
              <a:spLocks noChangeArrowheads="1"/>
            </p:cNvSpPr>
            <p:nvPr/>
          </p:nvSpPr>
          <p:spPr bwMode="auto">
            <a:xfrm>
              <a:off x="674" y="1081"/>
              <a:ext cx="4632" cy="285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64" name="Rectangle 4"/>
            <p:cNvSpPr>
              <a:spLocks noChangeArrowheads="1"/>
            </p:cNvSpPr>
            <p:nvPr/>
          </p:nvSpPr>
          <p:spPr bwMode="auto">
            <a:xfrm>
              <a:off x="823" y="3800"/>
              <a:ext cx="149" cy="14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65" name="Freeform 5"/>
            <p:cNvSpPr>
              <a:spLocks/>
            </p:cNvSpPr>
            <p:nvPr/>
          </p:nvSpPr>
          <p:spPr bwMode="auto">
            <a:xfrm>
              <a:off x="898" y="3800"/>
              <a:ext cx="224" cy="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106"/>
                </a:cxn>
              </a:cxnLst>
              <a:rect l="0" t="0" r="r" b="b"/>
              <a:pathLst>
                <a:path w="170" h="106">
                  <a:moveTo>
                    <a:pt x="0" y="0"/>
                  </a:moveTo>
                  <a:lnTo>
                    <a:pt x="170" y="0"/>
                  </a:lnTo>
                  <a:lnTo>
                    <a:pt x="170" y="10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66" name="Rectangle 6"/>
            <p:cNvSpPr>
              <a:spLocks noChangeArrowheads="1"/>
            </p:cNvSpPr>
            <p:nvPr/>
          </p:nvSpPr>
          <p:spPr bwMode="auto">
            <a:xfrm>
              <a:off x="3214" y="3792"/>
              <a:ext cx="149" cy="14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67" name="Rectangle 7"/>
            <p:cNvSpPr>
              <a:spLocks noChangeArrowheads="1"/>
            </p:cNvSpPr>
            <p:nvPr/>
          </p:nvSpPr>
          <p:spPr bwMode="auto">
            <a:xfrm>
              <a:off x="1719" y="3779"/>
              <a:ext cx="151" cy="16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68" name="Freeform 8"/>
            <p:cNvSpPr>
              <a:spLocks/>
            </p:cNvSpPr>
            <p:nvPr/>
          </p:nvSpPr>
          <p:spPr bwMode="auto">
            <a:xfrm>
              <a:off x="1010" y="3779"/>
              <a:ext cx="261" cy="16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198" y="0"/>
                </a:cxn>
                <a:cxn ang="0">
                  <a:pos x="198" y="122"/>
                </a:cxn>
              </a:cxnLst>
              <a:rect l="0" t="0" r="r" b="b"/>
              <a:pathLst>
                <a:path w="198" h="122">
                  <a:moveTo>
                    <a:pt x="0" y="16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69" name="Freeform 9"/>
            <p:cNvSpPr>
              <a:spLocks/>
            </p:cNvSpPr>
            <p:nvPr/>
          </p:nvSpPr>
          <p:spPr bwMode="auto">
            <a:xfrm>
              <a:off x="1794" y="3779"/>
              <a:ext cx="225" cy="1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122"/>
                </a:cxn>
              </a:cxnLst>
              <a:rect l="0" t="0" r="r" b="b"/>
              <a:pathLst>
                <a:path w="170" h="122">
                  <a:moveTo>
                    <a:pt x="0" y="0"/>
                  </a:moveTo>
                  <a:lnTo>
                    <a:pt x="170" y="0"/>
                  </a:lnTo>
                  <a:lnTo>
                    <a:pt x="170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70" name="Freeform 10"/>
            <p:cNvSpPr>
              <a:spLocks/>
            </p:cNvSpPr>
            <p:nvPr/>
          </p:nvSpPr>
          <p:spPr bwMode="auto">
            <a:xfrm>
              <a:off x="1137" y="3771"/>
              <a:ext cx="283" cy="16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215" y="0"/>
                </a:cxn>
                <a:cxn ang="0">
                  <a:pos x="215" y="128"/>
                </a:cxn>
              </a:cxnLst>
              <a:rect l="0" t="0" r="r" b="b"/>
              <a:pathLst>
                <a:path w="215" h="128">
                  <a:moveTo>
                    <a:pt x="0" y="6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12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71" name="Rectangle 11"/>
            <p:cNvSpPr>
              <a:spLocks noChangeArrowheads="1"/>
            </p:cNvSpPr>
            <p:nvPr/>
          </p:nvSpPr>
          <p:spPr bwMode="auto">
            <a:xfrm>
              <a:off x="3662" y="3771"/>
              <a:ext cx="149" cy="16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72" name="Rectangle 12"/>
            <p:cNvSpPr>
              <a:spLocks noChangeArrowheads="1"/>
            </p:cNvSpPr>
            <p:nvPr/>
          </p:nvSpPr>
          <p:spPr bwMode="auto">
            <a:xfrm>
              <a:off x="2467" y="3758"/>
              <a:ext cx="149" cy="1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73" name="Rectangle 13"/>
            <p:cNvSpPr>
              <a:spLocks noChangeArrowheads="1"/>
            </p:cNvSpPr>
            <p:nvPr/>
          </p:nvSpPr>
          <p:spPr bwMode="auto">
            <a:xfrm>
              <a:off x="4110" y="3750"/>
              <a:ext cx="151" cy="19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74" name="Freeform 14"/>
            <p:cNvSpPr>
              <a:spLocks/>
            </p:cNvSpPr>
            <p:nvPr/>
          </p:nvSpPr>
          <p:spPr bwMode="auto">
            <a:xfrm>
              <a:off x="4186" y="3750"/>
              <a:ext cx="224" cy="1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144"/>
                </a:cxn>
              </a:cxnLst>
              <a:rect l="0" t="0" r="r" b="b"/>
              <a:pathLst>
                <a:path w="170" h="144">
                  <a:moveTo>
                    <a:pt x="0" y="0"/>
                  </a:moveTo>
                  <a:lnTo>
                    <a:pt x="170" y="0"/>
                  </a:lnTo>
                  <a:lnTo>
                    <a:pt x="170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75" name="Freeform 15"/>
            <p:cNvSpPr>
              <a:spLocks/>
            </p:cNvSpPr>
            <p:nvPr/>
          </p:nvSpPr>
          <p:spPr bwMode="auto">
            <a:xfrm>
              <a:off x="3513" y="3744"/>
              <a:ext cx="224" cy="196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0" y="0"/>
                </a:cxn>
                <a:cxn ang="0">
                  <a:pos x="170" y="0"/>
                </a:cxn>
                <a:cxn ang="0">
                  <a:pos x="170" y="21"/>
                </a:cxn>
              </a:cxnLst>
              <a:rect l="0" t="0" r="r" b="b"/>
              <a:pathLst>
                <a:path w="170" h="149">
                  <a:moveTo>
                    <a:pt x="0" y="149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2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76" name="Freeform 16"/>
            <p:cNvSpPr>
              <a:spLocks/>
            </p:cNvSpPr>
            <p:nvPr/>
          </p:nvSpPr>
          <p:spPr bwMode="auto">
            <a:xfrm>
              <a:off x="1279" y="3744"/>
              <a:ext cx="291" cy="196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0"/>
                </a:cxn>
                <a:cxn ang="0">
                  <a:pos x="221" y="0"/>
                </a:cxn>
                <a:cxn ang="0">
                  <a:pos x="221" y="149"/>
                </a:cxn>
              </a:cxnLst>
              <a:rect l="0" t="0" r="r" b="b"/>
              <a:pathLst>
                <a:path w="221" h="149">
                  <a:moveTo>
                    <a:pt x="0" y="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14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77" name="Freeform 17"/>
            <p:cNvSpPr>
              <a:spLocks/>
            </p:cNvSpPr>
            <p:nvPr/>
          </p:nvSpPr>
          <p:spPr bwMode="auto">
            <a:xfrm>
              <a:off x="3289" y="3723"/>
              <a:ext cx="336" cy="69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0"/>
                </a:cxn>
                <a:cxn ang="0">
                  <a:pos x="255" y="0"/>
                </a:cxn>
                <a:cxn ang="0">
                  <a:pos x="255" y="16"/>
                </a:cxn>
              </a:cxnLst>
              <a:rect l="0" t="0" r="r" b="b"/>
              <a:pathLst>
                <a:path w="255" h="53">
                  <a:moveTo>
                    <a:pt x="0" y="53"/>
                  </a:moveTo>
                  <a:lnTo>
                    <a:pt x="0" y="0"/>
                  </a:lnTo>
                  <a:lnTo>
                    <a:pt x="255" y="0"/>
                  </a:lnTo>
                  <a:lnTo>
                    <a:pt x="255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78" name="Freeform 18"/>
            <p:cNvSpPr>
              <a:spLocks/>
            </p:cNvSpPr>
            <p:nvPr/>
          </p:nvSpPr>
          <p:spPr bwMode="auto">
            <a:xfrm>
              <a:off x="1906" y="3716"/>
              <a:ext cx="261" cy="22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0"/>
                </a:cxn>
                <a:cxn ang="0">
                  <a:pos x="198" y="0"/>
                </a:cxn>
                <a:cxn ang="0">
                  <a:pos x="198" y="170"/>
                </a:cxn>
              </a:cxnLst>
              <a:rect l="0" t="0" r="r" b="b"/>
              <a:pathLst>
                <a:path w="198" h="170">
                  <a:moveTo>
                    <a:pt x="0" y="48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79" name="Freeform 19"/>
            <p:cNvSpPr>
              <a:spLocks/>
            </p:cNvSpPr>
            <p:nvPr/>
          </p:nvSpPr>
          <p:spPr bwMode="auto">
            <a:xfrm>
              <a:off x="4298" y="3709"/>
              <a:ext cx="261" cy="2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0" y="0"/>
                </a:cxn>
                <a:cxn ang="0">
                  <a:pos x="198" y="0"/>
                </a:cxn>
                <a:cxn ang="0">
                  <a:pos x="198" y="175"/>
                </a:cxn>
              </a:cxnLst>
              <a:rect l="0" t="0" r="r" b="b"/>
              <a:pathLst>
                <a:path w="198" h="175">
                  <a:moveTo>
                    <a:pt x="0" y="31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80" name="Freeform 20"/>
            <p:cNvSpPr>
              <a:spLocks/>
            </p:cNvSpPr>
            <p:nvPr/>
          </p:nvSpPr>
          <p:spPr bwMode="auto">
            <a:xfrm>
              <a:off x="3453" y="3701"/>
              <a:ext cx="508" cy="23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386" y="0"/>
                </a:cxn>
                <a:cxn ang="0">
                  <a:pos x="386" y="181"/>
                </a:cxn>
              </a:cxnLst>
              <a:rect l="0" t="0" r="r" b="b"/>
              <a:pathLst>
                <a:path w="386" h="181">
                  <a:moveTo>
                    <a:pt x="0" y="16"/>
                  </a:moveTo>
                  <a:lnTo>
                    <a:pt x="0" y="0"/>
                  </a:lnTo>
                  <a:lnTo>
                    <a:pt x="386" y="0"/>
                  </a:lnTo>
                  <a:lnTo>
                    <a:pt x="386" y="18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81" name="Freeform 21"/>
            <p:cNvSpPr>
              <a:spLocks/>
            </p:cNvSpPr>
            <p:nvPr/>
          </p:nvSpPr>
          <p:spPr bwMode="auto">
            <a:xfrm>
              <a:off x="3707" y="3688"/>
              <a:ext cx="717" cy="2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0"/>
                </a:cxn>
                <a:cxn ang="0">
                  <a:pos x="544" y="0"/>
                </a:cxn>
                <a:cxn ang="0">
                  <a:pos x="544" y="16"/>
                </a:cxn>
              </a:cxnLst>
              <a:rect l="0" t="0" r="r" b="b"/>
              <a:pathLst>
                <a:path w="544" h="16">
                  <a:moveTo>
                    <a:pt x="0" y="10"/>
                  </a:moveTo>
                  <a:lnTo>
                    <a:pt x="0" y="0"/>
                  </a:lnTo>
                  <a:lnTo>
                    <a:pt x="544" y="0"/>
                  </a:lnTo>
                  <a:lnTo>
                    <a:pt x="544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82" name="Rectangle 22"/>
            <p:cNvSpPr>
              <a:spLocks noChangeArrowheads="1"/>
            </p:cNvSpPr>
            <p:nvPr/>
          </p:nvSpPr>
          <p:spPr bwMode="auto">
            <a:xfrm>
              <a:off x="4709" y="3688"/>
              <a:ext cx="149" cy="25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83" name="Freeform 23"/>
            <p:cNvSpPr>
              <a:spLocks/>
            </p:cNvSpPr>
            <p:nvPr/>
          </p:nvSpPr>
          <p:spPr bwMode="auto">
            <a:xfrm>
              <a:off x="1420" y="3680"/>
              <a:ext cx="613" cy="6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0"/>
                </a:cxn>
                <a:cxn ang="0">
                  <a:pos x="465" y="0"/>
                </a:cxn>
                <a:cxn ang="0">
                  <a:pos x="465" y="27"/>
                </a:cxn>
              </a:cxnLst>
              <a:rect l="0" t="0" r="r" b="b"/>
              <a:pathLst>
                <a:path w="465" h="48">
                  <a:moveTo>
                    <a:pt x="0" y="48"/>
                  </a:moveTo>
                  <a:lnTo>
                    <a:pt x="0" y="0"/>
                  </a:lnTo>
                  <a:lnTo>
                    <a:pt x="465" y="0"/>
                  </a:lnTo>
                  <a:lnTo>
                    <a:pt x="465" y="2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84" name="Rectangle 24"/>
            <p:cNvSpPr>
              <a:spLocks noChangeArrowheads="1"/>
            </p:cNvSpPr>
            <p:nvPr/>
          </p:nvSpPr>
          <p:spPr bwMode="auto">
            <a:xfrm>
              <a:off x="4066" y="3659"/>
              <a:ext cx="717" cy="2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85" name="Freeform 25"/>
            <p:cNvSpPr>
              <a:spLocks/>
            </p:cNvSpPr>
            <p:nvPr/>
          </p:nvSpPr>
          <p:spPr bwMode="auto">
            <a:xfrm>
              <a:off x="2318" y="3604"/>
              <a:ext cx="224" cy="336"/>
            </a:xfrm>
            <a:custGeom>
              <a:avLst/>
              <a:gdLst/>
              <a:ahLst/>
              <a:cxnLst>
                <a:cxn ang="0">
                  <a:pos x="0" y="255"/>
                </a:cxn>
                <a:cxn ang="0">
                  <a:pos x="0" y="0"/>
                </a:cxn>
                <a:cxn ang="0">
                  <a:pos x="170" y="0"/>
                </a:cxn>
                <a:cxn ang="0">
                  <a:pos x="170" y="117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11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86" name="Freeform 26"/>
            <p:cNvSpPr>
              <a:spLocks/>
            </p:cNvSpPr>
            <p:nvPr/>
          </p:nvSpPr>
          <p:spPr bwMode="auto">
            <a:xfrm>
              <a:off x="1727" y="3604"/>
              <a:ext cx="703" cy="76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0" y="0"/>
                </a:cxn>
                <a:cxn ang="0">
                  <a:pos x="533" y="0"/>
                </a:cxn>
              </a:cxnLst>
              <a:rect l="0" t="0" r="r" b="b"/>
              <a:pathLst>
                <a:path w="533" h="58">
                  <a:moveTo>
                    <a:pt x="0" y="58"/>
                  </a:moveTo>
                  <a:lnTo>
                    <a:pt x="0" y="0"/>
                  </a:lnTo>
                  <a:lnTo>
                    <a:pt x="53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87" name="Freeform 27"/>
            <p:cNvSpPr>
              <a:spLocks/>
            </p:cNvSpPr>
            <p:nvPr/>
          </p:nvSpPr>
          <p:spPr bwMode="auto">
            <a:xfrm>
              <a:off x="2078" y="3547"/>
              <a:ext cx="688" cy="39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0"/>
                </a:cxn>
                <a:cxn ang="0">
                  <a:pos x="522" y="0"/>
                </a:cxn>
                <a:cxn ang="0">
                  <a:pos x="522" y="298"/>
                </a:cxn>
              </a:cxnLst>
              <a:rect l="0" t="0" r="r" b="b"/>
              <a:pathLst>
                <a:path w="522" h="298">
                  <a:moveTo>
                    <a:pt x="0" y="43"/>
                  </a:moveTo>
                  <a:lnTo>
                    <a:pt x="0" y="0"/>
                  </a:lnTo>
                  <a:lnTo>
                    <a:pt x="522" y="0"/>
                  </a:lnTo>
                  <a:lnTo>
                    <a:pt x="522" y="29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88" name="Freeform 28"/>
            <p:cNvSpPr>
              <a:spLocks/>
            </p:cNvSpPr>
            <p:nvPr/>
          </p:nvSpPr>
          <p:spPr bwMode="auto">
            <a:xfrm>
              <a:off x="4424" y="3450"/>
              <a:ext cx="583" cy="490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0" y="0"/>
                </a:cxn>
                <a:cxn ang="0">
                  <a:pos x="442" y="0"/>
                </a:cxn>
                <a:cxn ang="0">
                  <a:pos x="442" y="372"/>
                </a:cxn>
              </a:cxnLst>
              <a:rect l="0" t="0" r="r" b="b"/>
              <a:pathLst>
                <a:path w="442" h="372">
                  <a:moveTo>
                    <a:pt x="0" y="159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37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89" name="Freeform 29"/>
            <p:cNvSpPr>
              <a:spLocks/>
            </p:cNvSpPr>
            <p:nvPr/>
          </p:nvSpPr>
          <p:spPr bwMode="auto">
            <a:xfrm>
              <a:off x="2422" y="3351"/>
              <a:ext cx="493" cy="589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0" y="0"/>
                </a:cxn>
                <a:cxn ang="0">
                  <a:pos x="374" y="0"/>
                </a:cxn>
                <a:cxn ang="0">
                  <a:pos x="374" y="447"/>
                </a:cxn>
              </a:cxnLst>
              <a:rect l="0" t="0" r="r" b="b"/>
              <a:pathLst>
                <a:path w="374" h="447">
                  <a:moveTo>
                    <a:pt x="0" y="149"/>
                  </a:moveTo>
                  <a:lnTo>
                    <a:pt x="0" y="0"/>
                  </a:lnTo>
                  <a:lnTo>
                    <a:pt x="374" y="0"/>
                  </a:lnTo>
                  <a:lnTo>
                    <a:pt x="374" y="44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90" name="Freeform 30"/>
            <p:cNvSpPr>
              <a:spLocks/>
            </p:cNvSpPr>
            <p:nvPr/>
          </p:nvSpPr>
          <p:spPr bwMode="auto">
            <a:xfrm>
              <a:off x="2668" y="3190"/>
              <a:ext cx="397" cy="750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0" y="0"/>
                </a:cxn>
                <a:cxn ang="0">
                  <a:pos x="301" y="0"/>
                </a:cxn>
                <a:cxn ang="0">
                  <a:pos x="301" y="569"/>
                </a:cxn>
              </a:cxnLst>
              <a:rect l="0" t="0" r="r" b="b"/>
              <a:pathLst>
                <a:path w="301" h="569">
                  <a:moveTo>
                    <a:pt x="0" y="122"/>
                  </a:moveTo>
                  <a:lnTo>
                    <a:pt x="0" y="0"/>
                  </a:lnTo>
                  <a:lnTo>
                    <a:pt x="301" y="0"/>
                  </a:lnTo>
                  <a:lnTo>
                    <a:pt x="301" y="5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91" name="Freeform 31"/>
            <p:cNvSpPr>
              <a:spLocks/>
            </p:cNvSpPr>
            <p:nvPr/>
          </p:nvSpPr>
          <p:spPr bwMode="auto">
            <a:xfrm>
              <a:off x="4715" y="3106"/>
              <a:ext cx="442" cy="834"/>
            </a:xfrm>
            <a:custGeom>
              <a:avLst/>
              <a:gdLst/>
              <a:ahLst/>
              <a:cxnLst>
                <a:cxn ang="0">
                  <a:pos x="0" y="261"/>
                </a:cxn>
                <a:cxn ang="0">
                  <a:pos x="0" y="0"/>
                </a:cxn>
                <a:cxn ang="0">
                  <a:pos x="335" y="0"/>
                </a:cxn>
                <a:cxn ang="0">
                  <a:pos x="335" y="633"/>
                </a:cxn>
              </a:cxnLst>
              <a:rect l="0" t="0" r="r" b="b"/>
              <a:pathLst>
                <a:path w="335" h="633">
                  <a:moveTo>
                    <a:pt x="0" y="261"/>
                  </a:moveTo>
                  <a:lnTo>
                    <a:pt x="0" y="0"/>
                  </a:lnTo>
                  <a:lnTo>
                    <a:pt x="335" y="0"/>
                  </a:lnTo>
                  <a:lnTo>
                    <a:pt x="335" y="63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92" name="Freeform 32"/>
            <p:cNvSpPr>
              <a:spLocks/>
            </p:cNvSpPr>
            <p:nvPr/>
          </p:nvSpPr>
          <p:spPr bwMode="auto">
            <a:xfrm>
              <a:off x="2862" y="1208"/>
              <a:ext cx="2071" cy="1982"/>
            </a:xfrm>
            <a:custGeom>
              <a:avLst/>
              <a:gdLst/>
              <a:ahLst/>
              <a:cxnLst>
                <a:cxn ang="0">
                  <a:pos x="1571" y="1440"/>
                </a:cxn>
                <a:cxn ang="0">
                  <a:pos x="1571" y="0"/>
                </a:cxn>
                <a:cxn ang="0">
                  <a:pos x="0" y="0"/>
                </a:cxn>
                <a:cxn ang="0">
                  <a:pos x="0" y="1504"/>
                </a:cxn>
              </a:cxnLst>
              <a:rect l="0" t="0" r="r" b="b"/>
              <a:pathLst>
                <a:path w="1571" h="1504">
                  <a:moveTo>
                    <a:pt x="1571" y="1440"/>
                  </a:moveTo>
                  <a:lnTo>
                    <a:pt x="1571" y="0"/>
                  </a:lnTo>
                  <a:lnTo>
                    <a:pt x="0" y="0"/>
                  </a:lnTo>
                  <a:lnTo>
                    <a:pt x="0" y="150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20193" name="Line 33"/>
            <p:cNvSpPr>
              <a:spLocks noChangeShapeType="1"/>
            </p:cNvSpPr>
            <p:nvPr/>
          </p:nvSpPr>
          <p:spPr bwMode="auto">
            <a:xfrm>
              <a:off x="674" y="3933"/>
              <a:ext cx="4632" cy="2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</p:grpSp>
      <p:pic>
        <p:nvPicPr>
          <p:cNvPr id="220194" name="Picture 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3451225" cy="3422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</p:pic>
      <p:pic>
        <p:nvPicPr>
          <p:cNvPr id="220195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3833813"/>
            <a:ext cx="4741863" cy="27797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</p:pic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838200" y="6400800"/>
            <a:ext cx="21875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Average linkage</a:t>
            </a:r>
          </a:p>
        </p:txBody>
      </p:sp>
      <p:pic>
        <p:nvPicPr>
          <p:cNvPr id="220197" name="Picture 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962400"/>
            <a:ext cx="4437063" cy="26765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</p:pic>
      <p:sp>
        <p:nvSpPr>
          <p:cNvPr id="220198" name="Text Box 38"/>
          <p:cNvSpPr txBox="1">
            <a:spLocks noChangeArrowheads="1"/>
          </p:cNvSpPr>
          <p:nvPr/>
        </p:nvSpPr>
        <p:spPr bwMode="auto">
          <a:xfrm>
            <a:off x="5834063" y="6400800"/>
            <a:ext cx="1951037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Wards linkage</a:t>
            </a:r>
          </a:p>
        </p:txBody>
      </p:sp>
      <p:sp>
        <p:nvSpPr>
          <p:cNvPr id="220199" name="Text Box 39"/>
          <p:cNvSpPr txBox="1">
            <a:spLocks noChangeArrowheads="1"/>
          </p:cNvSpPr>
          <p:nvPr/>
        </p:nvSpPr>
        <p:spPr bwMode="auto">
          <a:xfrm>
            <a:off x="5867400" y="2743200"/>
            <a:ext cx="19335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Single linkage</a:t>
            </a:r>
          </a:p>
        </p:txBody>
      </p:sp>
      <p:sp>
        <p:nvSpPr>
          <p:cNvPr id="40" name="Marcador de Posição do Número do Diapositivo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44</a:t>
            </a:fld>
            <a:endParaRPr lang="pt-PT"/>
          </a:p>
        </p:txBody>
      </p:sp>
      <p:sp>
        <p:nvSpPr>
          <p:cNvPr id="41" name="Marcador de Posição do Rodapé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357158" y="1436922"/>
            <a:ext cx="8429684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endParaRPr lang="en-US" sz="4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buFontTx/>
              <a:buChar char="•"/>
            </a:pPr>
            <a:r>
              <a:rPr lang="en-US" sz="3200" dirty="0"/>
              <a:t> </a:t>
            </a:r>
            <a:r>
              <a:rPr lang="pt-PT" sz="2800" dirty="0" smtClean="0"/>
              <a:t>Não há necessidade de definir o número  </a:t>
            </a:r>
            <a:r>
              <a:rPr lang="pt-PT" sz="2800" i="1" dirty="0" smtClean="0"/>
              <a:t>k</a:t>
            </a:r>
            <a:r>
              <a:rPr lang="pt-PT" sz="2800" dirty="0" smtClean="0"/>
              <a:t> de clusters. </a:t>
            </a:r>
          </a:p>
          <a:p>
            <a:pPr algn="l">
              <a:buFontTx/>
              <a:buChar char="•"/>
            </a:pPr>
            <a:r>
              <a:rPr lang="pt-PT" sz="2800" dirty="0" smtClean="0"/>
              <a:t> Há uma intuição natural para interpretar hierarquias (pelo menos em certos domínios)</a:t>
            </a:r>
          </a:p>
          <a:p>
            <a:pPr algn="l">
              <a:buFontTx/>
              <a:buChar char="•"/>
            </a:pPr>
            <a:r>
              <a:rPr lang="pt-PT" sz="2800" dirty="0" smtClean="0"/>
              <a:t> Não escaláveis: complexidade (tempo) é de pelo menos O(</a:t>
            </a:r>
            <a:r>
              <a:rPr lang="pt-PT" sz="2800" i="1" dirty="0" smtClean="0"/>
              <a:t>n</a:t>
            </a:r>
            <a:r>
              <a:rPr lang="pt-PT" sz="2800" baseline="30000" dirty="0" smtClean="0"/>
              <a:t>2</a:t>
            </a:r>
            <a:r>
              <a:rPr lang="pt-PT" sz="2800" dirty="0" smtClean="0"/>
              <a:t>), sendo </a:t>
            </a:r>
            <a:r>
              <a:rPr lang="pt-PT" sz="2800" i="1" dirty="0" smtClean="0"/>
              <a:t>n</a:t>
            </a:r>
            <a:r>
              <a:rPr lang="pt-PT" sz="2800" dirty="0" smtClean="0"/>
              <a:t> o número de objectos. </a:t>
            </a:r>
          </a:p>
          <a:p>
            <a:pPr algn="l">
              <a:buFontTx/>
              <a:buChar char="•"/>
            </a:pPr>
            <a:r>
              <a:rPr lang="pt-PT" sz="2800" dirty="0" smtClean="0"/>
              <a:t> Como em qualquer método heurístico, há problemas de máximos locais. </a:t>
            </a:r>
          </a:p>
          <a:p>
            <a:pPr algn="l">
              <a:buFontTx/>
              <a:buChar char="•"/>
            </a:pPr>
            <a:r>
              <a:rPr lang="pt-PT" sz="2800" dirty="0" smtClean="0"/>
              <a:t> Interpretação de resultados pode ser bastante subjectiva.</a:t>
            </a:r>
            <a:r>
              <a:rPr lang="pt-PT" sz="3200" dirty="0" smtClean="0"/>
              <a:t> </a:t>
            </a:r>
            <a:endParaRPr lang="pt-PT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993386" y="285728"/>
            <a:ext cx="7436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latin typeface="+mj-lt"/>
              </a:rPr>
              <a:t>Métodos Hierárquicos: Sumário</a:t>
            </a:r>
            <a:endParaRPr lang="pt-PT" sz="4400" dirty="0">
              <a:latin typeface="+mj-lt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45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46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428596" y="1285860"/>
            <a:ext cx="84296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sz="3200" dirty="0" smtClean="0"/>
              <a:t> Agrupamento natural dos dados,</a:t>
            </a:r>
          </a:p>
          <a:p>
            <a:pPr>
              <a:buFont typeface="Arial" pitchFamily="34" charset="0"/>
              <a:buChar char="•"/>
            </a:pPr>
            <a:r>
              <a:rPr lang="pt-PT" sz="3200" dirty="0" smtClean="0"/>
              <a:t> Tipos de </a:t>
            </a:r>
            <a:r>
              <a:rPr lang="pt-PT" sz="3200" dirty="0" err="1" smtClean="0"/>
              <a:t>Clustering</a:t>
            </a:r>
            <a:r>
              <a:rPr lang="pt-PT" sz="3200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pt-PT" sz="3200" dirty="0" smtClean="0"/>
              <a:t> Partições e </a:t>
            </a:r>
            <a:r>
              <a:rPr lang="pt-PT" sz="3200" dirty="0" err="1" smtClean="0"/>
              <a:t>hierárquias</a:t>
            </a:r>
            <a:r>
              <a:rPr lang="pt-PT" sz="3200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pt-PT" sz="3200" dirty="0" smtClean="0"/>
              <a:t> Características dos algoritmos,</a:t>
            </a:r>
          </a:p>
          <a:p>
            <a:pPr>
              <a:buFont typeface="Arial" pitchFamily="34" charset="0"/>
              <a:buChar char="•"/>
            </a:pPr>
            <a:r>
              <a:rPr lang="pt-PT" sz="3200" dirty="0" smtClean="0"/>
              <a:t> </a:t>
            </a:r>
            <a:r>
              <a:rPr lang="pt-PT" sz="3200" dirty="0" err="1" smtClean="0"/>
              <a:t>k-means</a:t>
            </a:r>
            <a:r>
              <a:rPr lang="pt-PT" sz="3200" dirty="0" smtClean="0"/>
              <a:t> e </a:t>
            </a:r>
            <a:r>
              <a:rPr lang="pt-PT" sz="3200" dirty="0" err="1" smtClean="0"/>
              <a:t>k-medoids</a:t>
            </a:r>
            <a:r>
              <a:rPr lang="pt-PT" sz="3200" smtClean="0"/>
              <a:t>, EM,</a:t>
            </a:r>
            <a:endParaRPr lang="pt-PT" sz="3200" dirty="0" smtClean="0"/>
          </a:p>
          <a:p>
            <a:pPr>
              <a:buFont typeface="Arial" pitchFamily="34" charset="0"/>
              <a:buChar char="•"/>
            </a:pPr>
            <a:r>
              <a:rPr lang="pt-PT" sz="3200" dirty="0" smtClean="0"/>
              <a:t> Medidas de similaridade,</a:t>
            </a:r>
          </a:p>
          <a:p>
            <a:pPr>
              <a:buFont typeface="Arial" pitchFamily="34" charset="0"/>
              <a:buChar char="•"/>
            </a:pPr>
            <a:r>
              <a:rPr lang="pt-PT" sz="3200" dirty="0" smtClean="0"/>
              <a:t> </a:t>
            </a:r>
            <a:r>
              <a:rPr lang="pt-PT" sz="3200" dirty="0" err="1" smtClean="0"/>
              <a:t>Dendrogramas</a:t>
            </a:r>
            <a:endParaRPr lang="pt-PT" sz="3200" dirty="0" smtClean="0"/>
          </a:p>
          <a:p>
            <a:pPr>
              <a:buFont typeface="Arial" pitchFamily="34" charset="0"/>
              <a:buChar char="•"/>
            </a:pPr>
            <a:r>
              <a:rPr lang="pt-PT" sz="3200" dirty="0" smtClean="0"/>
              <a:t> Construção de </a:t>
            </a:r>
            <a:r>
              <a:rPr lang="pt-PT" sz="3200" dirty="0" err="1" smtClean="0"/>
              <a:t>dendrogramas</a:t>
            </a:r>
            <a:r>
              <a:rPr lang="pt-PT" sz="3200" dirty="0" smtClean="0"/>
              <a:t>  por </a:t>
            </a:r>
            <a:r>
              <a:rPr lang="pt-PT" sz="3200" dirty="0" err="1" smtClean="0"/>
              <a:t>clustering</a:t>
            </a:r>
            <a:r>
              <a:rPr lang="pt-PT" sz="3200" dirty="0" smtClean="0"/>
              <a:t> hierárquico.</a:t>
            </a:r>
          </a:p>
          <a:p>
            <a:pPr>
              <a:buFont typeface="Arial" pitchFamily="34" charset="0"/>
              <a:buChar char="•"/>
            </a:pPr>
            <a:endParaRPr lang="pt-PT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Qual o agrupamento natural destes dados?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5</a:t>
            </a:fld>
            <a:endParaRPr lang="pt-PT"/>
          </a:p>
        </p:txBody>
      </p:sp>
      <p:grpSp>
        <p:nvGrpSpPr>
          <p:cNvPr id="17" name="Grupo 16"/>
          <p:cNvGrpSpPr/>
          <p:nvPr/>
        </p:nvGrpSpPr>
        <p:grpSpPr>
          <a:xfrm>
            <a:off x="357158" y="1928802"/>
            <a:ext cx="8286808" cy="3500462"/>
            <a:chOff x="357158" y="1928802"/>
            <a:chExt cx="8286808" cy="3500462"/>
          </a:xfrm>
        </p:grpSpPr>
        <p:sp>
          <p:nvSpPr>
            <p:cNvPr id="15" name="Rectângulo 14"/>
            <p:cNvSpPr/>
            <p:nvPr/>
          </p:nvSpPr>
          <p:spPr>
            <a:xfrm>
              <a:off x="3143240" y="2357430"/>
              <a:ext cx="2428892" cy="3071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Rectângulo 11"/>
            <p:cNvSpPr/>
            <p:nvPr/>
          </p:nvSpPr>
          <p:spPr>
            <a:xfrm>
              <a:off x="6215074" y="2357430"/>
              <a:ext cx="2428892" cy="3071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Rectângulo 10"/>
            <p:cNvSpPr/>
            <p:nvPr/>
          </p:nvSpPr>
          <p:spPr>
            <a:xfrm>
              <a:off x="357158" y="2357430"/>
              <a:ext cx="2357454" cy="3071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26" name="Picture 2" descr="2008 Subaru WRC concept car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22660" y="2511018"/>
              <a:ext cx="2106596" cy="1132296"/>
            </a:xfrm>
            <a:prstGeom prst="rect">
              <a:avLst/>
            </a:prstGeom>
            <a:noFill/>
          </p:spPr>
        </p:pic>
        <p:pic>
          <p:nvPicPr>
            <p:cNvPr id="1028" name="Picture 4" descr=" Car Wallpapers &gt; Cars &gt; Porsche &#10; Porsche 911 Police Car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2910" y="2643182"/>
              <a:ext cx="1785950" cy="1178727"/>
            </a:xfrm>
            <a:prstGeom prst="rect">
              <a:avLst/>
            </a:prstGeom>
            <a:noFill/>
          </p:spPr>
        </p:pic>
        <p:pic>
          <p:nvPicPr>
            <p:cNvPr id="1030" name="Picture 6" descr="Ferrari, F1 bolid  Wallpaper">
              <a:hlinkClick r:id="rId6" tooltip="Ferrari, F1 bolid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2910" y="4071942"/>
              <a:ext cx="1836976" cy="1143008"/>
            </a:xfrm>
            <a:prstGeom prst="rect">
              <a:avLst/>
            </a:prstGeom>
            <a:noFill/>
          </p:spPr>
        </p:pic>
        <p:pic>
          <p:nvPicPr>
            <p:cNvPr id="1032" name="Picture 8" descr="Ver imagem em tamanho real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643307" y="4131064"/>
              <a:ext cx="1571635" cy="1083886"/>
            </a:xfrm>
            <a:prstGeom prst="rect">
              <a:avLst/>
            </a:prstGeom>
            <a:noFill/>
          </p:spPr>
        </p:pic>
        <p:pic>
          <p:nvPicPr>
            <p:cNvPr id="1034" name="Picture 10" descr="Ver imagem em tamanho real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652632" y="2577956"/>
              <a:ext cx="1634144" cy="1136796"/>
            </a:xfrm>
            <a:prstGeom prst="rect">
              <a:avLst/>
            </a:prstGeom>
            <a:noFill/>
          </p:spPr>
        </p:pic>
        <p:pic>
          <p:nvPicPr>
            <p:cNvPr id="1036" name="Picture 12" descr="Ver imagem em tamanho real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679421" y="4071942"/>
              <a:ext cx="1607355" cy="1071570"/>
            </a:xfrm>
            <a:prstGeom prst="rect">
              <a:avLst/>
            </a:prstGeom>
            <a:noFill/>
          </p:spPr>
        </p:pic>
        <p:sp>
          <p:nvSpPr>
            <p:cNvPr id="13" name="CaixaDeTexto 12"/>
            <p:cNvSpPr txBox="1"/>
            <p:nvPr/>
          </p:nvSpPr>
          <p:spPr>
            <a:xfrm>
              <a:off x="642910" y="1928802"/>
              <a:ext cx="155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 smtClean="0"/>
                <a:t>Europeus</a:t>
              </a:r>
              <a:endParaRPr lang="pt-PT" sz="28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453269" y="1928802"/>
              <a:ext cx="19049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 smtClean="0"/>
                <a:t>Americanos</a:t>
              </a:r>
              <a:endParaRPr lang="pt-PT" sz="28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606472" y="1928802"/>
              <a:ext cx="1465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 smtClean="0"/>
                <a:t>Asiáticos</a:t>
              </a:r>
              <a:endParaRPr lang="pt-PT" sz="2800" dirty="0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1000100" y="5786454"/>
            <a:ext cx="5861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É claramente um processo subjectivo…</a:t>
            </a:r>
            <a:endParaRPr lang="pt-PT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1414"/>
            <a:ext cx="7772400" cy="1012823"/>
          </a:xfrm>
        </p:spPr>
        <p:txBody>
          <a:bodyPr/>
          <a:lstStyle/>
          <a:p>
            <a:r>
              <a:rPr lang="pt-PT" dirty="0" smtClean="0"/>
              <a:t>Um exemplo…</a:t>
            </a:r>
            <a:endParaRPr lang="pt-PT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4177" y="857232"/>
            <a:ext cx="6395647" cy="523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964381" y="6068817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latin typeface="Arial" pitchFamily="34" charset="0"/>
                <a:cs typeface="Arial" pitchFamily="34" charset="0"/>
              </a:rPr>
              <a:t>Clustering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 de dados usando o algoritmo </a:t>
            </a:r>
            <a:r>
              <a:rPr lang="pt-PT" dirty="0" err="1" smtClean="0">
                <a:latin typeface="Arial" pitchFamily="34" charset="0"/>
                <a:cs typeface="Arial" pitchFamily="34" charset="0"/>
              </a:rPr>
              <a:t>k-means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. Dados simulados num plano resultando em 3 partições (</a:t>
            </a:r>
            <a:r>
              <a:rPr lang="pt-PT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azul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dirty="0" smtClean="0">
                <a:solidFill>
                  <a:srgbClr val="007E39"/>
                </a:solidFill>
                <a:latin typeface="Arial" pitchFamily="34" charset="0"/>
                <a:cs typeface="Arial" pitchFamily="34" charset="0"/>
              </a:rPr>
              <a:t>verde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PT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laranja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).</a:t>
            </a: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43042" y="3286124"/>
            <a:ext cx="5857916" cy="2143140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Conexão recta 11"/>
          <p:cNvCxnSpPr/>
          <p:nvPr/>
        </p:nvCxnSpPr>
        <p:spPr>
          <a:xfrm flipV="1">
            <a:off x="785786" y="2714620"/>
            <a:ext cx="7215238" cy="100013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13"/>
          <p:cNvCxnSpPr/>
          <p:nvPr/>
        </p:nvCxnSpPr>
        <p:spPr>
          <a:xfrm rot="10800000" flipV="1">
            <a:off x="571472" y="1142984"/>
            <a:ext cx="7715304" cy="178595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PT" dirty="0" smtClean="0"/>
              <a:t>Similaridade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2185990"/>
          </a:xfrm>
        </p:spPr>
        <p:txBody>
          <a:bodyPr/>
          <a:lstStyle/>
          <a:p>
            <a:r>
              <a:rPr lang="pt-PT" dirty="0" smtClean="0"/>
              <a:t>Noção importante neste contexto:</a:t>
            </a:r>
          </a:p>
          <a:p>
            <a:pPr lvl="1"/>
            <a:r>
              <a:rPr lang="pt-PT" i="1" dirty="0" smtClean="0"/>
              <a:t>Qualidade do que é similar; que é da mesma natureza; semelhante; homogéneo</a:t>
            </a:r>
            <a:r>
              <a:rPr lang="pt-PT" dirty="0" smtClean="0"/>
              <a:t> </a:t>
            </a:r>
            <a:r>
              <a:rPr lang="pt-PT" sz="1400" dirty="0" smtClean="0"/>
              <a:t>(dicionário Priberam)</a:t>
            </a:r>
          </a:p>
          <a:p>
            <a:r>
              <a:rPr lang="pt-PT" dirty="0" smtClean="0"/>
              <a:t>Questão filosófica?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7</a:t>
            </a:fld>
            <a:endParaRPr lang="pt-PT"/>
          </a:p>
        </p:txBody>
      </p:sp>
      <p:pic>
        <p:nvPicPr>
          <p:cNvPr id="17414" name="Picture 6" descr="larry-king-totally-looks-like-professor-farnsworth-from-futurama por entekaenteka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143248"/>
            <a:ext cx="4786346" cy="32346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PT" dirty="0" smtClean="0"/>
              <a:t>Medir similaridade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1114420"/>
          </a:xfrm>
        </p:spPr>
        <p:txBody>
          <a:bodyPr/>
          <a:lstStyle/>
          <a:p>
            <a:r>
              <a:rPr lang="pt-PT" dirty="0" smtClean="0"/>
              <a:t>Definição de medidas de distância entre objectos: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42976" y="2071678"/>
            <a:ext cx="6572296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pt-PT" sz="2400" b="1" dirty="0" smtClean="0"/>
              <a:t>Definição</a:t>
            </a:r>
            <a:r>
              <a:rPr lang="pt-PT" sz="2400" dirty="0" smtClean="0"/>
              <a:t>:  Sejam </a:t>
            </a:r>
            <a:r>
              <a:rPr lang="pt-PT" sz="2400" i="1" dirty="0" smtClean="0"/>
              <a:t>O</a:t>
            </a:r>
            <a:r>
              <a:rPr lang="pt-PT" sz="2400" baseline="-25000" dirty="0" smtClean="0"/>
              <a:t>1</a:t>
            </a:r>
            <a:r>
              <a:rPr lang="pt-PT" sz="2400" dirty="0" smtClean="0"/>
              <a:t> e </a:t>
            </a:r>
            <a:r>
              <a:rPr lang="pt-PT" sz="2400" i="1" dirty="0" smtClean="0"/>
              <a:t>O</a:t>
            </a:r>
            <a:r>
              <a:rPr lang="pt-PT" sz="2400" baseline="-25000" dirty="0" smtClean="0"/>
              <a:t>2</a:t>
            </a:r>
            <a:r>
              <a:rPr lang="pt-PT" sz="2400" dirty="0" smtClean="0"/>
              <a:t> dois objectos (casos).      A distância (dissimilaridade) entre </a:t>
            </a:r>
            <a:r>
              <a:rPr lang="pt-PT" sz="2400" i="1" dirty="0" smtClean="0"/>
              <a:t>O</a:t>
            </a:r>
            <a:r>
              <a:rPr lang="pt-PT" sz="2400" baseline="-25000" dirty="0" smtClean="0"/>
              <a:t>1</a:t>
            </a:r>
            <a:r>
              <a:rPr lang="pt-PT" sz="2400" dirty="0" smtClean="0"/>
              <a:t> e </a:t>
            </a:r>
            <a:r>
              <a:rPr lang="pt-PT" sz="2400" i="1" dirty="0" smtClean="0"/>
              <a:t>O</a:t>
            </a:r>
            <a:r>
              <a:rPr lang="pt-PT" sz="2400" baseline="-25000" dirty="0" smtClean="0"/>
              <a:t>2</a:t>
            </a:r>
            <a:r>
              <a:rPr lang="pt-PT" sz="2400" dirty="0" smtClean="0"/>
              <a:t> é um número real denominado por </a:t>
            </a:r>
            <a:r>
              <a:rPr lang="pt-PT" sz="2400" i="1" dirty="0" smtClean="0"/>
              <a:t>d</a:t>
            </a:r>
            <a:r>
              <a:rPr lang="pt-PT" sz="2400" dirty="0" smtClean="0"/>
              <a:t>(</a:t>
            </a:r>
            <a:r>
              <a:rPr lang="pt-PT" sz="2400" i="1" dirty="0" smtClean="0"/>
              <a:t>O</a:t>
            </a:r>
            <a:r>
              <a:rPr lang="pt-PT" sz="2400" baseline="-25000" dirty="0" smtClean="0"/>
              <a:t>1</a:t>
            </a:r>
            <a:r>
              <a:rPr lang="pt-PT" sz="2400" dirty="0" smtClean="0"/>
              <a:t>,</a:t>
            </a:r>
            <a:r>
              <a:rPr lang="pt-PT" sz="2400" i="1" dirty="0" smtClean="0"/>
              <a:t>O</a:t>
            </a:r>
            <a:r>
              <a:rPr lang="pt-PT" sz="2400" baseline="-25000" dirty="0" smtClean="0"/>
              <a:t>2</a:t>
            </a:r>
            <a:r>
              <a:rPr lang="pt-PT" sz="2400" dirty="0" smtClean="0"/>
              <a:t>)</a:t>
            </a:r>
            <a:endParaRPr lang="pt-PT" sz="2400" dirty="0">
              <a:sym typeface="Symbol" pitchFamily="18" charset="2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1733539" y="3357562"/>
            <a:ext cx="4120416" cy="2286016"/>
            <a:chOff x="1733539" y="3357562"/>
            <a:chExt cx="4120416" cy="2286016"/>
          </a:xfrm>
        </p:grpSpPr>
        <p:pic>
          <p:nvPicPr>
            <p:cNvPr id="7" name="Picture 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33539" y="3357562"/>
              <a:ext cx="1266825" cy="1266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2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33869" y="3376621"/>
              <a:ext cx="1266825" cy="1266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8" name="Grupo 17"/>
            <p:cNvGrpSpPr/>
            <p:nvPr/>
          </p:nvGrpSpPr>
          <p:grpSpPr>
            <a:xfrm>
              <a:off x="2643174" y="4643445"/>
              <a:ext cx="3210781" cy="1000133"/>
              <a:chOff x="2643174" y="4643445"/>
              <a:chExt cx="3210781" cy="1000133"/>
            </a:xfrm>
          </p:grpSpPr>
          <p:sp>
            <p:nvSpPr>
              <p:cNvPr id="9" name="Rectângulo arredondado 8"/>
              <p:cNvSpPr/>
              <p:nvPr/>
            </p:nvSpPr>
            <p:spPr>
              <a:xfrm>
                <a:off x="2786050" y="5000636"/>
                <a:ext cx="1428760" cy="6429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i="1" dirty="0" smtClean="0"/>
                  <a:t>d(O</a:t>
                </a:r>
                <a:r>
                  <a:rPr lang="pt-PT" i="1" baseline="-25000" dirty="0" smtClean="0"/>
                  <a:t>1</a:t>
                </a:r>
                <a:r>
                  <a:rPr lang="pt-PT" i="1" dirty="0" smtClean="0"/>
                  <a:t>,O</a:t>
                </a:r>
                <a:r>
                  <a:rPr lang="pt-PT" i="1" baseline="-25000" dirty="0" smtClean="0"/>
                  <a:t>2</a:t>
                </a:r>
                <a:r>
                  <a:rPr lang="pt-PT" i="1" dirty="0" smtClean="0"/>
                  <a:t>)</a:t>
                </a:r>
                <a:endParaRPr lang="pt-PT" i="1" dirty="0"/>
              </a:p>
            </p:txBody>
          </p:sp>
          <p:sp>
            <p:nvSpPr>
              <p:cNvPr id="10" name="Seta para a direita 9"/>
              <p:cNvSpPr/>
              <p:nvPr/>
            </p:nvSpPr>
            <p:spPr>
              <a:xfrm>
                <a:off x="4357686" y="5143512"/>
                <a:ext cx="785818" cy="285752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1" name="CaixaDeTexto 10"/>
              <p:cNvSpPr txBox="1"/>
              <p:nvPr/>
            </p:nvSpPr>
            <p:spPr>
              <a:xfrm>
                <a:off x="5143504" y="513137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342.2</a:t>
                </a:r>
                <a:endParaRPr lang="pt-PT" dirty="0"/>
              </a:p>
            </p:txBody>
          </p:sp>
          <p:cxnSp>
            <p:nvCxnSpPr>
              <p:cNvPr id="15" name="Conexão recta unidireccional 14"/>
              <p:cNvCxnSpPr/>
              <p:nvPr/>
            </p:nvCxnSpPr>
            <p:spPr>
              <a:xfrm rot="16200000" flipH="1">
                <a:off x="2643174" y="4643446"/>
                <a:ext cx="285752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xão recta unidireccional 16"/>
              <p:cNvCxnSpPr/>
              <p:nvPr/>
            </p:nvCxnSpPr>
            <p:spPr>
              <a:xfrm rot="10800000" flipV="1">
                <a:off x="4071934" y="4643445"/>
                <a:ext cx="428628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Propriedades das medidas de (</a:t>
            </a:r>
            <a:r>
              <a:rPr lang="pt-PT" dirty="0" err="1" smtClean="0"/>
              <a:t>dis</a:t>
            </a:r>
            <a:r>
              <a:rPr lang="pt-PT" dirty="0" smtClean="0"/>
              <a:t>)similaridade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 - Mineração de Dados - Clustering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67A-7B39-4321-9E7A-55A242B26791}" type="slidenum">
              <a:rPr lang="pt-PT" smtClean="0"/>
              <a:pPr/>
              <a:t>9</a:t>
            </a:fld>
            <a:endParaRPr lang="pt-PT"/>
          </a:p>
        </p:txBody>
      </p:sp>
      <p:grpSp>
        <p:nvGrpSpPr>
          <p:cNvPr id="6" name="Marcador de Posição de Conteúdo 5"/>
          <p:cNvGrpSpPr>
            <a:grpSpLocks noGrp="1"/>
          </p:cNvGrpSpPr>
          <p:nvPr>
            <p:ph idx="1"/>
          </p:nvPr>
        </p:nvGrpSpPr>
        <p:grpSpPr>
          <a:xfrm>
            <a:off x="457200" y="1600201"/>
            <a:ext cx="3043230" cy="1828799"/>
            <a:chOff x="1733539" y="3357562"/>
            <a:chExt cx="4120416" cy="2286016"/>
          </a:xfrm>
        </p:grpSpPr>
        <p:pic>
          <p:nvPicPr>
            <p:cNvPr id="7" name="Picture 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33539" y="3357562"/>
              <a:ext cx="1266825" cy="1266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2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33869" y="3376621"/>
              <a:ext cx="1266825" cy="1266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Grupo 17"/>
            <p:cNvGrpSpPr/>
            <p:nvPr/>
          </p:nvGrpSpPr>
          <p:grpSpPr>
            <a:xfrm>
              <a:off x="2643174" y="4643445"/>
              <a:ext cx="3210781" cy="1000133"/>
              <a:chOff x="2643174" y="4643445"/>
              <a:chExt cx="3210781" cy="1000133"/>
            </a:xfrm>
          </p:grpSpPr>
          <p:sp>
            <p:nvSpPr>
              <p:cNvPr id="10" name="Rectângulo arredondado 9"/>
              <p:cNvSpPr/>
              <p:nvPr/>
            </p:nvSpPr>
            <p:spPr>
              <a:xfrm>
                <a:off x="2786050" y="5000636"/>
                <a:ext cx="1428760" cy="6429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i="1" dirty="0" smtClean="0"/>
                  <a:t>d(O</a:t>
                </a:r>
                <a:r>
                  <a:rPr lang="pt-PT" sz="1600" i="1" baseline="-25000" dirty="0" smtClean="0"/>
                  <a:t>1</a:t>
                </a:r>
                <a:r>
                  <a:rPr lang="pt-PT" sz="1600" i="1" dirty="0" smtClean="0"/>
                  <a:t>,O</a:t>
                </a:r>
                <a:r>
                  <a:rPr lang="pt-PT" sz="1600" i="1" baseline="-25000" dirty="0" smtClean="0"/>
                  <a:t>2</a:t>
                </a:r>
                <a:r>
                  <a:rPr lang="pt-PT" sz="1600" i="1" dirty="0" smtClean="0"/>
                  <a:t>)</a:t>
                </a:r>
                <a:endParaRPr lang="pt-PT" sz="1600" i="1" dirty="0"/>
              </a:p>
            </p:txBody>
          </p:sp>
          <p:sp>
            <p:nvSpPr>
              <p:cNvPr id="11" name="Seta para a direita 10"/>
              <p:cNvSpPr/>
              <p:nvPr/>
            </p:nvSpPr>
            <p:spPr>
              <a:xfrm>
                <a:off x="4357686" y="5143512"/>
                <a:ext cx="785818" cy="285752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143504" y="513137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342.2</a:t>
                </a:r>
                <a:endParaRPr lang="pt-PT" dirty="0"/>
              </a:p>
            </p:txBody>
          </p:sp>
          <p:cxnSp>
            <p:nvCxnSpPr>
              <p:cNvPr id="13" name="Conexão recta unidireccional 12"/>
              <p:cNvCxnSpPr/>
              <p:nvPr/>
            </p:nvCxnSpPr>
            <p:spPr>
              <a:xfrm rot="16200000" flipH="1">
                <a:off x="2643174" y="4643446"/>
                <a:ext cx="285752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xão recta unidireccional 13"/>
              <p:cNvCxnSpPr/>
              <p:nvPr/>
            </p:nvCxnSpPr>
            <p:spPr>
              <a:xfrm rot="10800000" flipV="1">
                <a:off x="4071934" y="4643445"/>
                <a:ext cx="428628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CaixaDeTexto 14"/>
          <p:cNvSpPr txBox="1"/>
          <p:nvPr/>
        </p:nvSpPr>
        <p:spPr>
          <a:xfrm>
            <a:off x="3643306" y="1643050"/>
            <a:ext cx="535832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pt-PT" dirty="0" smtClean="0"/>
              <a:t>Estas caixas representativas das medidas implementam</a:t>
            </a:r>
          </a:p>
          <a:p>
            <a:r>
              <a:rPr lang="pt-PT" dirty="0" smtClean="0"/>
              <a:t> uma função de duas variáveis.</a:t>
            </a:r>
          </a:p>
          <a:p>
            <a:r>
              <a:rPr lang="pt-PT" dirty="0" smtClean="0"/>
              <a:t>Estas funções podem ser simples ou complexas.</a:t>
            </a:r>
          </a:p>
          <a:p>
            <a:r>
              <a:rPr lang="pt-PT" dirty="0" smtClean="0"/>
              <a:t>No entanto há algumas propriedades a considerar.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142976" y="4286256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pt-PT" sz="2400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47650" y="3519609"/>
            <a:ext cx="8610600" cy="276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0" hangingPunct="0">
              <a:lnSpc>
                <a:spcPct val="110000"/>
              </a:lnSpc>
              <a:buFontTx/>
              <a:buChar char="•"/>
            </a:pPr>
            <a:r>
              <a:rPr lang="en-US" sz="2800" dirty="0"/>
              <a:t> </a:t>
            </a:r>
            <a:r>
              <a:rPr lang="pt-PT" sz="2800" i="1" dirty="0" smtClean="0"/>
              <a:t>d</a:t>
            </a:r>
            <a:r>
              <a:rPr lang="pt-PT" sz="2800" dirty="0" smtClean="0"/>
              <a:t>(A,B) = </a:t>
            </a:r>
            <a:r>
              <a:rPr lang="pt-PT" sz="2800" i="1" dirty="0" smtClean="0"/>
              <a:t>d</a:t>
            </a:r>
            <a:r>
              <a:rPr lang="pt-PT" sz="2800" dirty="0" smtClean="0"/>
              <a:t>(B,A)			</a:t>
            </a:r>
            <a:r>
              <a:rPr lang="pt-PT" i="1" dirty="0" smtClean="0"/>
              <a:t>Simetria</a:t>
            </a:r>
            <a:endParaRPr lang="pt-PT" sz="2800" dirty="0" smtClean="0"/>
          </a:p>
          <a:p>
            <a:pPr algn="l" eaLnBrk="0" hangingPunct="0">
              <a:lnSpc>
                <a:spcPct val="110000"/>
              </a:lnSpc>
              <a:buFontTx/>
              <a:buChar char="•"/>
            </a:pPr>
            <a:r>
              <a:rPr lang="pt-PT" sz="2800" dirty="0" smtClean="0"/>
              <a:t> </a:t>
            </a:r>
            <a:r>
              <a:rPr lang="pt-PT" sz="2800" i="1" dirty="0" smtClean="0"/>
              <a:t>d</a:t>
            </a:r>
            <a:r>
              <a:rPr lang="pt-PT" sz="2800" dirty="0" smtClean="0"/>
              <a:t>(A,A) = 0				</a:t>
            </a:r>
            <a:r>
              <a:rPr lang="pt-PT" i="1" dirty="0" smtClean="0"/>
              <a:t>Preservação de </a:t>
            </a:r>
            <a:r>
              <a:rPr lang="pt-PT" i="1" dirty="0" err="1" smtClean="0"/>
              <a:t>auto-dissimilaridade</a:t>
            </a:r>
            <a:endParaRPr lang="pt-PT" sz="2800" dirty="0" smtClean="0"/>
          </a:p>
          <a:p>
            <a:pPr algn="l" eaLnBrk="0" hangingPunct="0">
              <a:lnSpc>
                <a:spcPct val="110000"/>
              </a:lnSpc>
              <a:buFontTx/>
              <a:buChar char="•"/>
            </a:pPr>
            <a:r>
              <a:rPr lang="pt-PT" sz="2800" dirty="0" smtClean="0"/>
              <a:t> </a:t>
            </a:r>
            <a:r>
              <a:rPr lang="pt-PT" sz="2800" i="1" dirty="0" smtClean="0"/>
              <a:t>d</a:t>
            </a:r>
            <a:r>
              <a:rPr lang="pt-PT" sz="2800" dirty="0" smtClean="0"/>
              <a:t>(A,B) = 0  ↔  A= B 		</a:t>
            </a:r>
            <a:r>
              <a:rPr lang="pt-PT" i="1" dirty="0" smtClean="0"/>
              <a:t>Positividade (Separação)</a:t>
            </a:r>
          </a:p>
          <a:p>
            <a:pPr algn="l" eaLnBrk="0" hangingPunct="0">
              <a:lnSpc>
                <a:spcPct val="110000"/>
              </a:lnSpc>
              <a:buFontTx/>
              <a:buChar char="•"/>
            </a:pPr>
            <a:r>
              <a:rPr lang="pt-PT" sz="2800" dirty="0" smtClean="0"/>
              <a:t> </a:t>
            </a:r>
            <a:r>
              <a:rPr lang="pt-PT" sz="2800" i="1" dirty="0" smtClean="0"/>
              <a:t>d</a:t>
            </a:r>
            <a:r>
              <a:rPr lang="pt-PT" sz="2800" dirty="0" smtClean="0"/>
              <a:t>(A,B) </a:t>
            </a:r>
            <a:r>
              <a:rPr lang="pt-PT" sz="2800" dirty="0" smtClean="0">
                <a:sym typeface="Symbol" pitchFamily="18" charset="2"/>
              </a:rPr>
              <a:t> </a:t>
            </a:r>
            <a:r>
              <a:rPr lang="pt-PT" sz="2800" i="1" dirty="0" smtClean="0">
                <a:sym typeface="Symbol" pitchFamily="18" charset="2"/>
              </a:rPr>
              <a:t>d</a:t>
            </a:r>
            <a:r>
              <a:rPr lang="pt-PT" sz="2800" dirty="0" smtClean="0">
                <a:sym typeface="Symbol" pitchFamily="18" charset="2"/>
              </a:rPr>
              <a:t>(A,C) + </a:t>
            </a:r>
            <a:r>
              <a:rPr lang="pt-PT" sz="2800" i="1" dirty="0" smtClean="0">
                <a:sym typeface="Symbol" pitchFamily="18" charset="2"/>
              </a:rPr>
              <a:t>d</a:t>
            </a:r>
            <a:r>
              <a:rPr lang="pt-PT" sz="2800" dirty="0" smtClean="0">
                <a:sym typeface="Symbol" pitchFamily="18" charset="2"/>
              </a:rPr>
              <a:t>(B,C)		</a:t>
            </a:r>
            <a:r>
              <a:rPr lang="pt-PT" i="1" dirty="0" smtClean="0">
                <a:sym typeface="Symbol" pitchFamily="18" charset="2"/>
              </a:rPr>
              <a:t>Desi</a:t>
            </a:r>
            <a:r>
              <a:rPr lang="pt-PT" i="1" dirty="0" smtClean="0"/>
              <a:t>gualdade triangular</a:t>
            </a:r>
            <a:r>
              <a:rPr lang="pt-PT" sz="2800" dirty="0" smtClean="0"/>
              <a:t> </a:t>
            </a:r>
          </a:p>
          <a:p>
            <a:pPr lvl="3" algn="l" eaLnBrk="0" hangingPunct="0">
              <a:lnSpc>
                <a:spcPct val="110000"/>
              </a:lnSpc>
            </a:pP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2520</Words>
  <Application>Microsoft Office PowerPoint</Application>
  <PresentationFormat>Apresentação no Ecrã (4:3)</PresentationFormat>
  <Paragraphs>452</Paragraphs>
  <Slides>46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dos diapositivos</vt:lpstr>
      </vt:variant>
      <vt:variant>
        <vt:i4>46</vt:i4>
      </vt:variant>
    </vt:vector>
  </HeadingPairs>
  <TitlesOfParts>
    <vt:vector size="49" baseType="lpstr">
      <vt:lpstr>Tema do Office</vt:lpstr>
      <vt:lpstr>Equação</vt:lpstr>
      <vt:lpstr>Worksheet</vt:lpstr>
      <vt:lpstr>Clustering</vt:lpstr>
      <vt:lpstr>Definição</vt:lpstr>
      <vt:lpstr>Qual o agrupamento natural destes dados?</vt:lpstr>
      <vt:lpstr>Qual o agrupamento natural destes dados?</vt:lpstr>
      <vt:lpstr>Qual o agrupamento natural destes dados?</vt:lpstr>
      <vt:lpstr>Um exemplo…</vt:lpstr>
      <vt:lpstr>Similaridade</vt:lpstr>
      <vt:lpstr>Medir similaridade</vt:lpstr>
      <vt:lpstr>Propriedades das medidas de (dis)similaridade</vt:lpstr>
      <vt:lpstr>Intuição </vt:lpstr>
      <vt:lpstr>Medidas de Similaridade</vt:lpstr>
      <vt:lpstr>Medidas de Similaridade</vt:lpstr>
      <vt:lpstr>Similaridade entre Objectos</vt:lpstr>
      <vt:lpstr>Uma medida geral interessante…</vt:lpstr>
      <vt:lpstr>Diapositivo 15</vt:lpstr>
      <vt:lpstr>Métodos de Clustering</vt:lpstr>
      <vt:lpstr>Propriedades desejadas num  Algoritmo de Clustering</vt:lpstr>
      <vt:lpstr>Métodos de Partição</vt:lpstr>
      <vt:lpstr>Método k-means</vt:lpstr>
      <vt:lpstr>K-means Clustering: Estado inicial</vt:lpstr>
      <vt:lpstr>Diapositivo 21</vt:lpstr>
      <vt:lpstr>Diapositivo 22</vt:lpstr>
      <vt:lpstr>Diapositivo 23</vt:lpstr>
      <vt:lpstr>K-means Clustering: estado final</vt:lpstr>
      <vt:lpstr>Comentários sobre o k-Means</vt:lpstr>
      <vt:lpstr>Algoritmo k-medoids</vt:lpstr>
      <vt:lpstr>Algoritmo k-medoids</vt:lpstr>
      <vt:lpstr>Expectation-Maximization</vt:lpstr>
      <vt:lpstr>Diapositivo 29</vt:lpstr>
      <vt:lpstr>Diapositivo 30</vt:lpstr>
      <vt:lpstr>Exemplo da execução do EM</vt:lpstr>
      <vt:lpstr>Exemplo da execução do EM</vt:lpstr>
      <vt:lpstr>Exemplo da execução do EM</vt:lpstr>
      <vt:lpstr>Exemplo da execução do EM</vt:lpstr>
      <vt:lpstr>Exemplo da execução do EM</vt:lpstr>
      <vt:lpstr>Clustering Hierárquico</vt:lpstr>
      <vt:lpstr>Uma estrutura para sumarizar medidas de similaridade </vt:lpstr>
      <vt:lpstr>Diapositivo 38</vt:lpstr>
      <vt:lpstr>Diapositivo 39</vt:lpstr>
      <vt:lpstr>Tipos de Clustering Hierárquico</vt:lpstr>
      <vt:lpstr>Diapositivo 41</vt:lpstr>
      <vt:lpstr>Diapositivo 42</vt:lpstr>
      <vt:lpstr>Diapositivo 43</vt:lpstr>
      <vt:lpstr>Diapositivo 44</vt:lpstr>
      <vt:lpstr>Diapositivo 45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Windows User</dc:creator>
  <cp:lastModifiedBy>Windows User</cp:lastModifiedBy>
  <cp:revision>276</cp:revision>
  <dcterms:created xsi:type="dcterms:W3CDTF">2010-05-11T13:46:12Z</dcterms:created>
  <dcterms:modified xsi:type="dcterms:W3CDTF">2010-06-04T14:21:38Z</dcterms:modified>
</cp:coreProperties>
</file>