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63" r:id="rId4"/>
    <p:sldId id="267" r:id="rId5"/>
    <p:sldId id="264" r:id="rId6"/>
    <p:sldId id="265" r:id="rId7"/>
    <p:sldId id="257" r:id="rId8"/>
    <p:sldId id="258" r:id="rId9"/>
    <p:sldId id="260" r:id="rId10"/>
    <p:sldId id="262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3842" autoAdjust="0"/>
  </p:normalViewPr>
  <p:slideViewPr>
    <p:cSldViewPr snapToGrid="0">
      <p:cViewPr varScale="1">
        <p:scale>
          <a:sx n="61" d="100"/>
          <a:sy n="61" d="100"/>
        </p:scale>
        <p:origin x="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81B42-8C8A-4B3A-9B8F-229598B04DC5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DCD691-87E4-4024-8D24-316148EC269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159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DCD691-87E4-4024-8D24-316148EC269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365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8193F9-FD94-BEF2-E9CD-D837832C58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E3A04E-58A9-20DD-F23F-1101F16D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90E830-DC29-3C39-D4C0-96040E2B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FDD54B-CA60-FF7D-2B26-F018EA55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23F2B71-D26D-6798-FAF4-8B8E9DD3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42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DDEFD-9376-62D0-58F2-7A5315462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BD95FE-498F-A818-6B35-F1FE0AA70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F280C55-04C0-CB7E-0166-86F0CAED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CEED84-503E-9F18-AA3C-975077BBD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E0C90B-2356-AF4D-386C-DDBD5EFE5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09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E2D542C-5E3B-D0AD-0264-3442C573D9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D05739-CA06-0FBB-1F90-F0C693CE4F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D0F97E-3E66-EEC8-7BCB-8A70ABE0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BC14A7-5771-7A9A-D335-224F3482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9F474E-623E-574D-5A28-659D07A3D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235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AADC9A-4FCB-3C07-A1A9-A6FC7AA5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7B79FE8-D2F0-70B9-39E7-4C8C53B9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75DD1D-8019-D3F9-3BEE-E6F370FE2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AF336D-8BDE-8284-F8F7-F100222F2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4BEA3DB-C58A-DA00-12D6-22375B07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461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D8622-6BFB-1617-E705-688845BB6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5A29D0-FE4D-9BB1-D8A4-7F5AC21B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5E4539-FC6D-6AF7-51C7-1F2623893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130DE9-6AC8-FD3A-5EC1-76A40DAE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250447-596C-AACD-CF4E-158210B1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217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E9792E-76A1-4D5A-D9E4-2F193FD4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118CE5-F77F-A809-69D4-D4A997830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4F6932-C79A-D81C-FCDE-693A05761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49B0F2-34F8-A507-2526-7AC5CEA3B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358F7B7-3783-3FB5-7ED2-B92FEB24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4FB000-80E5-C691-6FE5-B70A5CF9E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797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5BCC2A-8988-5D96-FF85-6D4837FF2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179FE4-A0E3-1C32-96C1-90E32F6AA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1B3CC6-26A5-86A4-2B84-AB937D27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15BE8B-C749-19F2-8554-D62C43803F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E49792A-2DC0-BF88-8D75-7424AF368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90D187-8CA1-E851-1B71-FB5B77251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14283A-FEF1-11C3-871B-9DDD8D2A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3C5550E-4C27-88DC-8494-A0C749A05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025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41BF43-4444-B99D-A539-FAB2A2B02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7FF8EAA-F905-C1E6-B7F4-12F50877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44AE1B8-4231-5630-1213-20AAC66E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9C8360-9432-37D9-B37F-2A3DA802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713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680F14-E130-3E22-6090-A28F02C09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9C6ABCD-8F47-55AC-A65C-9F681335F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EDF484-B4CD-2501-4CDC-E74FD9D4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4002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05279E-B5A8-E89E-3D35-843C6EEB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56F1EF3-2442-4E1B-E636-7AD216D59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13FEE7-CA86-3F51-F0C4-2C1E74042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169D86-31F8-3508-92D1-C5AB6B5C5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558803F-A8B4-DFE7-8F3C-C931046EB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7165B-5054-B31C-9F34-8840E072C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7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BFC11-8DBA-DB48-8F4E-29A72FCA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D726F90-4995-7EFC-EA71-CFB4F14EDF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B6B00CC-E144-920E-E46E-5180D3541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09D8E5-6963-9EE7-1DF9-67555A27F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E3163E-81BA-4F2B-461A-4A08CA57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5A04A0-1002-79DD-71B7-3DDED2C5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06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EDCDF-89F9-78BF-5AAC-7CCA0008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BDB66A0-BC28-9B58-59F1-1EEF0F5EB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CBA39A-AFED-36B6-2F87-F27CFAFC9E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FB5808-C532-4348-9D72-337B845C3EB3}" type="datetimeFigureOut">
              <a:rPr lang="ru-RU" smtClean="0"/>
              <a:t>05.06.2024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BD62C2-5FC6-E6B1-AD19-7C9B60CE4E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E648A6-5CB0-FFB1-842B-D1E49EFE66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02CB4-3E25-478E-A895-4115F950E0B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400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83C990-F69C-77A9-58F2-68C7EC84B3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27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Транспортные явления в материалах с волнами зарядовой плотности</a:t>
            </a:r>
          </a:p>
        </p:txBody>
      </p:sp>
    </p:spTree>
    <p:extLst>
      <p:ext uri="{BB962C8B-B14F-4D97-AF65-F5344CB8AC3E}">
        <p14:creationId xmlns:p14="http://schemas.microsoft.com/office/powerpoint/2010/main" val="1838370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06894-6E7F-4407-F850-0CCAED52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3916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 для образца 2 (ширина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мкм, длина 476 мкм)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0AB99-0BE6-9E9D-287D-60D16E36C30E}"/>
              </a:ext>
            </a:extLst>
          </p:cNvPr>
          <p:cNvSpPr txBox="1"/>
          <p:nvPr/>
        </p:nvSpPr>
        <p:spPr>
          <a:xfrm>
            <a:off x="6400093" y="5469473"/>
            <a:ext cx="5090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Черная кривая - ВАХ образца длиной 476 мкм без облучения при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=120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Красная кривая – ВАХ при подаче на образец ВЧ поля частотой 500 кГц и амплитудой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U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-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</a:t>
            </a:r>
            <a:r>
              <a:rPr lang="ru-RU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= 250 мВ</a:t>
            </a:r>
          </a:p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endParaRPr lang="ru-RU" sz="2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66420DB-E70F-CA11-3021-7E5B087AC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30" y="1043088"/>
            <a:ext cx="4798778" cy="4443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342093CC-1BBA-2D41-97D4-6E9C95153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0435" y="1043088"/>
            <a:ext cx="6046338" cy="4534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BF1725-94B1-2CB2-01C0-249B280363CA}"/>
              </a:ext>
            </a:extLst>
          </p:cNvPr>
          <p:cNvSpPr txBox="1"/>
          <p:nvPr/>
        </p:nvSpPr>
        <p:spPr>
          <a:xfrm>
            <a:off x="1420558" y="5486400"/>
            <a:ext cx="43713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дифференциального сопротивления от обратной температуры </a:t>
            </a:r>
          </a:p>
        </p:txBody>
      </p:sp>
    </p:spTree>
    <p:extLst>
      <p:ext uri="{BB962C8B-B14F-4D97-AF65-F5344CB8AC3E}">
        <p14:creationId xmlns:p14="http://schemas.microsoft.com/office/powerpoint/2010/main" val="218737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B59DF9-C762-1C9C-C801-9A516A655D73}"/>
              </a:ext>
            </a:extLst>
          </p:cNvPr>
          <p:cNvSpPr txBox="1"/>
          <p:nvPr/>
        </p:nvSpPr>
        <p:spPr>
          <a:xfrm>
            <a:off x="762000" y="4773083"/>
            <a:ext cx="1090168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Металл, в котором электроны при высоких температурах однородно распределены по всему кристаллу, при охлаждении демонстрирует формирование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пространственно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неоднородного периодического распределения электронной плотности. Это сопровождается периодическими смещениями атомов из своих строго периодических при высоких температурах, позиций. В результате образуется новая решётка с увеличенным периодом.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9762563-548B-6C3E-6083-1978858C5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7537" y="607589"/>
            <a:ext cx="5719582" cy="39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88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07165F-D363-A99C-EB33-684DB6097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37" y="328180"/>
            <a:ext cx="6811326" cy="6201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9D5EB3-5197-C647-7CBB-790D5CED2DDB}"/>
              </a:ext>
            </a:extLst>
          </p:cNvPr>
          <p:cNvSpPr txBox="1"/>
          <p:nvPr/>
        </p:nvSpPr>
        <p:spPr>
          <a:xfrm>
            <a:off x="7518400" y="693940"/>
            <a:ext cx="43484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Происхождение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пайерлсовского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перехода в одномерном металле. В верхней части рисунка показаны расположение атомов в металлических цепочках, распределение электронной плотности вдоль металлических цепочек и энергетический спектр исходного металла. В нижней части рисунка – то же самое, но в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пайерлсовском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состоянии. Жирной кривой на энергетических спектрах обозначены занятые электронами состояния.</a:t>
            </a:r>
          </a:p>
        </p:txBody>
      </p:sp>
    </p:spTree>
    <p:extLst>
      <p:ext uri="{BB962C8B-B14F-4D97-AF65-F5344CB8AC3E}">
        <p14:creationId xmlns:p14="http://schemas.microsoft.com/office/powerpoint/2010/main" val="9813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20C7C21-8DE6-6D18-71E1-D089817857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243840"/>
            <a:ext cx="3373119" cy="41621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DD4FCF-0118-4AD8-02C3-8574E3F12942}"/>
              </a:ext>
            </a:extLst>
          </p:cNvPr>
          <p:cNvSpPr txBox="1"/>
          <p:nvPr/>
        </p:nvSpPr>
        <p:spPr>
          <a:xfrm>
            <a:off x="4673600" y="462869"/>
            <a:ext cx="6725920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Движение несоразмерной ВЗП по кристаллу под действием внешней силы, например, электрического поля. Группы атомов, сместившихся из положения равновесия для образования сверхструктуры НВЗП не совсем одинаковы. Атомы колеблются вблизи положения равновесия и могут при этом переходить от группы к группе. Если на такую систему наложить внешнюю силу, упорядочивающую это движение, то возникнет направленное перемещение. Электроны же в поле потенциала движущихся атомов будут следовать за перемещением конструкции и создавать электрический ток. Фазовая и групповая скорости движения НВЗП различны. В нижней точке рисунка отмечена точка их совпадения – «0». В верхней части показаны положение фронта групповой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ru-R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и фазовой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ru-RU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скоростей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F070DA-F01D-D26B-7B5D-C04985CAB9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0170" y="4641518"/>
            <a:ext cx="7200234" cy="17592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600B34-16FE-0804-B56D-8BFA1FD100B5}"/>
              </a:ext>
            </a:extLst>
          </p:cNvPr>
          <p:cNvSpPr txBox="1"/>
          <p:nvPr/>
        </p:nvSpPr>
        <p:spPr>
          <a:xfrm>
            <a:off x="471596" y="4641518"/>
            <a:ext cx="40485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НВЗП вблизи дефекта.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Слева – атом примеси смещает положение минимума энергии НВЗП.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Справа, адаптация НВЗП к ансамблю примесей или дефектов</a:t>
            </a:r>
          </a:p>
        </p:txBody>
      </p:sp>
    </p:spTree>
    <p:extLst>
      <p:ext uri="{BB962C8B-B14F-4D97-AF65-F5344CB8AC3E}">
        <p14:creationId xmlns:p14="http://schemas.microsoft.com/office/powerpoint/2010/main" val="3018609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3D79F56-DDBC-8342-230E-B6D90C9B8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169" y="880416"/>
            <a:ext cx="1670755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75120" name="Picture 16" descr="Безымянный">
            <a:extLst>
              <a:ext uri="{FF2B5EF4-FFF2-40B4-BE49-F238E27FC236}">
                <a16:creationId xmlns:a16="http://schemas.microsoft.com/office/drawing/2014/main" id="{905C237A-F88D-8A43-578F-082DFC606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8" r="-9882" b="19492"/>
          <a:stretch>
            <a:fillRect/>
          </a:stretch>
        </p:blipFill>
        <p:spPr bwMode="auto">
          <a:xfrm>
            <a:off x="-184984" y="1022743"/>
            <a:ext cx="7332018" cy="4812513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73E7DD-3CD1-87EE-F1B7-2DDB80EF14D0}"/>
              </a:ext>
            </a:extLst>
          </p:cNvPr>
          <p:cNvSpPr txBox="1"/>
          <p:nvPr/>
        </p:nvSpPr>
        <p:spPr>
          <a:xfrm>
            <a:off x="6096000" y="1095527"/>
            <a:ext cx="530772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ВАХ образца </a:t>
            </a:r>
            <a:r>
              <a:rPr lang="en-US" sz="24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TaS</a:t>
            </a:r>
            <a:r>
              <a:rPr lang="ru-RU" sz="24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ru-RU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при температуре ниже перехода.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Точки – зависимость относительной проводимости образца от порогового поля.</a:t>
            </a:r>
          </a:p>
          <a:p>
            <a:r>
              <a:rPr lang="ru-RU" sz="24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На вставке – ВАХ. Стрелками отмечены пороговое поле и пороговое напряжение.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01710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F9C5222-0BF2-DF82-DAE6-BF67AB19F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0795" y="1104286"/>
            <a:ext cx="189034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pSp>
        <p:nvGrpSpPr>
          <p:cNvPr id="3" name="Group 1">
            <a:extLst>
              <a:ext uri="{FF2B5EF4-FFF2-40B4-BE49-F238E27FC236}">
                <a16:creationId xmlns:a16="http://schemas.microsoft.com/office/drawing/2014/main" id="{21CC596F-8A0A-8FEC-EA8D-D7393E2F7469}"/>
              </a:ext>
            </a:extLst>
          </p:cNvPr>
          <p:cNvGrpSpPr>
            <a:grpSpLocks/>
          </p:cNvGrpSpPr>
          <p:nvPr/>
        </p:nvGrpSpPr>
        <p:grpSpPr bwMode="auto">
          <a:xfrm>
            <a:off x="1282261" y="421113"/>
            <a:ext cx="9238944" cy="4649428"/>
            <a:chOff x="1701" y="10314"/>
            <a:chExt cx="8691" cy="3801"/>
          </a:xfrm>
        </p:grpSpPr>
        <p:pic>
          <p:nvPicPr>
            <p:cNvPr id="6147" name="Picture 2">
              <a:extLst>
                <a:ext uri="{FF2B5EF4-FFF2-40B4-BE49-F238E27FC236}">
                  <a16:creationId xmlns:a16="http://schemas.microsoft.com/office/drawing/2014/main" id="{33B74AF4-ADFD-CBB8-0DF5-271F06CF4E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01" y="10314"/>
              <a:ext cx="3768" cy="37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4">
              <a:extLst>
                <a:ext uri="{FF2B5EF4-FFF2-40B4-BE49-F238E27FC236}">
                  <a16:creationId xmlns:a16="http://schemas.microsoft.com/office/drawing/2014/main" id="{290F660B-5C81-CFA5-2ACC-A054A756FE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1" y="10314"/>
              <a:ext cx="4911" cy="3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DBA820D5-3770-76DE-155D-52FA4546DC9A}"/>
              </a:ext>
            </a:extLst>
          </p:cNvPr>
          <p:cNvSpPr txBox="1"/>
          <p:nvPr/>
        </p:nvSpPr>
        <p:spPr>
          <a:xfrm>
            <a:off x="1670795" y="5292049"/>
            <a:ext cx="885041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Слева ВАХ при облучении </a:t>
            </a:r>
            <a:r>
              <a:rPr lang="en-US" sz="2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NbSe</a:t>
            </a:r>
            <a:r>
              <a:rPr lang="ru-RU" sz="20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3</a:t>
            </a:r>
            <a:r>
              <a:rPr lang="ru-RU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10 МГц, справа то же самое, но в дифференциальном виде – наблюдаются ступеньки Шапиро.</a:t>
            </a:r>
          </a:p>
          <a:p>
            <a:pPr algn="ctr"/>
            <a:r>
              <a:rPr lang="en-US" sz="20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</a:t>
            </a:r>
            <a:r>
              <a:rPr lang="en-US" sz="2000" i="1" baseline="-25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NBN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</a:t>
            </a:r>
            <a:r>
              <a:rPr lang="en-US" sz="2000" i="1" baseline="-25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ext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=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/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q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, </a:t>
            </a:r>
            <a:r>
              <a:rPr lang="ru-RU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где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</a:t>
            </a:r>
            <a:r>
              <a:rPr lang="en-US" sz="2000" i="1" baseline="-25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NBN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– фундаментальная частота, </a:t>
            </a:r>
            <a:r>
              <a:rPr lang="en-US" sz="2000" i="1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f</a:t>
            </a:r>
            <a:r>
              <a:rPr lang="en-US" sz="2000" i="1" baseline="-250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ext</a:t>
            </a:r>
            <a:r>
              <a:rPr lang="ru-RU" sz="2000" i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- частота внешнего поля, а </a:t>
            </a:r>
            <a:r>
              <a:rPr lang="ru-RU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</a:t>
            </a:r>
            <a:r>
              <a:rPr lang="ru-RU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и </a:t>
            </a:r>
            <a:r>
              <a:rPr lang="en-US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q</a:t>
            </a:r>
            <a:r>
              <a:rPr lang="ru-RU" sz="2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 – целые числа</a:t>
            </a:r>
          </a:p>
          <a:p>
            <a:r>
              <a:rPr lang="ru-RU" sz="18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 </a:t>
            </a:r>
            <a:endParaRPr lang="ru-RU" sz="1800" dirty="0">
              <a:effectLst/>
              <a:latin typeface="Times New Roman" panose="02020603050405020304" pitchFamily="18" charset="0"/>
              <a:ea typeface="MS Mincho" panose="02020609040205080304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459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E5602EC2-22C0-EE39-7DB4-AA62590F5C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7780" y="1502978"/>
            <a:ext cx="22713244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1025" name="Picture 6" descr="Рисунок2 copy">
            <a:extLst>
              <a:ext uri="{FF2B5EF4-FFF2-40B4-BE49-F238E27FC236}">
                <a16:creationId xmlns:a16="http://schemas.microsoft.com/office/drawing/2014/main" id="{65384ECC-45F8-FF4B-0F74-595A4F3C6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952" y="1064794"/>
            <a:ext cx="4508938" cy="395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BB6C9E5-A0C1-ACA8-4917-352F9D83053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4" t="25842" r="11760" b="13496"/>
          <a:stretch/>
        </p:blipFill>
        <p:spPr>
          <a:xfrm>
            <a:off x="7038089" y="973356"/>
            <a:ext cx="4141076" cy="41485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8F387C-1217-B5F3-84A1-55E4DB511DCC}"/>
              </a:ext>
            </a:extLst>
          </p:cNvPr>
          <p:cNvSpPr txBox="1"/>
          <p:nvPr/>
        </p:nvSpPr>
        <p:spPr>
          <a:xfrm>
            <a:off x="966952" y="5428989"/>
            <a:ext cx="52341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Кристаллы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ромбического TaS</a:t>
            </a:r>
            <a:r>
              <a:rPr lang="ru-RU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F3B1CD-7EF2-E3EC-E17A-CA4AA7CF4D17}"/>
              </a:ext>
            </a:extLst>
          </p:cNvPr>
          <p:cNvSpPr txBox="1"/>
          <p:nvPr/>
        </p:nvSpPr>
        <p:spPr>
          <a:xfrm>
            <a:off x="7155848" y="5428989"/>
            <a:ext cx="45863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Образец 2, ширина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мкм, длина 476 мкм</a:t>
            </a:r>
          </a:p>
        </p:txBody>
      </p:sp>
    </p:spTree>
    <p:extLst>
      <p:ext uri="{BB962C8B-B14F-4D97-AF65-F5344CB8AC3E}">
        <p14:creationId xmlns:p14="http://schemas.microsoft.com/office/powerpoint/2010/main" val="3367268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06894-6E7F-4407-F850-0CCAED52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3916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 для образца 1 (ширина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мкм, длина 456 мкм)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7B0FC34-6A47-B2D5-7936-C832D009D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430" y="1026162"/>
            <a:ext cx="5227249" cy="4382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AE9C139-39A1-AB5F-0480-D0B2989A3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3323" y="1025533"/>
            <a:ext cx="5227249" cy="438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8999D7-4235-8986-7D19-FE8DF3316528}"/>
              </a:ext>
            </a:extLst>
          </p:cNvPr>
          <p:cNvSpPr txBox="1"/>
          <p:nvPr/>
        </p:nvSpPr>
        <p:spPr>
          <a:xfrm>
            <a:off x="838200" y="5486400"/>
            <a:ext cx="5090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дифференциального сопротивления от температуры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0AB99-0BE6-9E9D-287D-60D16E36C30E}"/>
              </a:ext>
            </a:extLst>
          </p:cNvPr>
          <p:cNvSpPr txBox="1"/>
          <p:nvPr/>
        </p:nvSpPr>
        <p:spPr>
          <a:xfrm>
            <a:off x="6400093" y="5469473"/>
            <a:ext cx="50904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Зависимость дифференциального сопротивления от обратной температуры. Стрелкой отмечена температура перехода </a:t>
            </a:r>
          </a:p>
        </p:txBody>
      </p:sp>
    </p:spTree>
    <p:extLst>
      <p:ext uri="{BB962C8B-B14F-4D97-AF65-F5344CB8AC3E}">
        <p14:creationId xmlns:p14="http://schemas.microsoft.com/office/powerpoint/2010/main" val="295775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06894-6E7F-4407-F850-0CCAED52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3916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измерений для образца 1 (ширина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мкм, длина 456 мкм)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8999D7-4235-8986-7D19-FE8DF3316528}"/>
              </a:ext>
            </a:extLst>
          </p:cNvPr>
          <p:cNvSpPr txBox="1"/>
          <p:nvPr/>
        </p:nvSpPr>
        <p:spPr>
          <a:xfrm>
            <a:off x="838200" y="5486400"/>
            <a:ext cx="50904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Черная кривая - ВАХ образца длиной 456 мкм без облучения при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T</a:t>
            </a:r>
            <a:r>
              <a:rPr lang="ru-RU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=120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K</a:t>
            </a:r>
            <a:r>
              <a:rPr lang="ru-RU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. Красная кривая – ВАХ при подаче на образец ВЧ поля частотой 500 кГц и  амплитудой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U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-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</a:t>
            </a:r>
            <a:r>
              <a:rPr lang="ru-RU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= 120 мВ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00AB99-0BE6-9E9D-287D-60D16E36C30E}"/>
              </a:ext>
            </a:extLst>
          </p:cNvPr>
          <p:cNvSpPr txBox="1"/>
          <p:nvPr/>
        </p:nvSpPr>
        <p:spPr>
          <a:xfrm>
            <a:off x="6400093" y="5469473"/>
            <a:ext cx="50904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Зеленая кривая – ВАХ при подаче на образец ВЧ поля частотой 5 МГц и  амплитудой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U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</a:t>
            </a:r>
            <a:r>
              <a:rPr lang="ru-RU" sz="18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-</a:t>
            </a:r>
            <a:r>
              <a:rPr lang="en-US" sz="1800" baseline="-250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p</a:t>
            </a:r>
            <a:r>
              <a:rPr lang="ru-RU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</a:rPr>
              <a:t>= 700 мВ. </a:t>
            </a:r>
            <a:endParaRPr lang="ru-RU" sz="20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8D67AA-25FA-8E70-160F-CE3C7F310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69" y="1068663"/>
            <a:ext cx="5450296" cy="448094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48D83D-721C-FB9E-E18B-DC64BB108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065" y="1017647"/>
            <a:ext cx="5526996" cy="45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0812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511</Words>
  <Application>Microsoft Office PowerPoint</Application>
  <PresentationFormat>Широкоэкранный</PresentationFormat>
  <Paragraphs>26</Paragraphs>
  <Slides>10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Тема Office</vt:lpstr>
      <vt:lpstr>Транспортные явления в материалах с волнами зарядовой плотности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Результаты измерений для образца 1 (ширина ~ 3 мкм, длина 456 мкм)</vt:lpstr>
      <vt:lpstr>Результаты измерений для образца 1 (ширина ~ 3 мкм, длина 456 мкм)</vt:lpstr>
      <vt:lpstr>Результаты измерений для образца 2 (ширина ~ 3 мкм, длина 476 мкм)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Fagradalsfjall *</dc:creator>
  <cp:lastModifiedBy>Fagradalsfjall *</cp:lastModifiedBy>
  <cp:revision>5</cp:revision>
  <dcterms:created xsi:type="dcterms:W3CDTF">2024-06-03T20:09:09Z</dcterms:created>
  <dcterms:modified xsi:type="dcterms:W3CDTF">2024-06-05T17:41:31Z</dcterms:modified>
</cp:coreProperties>
</file>