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34"/>
  </p:notesMasterIdLst>
  <p:sldIdLst>
    <p:sldId id="310" r:id="rId2"/>
    <p:sldId id="313" r:id="rId3"/>
    <p:sldId id="315" r:id="rId4"/>
    <p:sldId id="316" r:id="rId5"/>
    <p:sldId id="314" r:id="rId6"/>
    <p:sldId id="318" r:id="rId7"/>
    <p:sldId id="317" r:id="rId8"/>
    <p:sldId id="320" r:id="rId9"/>
    <p:sldId id="321" r:id="rId10"/>
    <p:sldId id="324" r:id="rId11"/>
    <p:sldId id="268" r:id="rId12"/>
    <p:sldId id="269" r:id="rId13"/>
    <p:sldId id="325" r:id="rId14"/>
    <p:sldId id="262" r:id="rId15"/>
    <p:sldId id="327" r:id="rId16"/>
    <p:sldId id="328" r:id="rId17"/>
    <p:sldId id="330" r:id="rId18"/>
    <p:sldId id="331" r:id="rId19"/>
    <p:sldId id="323" r:id="rId20"/>
    <p:sldId id="322" r:id="rId21"/>
    <p:sldId id="329" r:id="rId22"/>
    <p:sldId id="332" r:id="rId23"/>
    <p:sldId id="333" r:id="rId24"/>
    <p:sldId id="335" r:id="rId25"/>
    <p:sldId id="334" r:id="rId26"/>
    <p:sldId id="336" r:id="rId27"/>
    <p:sldId id="341" r:id="rId28"/>
    <p:sldId id="338" r:id="rId29"/>
    <p:sldId id="337" r:id="rId30"/>
    <p:sldId id="339" r:id="rId31"/>
    <p:sldId id="340" r:id="rId32"/>
    <p:sldId id="288" r:id="rId33"/>
  </p:sldIdLst>
  <p:sldSz cx="9144000" cy="5143500" type="screen16x9"/>
  <p:notesSz cx="6858000" cy="9144000"/>
  <p:embeddedFontLst>
    <p:embeddedFont>
      <p:font typeface="Bebas Neue" panose="020B0606020202050201" pitchFamily="34" charset="0"/>
      <p:regular r:id="rId35"/>
    </p:embeddedFont>
    <p:embeddedFont>
      <p:font typeface="Rubik" panose="020B0604020202020204" charset="-79"/>
      <p:regular r:id="rId36"/>
      <p:bold r:id="rId37"/>
      <p:italic r:id="rId38"/>
      <p:boldItalic r:id="rId39"/>
    </p:embeddedFont>
    <p:embeddedFont>
      <p:font typeface="Rubik ExtraBold" panose="020B0604020202020204" charset="-79"/>
      <p:bold r:id="rId40"/>
      <p:boldItalic r:id="rId41"/>
    </p:embeddedFont>
    <p:embeddedFont>
      <p:font typeface="Work Sans ExtraBold" pitchFamily="2"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3BA515-ECC4-492E-86B3-23EA9DD10614}">
  <a:tblStyle styleId="{BA3BA515-ECC4-492E-86B3-23EA9DD106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4" autoAdjust="0"/>
    <p:restoredTop sz="94660"/>
  </p:normalViewPr>
  <p:slideViewPr>
    <p:cSldViewPr snapToGrid="0">
      <p:cViewPr varScale="1">
        <p:scale>
          <a:sx n="100" d="100"/>
          <a:sy n="100" d="100"/>
        </p:scale>
        <p:origin x="91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518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11a0c2a1e4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11a0c2a1e4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f39cbf303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f39cbf303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dc3e0bde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dc3e0bde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11dc647825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11dc647825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rot="9997008">
            <a:off x="5995558" y="3776888"/>
            <a:ext cx="5709886" cy="4052579"/>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l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8886939">
            <a:off x="-2417652" y="-928302"/>
            <a:ext cx="7000104" cy="7000104"/>
          </a:xfrm>
          <a:prstGeom prst="ellipse">
            <a:avLst/>
          </a:prstGeom>
          <a:gradFill>
            <a:gsLst>
              <a:gs pos="0">
                <a:schemeClr val="dk2"/>
              </a:gs>
              <a:gs pos="48000">
                <a:schemeClr val="accent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3"/>
          <p:cNvPicPr preferRelativeResize="0"/>
          <p:nvPr/>
        </p:nvPicPr>
        <p:blipFill rotWithShape="1">
          <a:blip r:embed="rId2">
            <a:alphaModFix/>
          </a:blip>
          <a:srcRect l="15605" t="14358" r="14479" b="14350"/>
          <a:stretch/>
        </p:blipFill>
        <p:spPr>
          <a:xfrm>
            <a:off x="1375500" y="738150"/>
            <a:ext cx="6393000" cy="3667200"/>
          </a:xfrm>
          <a:prstGeom prst="roundRect">
            <a:avLst>
              <a:gd name="adj" fmla="val 11351"/>
            </a:avLst>
          </a:prstGeom>
          <a:noFill/>
          <a:ln>
            <a:noFill/>
          </a:ln>
          <a:effectLst>
            <a:outerShdw blurRad="1014413" dist="123825" dir="5400000" algn="bl" rotWithShape="0">
              <a:srgbClr val="000000">
                <a:alpha val="36000"/>
              </a:srgbClr>
            </a:outerShdw>
          </a:effectLst>
        </p:spPr>
      </p:pic>
      <p:sp>
        <p:nvSpPr>
          <p:cNvPr id="19" name="Google Shape;19;p3"/>
          <p:cNvSpPr txBox="1">
            <a:spLocks noGrp="1"/>
          </p:cNvSpPr>
          <p:nvPr>
            <p:ph type="title"/>
          </p:nvPr>
        </p:nvSpPr>
        <p:spPr>
          <a:xfrm>
            <a:off x="2230650" y="2057400"/>
            <a:ext cx="4682700" cy="1390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2230650" y="1168807"/>
            <a:ext cx="1404000" cy="81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2230650" y="3600600"/>
            <a:ext cx="4682700" cy="3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BLANK_1_1_1_1_1_1_1">
    <p:bg>
      <p:bgPr>
        <a:solidFill>
          <a:schemeClr val="dk1"/>
        </a:solidFill>
        <a:effectLst/>
      </p:bgPr>
    </p:bg>
    <p:spTree>
      <p:nvGrpSpPr>
        <p:cNvPr id="1" name="Shape 273"/>
        <p:cNvGrpSpPr/>
        <p:nvPr/>
      </p:nvGrpSpPr>
      <p:grpSpPr>
        <a:xfrm>
          <a:off x="0" y="0"/>
          <a:ext cx="0" cy="0"/>
          <a:chOff x="0" y="0"/>
          <a:chExt cx="0" cy="0"/>
        </a:xfrm>
      </p:grpSpPr>
      <p:sp>
        <p:nvSpPr>
          <p:cNvPr id="274" name="Google Shape;274;p39"/>
          <p:cNvSpPr/>
          <p:nvPr/>
        </p:nvSpPr>
        <p:spPr>
          <a:xfrm rot="3234176">
            <a:off x="4715873" y="-2465645"/>
            <a:ext cx="8455549" cy="6001308"/>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4"/>
              </a:gs>
              <a:gs pos="66000">
                <a:schemeClr val="lt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rot="10454028">
            <a:off x="-4409074" y="2305091"/>
            <a:ext cx="8455592" cy="6001339"/>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3"/>
              </a:gs>
              <a:gs pos="48000">
                <a:schemeClr val="accent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715100" y="535000"/>
            <a:ext cx="7713900" cy="4073400"/>
          </a:xfrm>
          <a:prstGeom prst="round2DiagRect">
            <a:avLst>
              <a:gd name="adj1" fmla="val 16667"/>
              <a:gd name="adj2" fmla="val 0"/>
            </a:avLst>
          </a:prstGeom>
          <a:solidFill>
            <a:schemeClr val="lt1"/>
          </a:solidFill>
          <a:ln>
            <a:noFill/>
          </a:ln>
          <a:effectLst>
            <a:outerShdw blurRad="257175" dist="219075"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1"/>
        </a:solidFill>
        <a:effectLst/>
      </p:bgPr>
    </p:bg>
    <p:spTree>
      <p:nvGrpSpPr>
        <p:cNvPr id="1" name="Shape 277"/>
        <p:cNvGrpSpPr/>
        <p:nvPr/>
      </p:nvGrpSpPr>
      <p:grpSpPr>
        <a:xfrm>
          <a:off x="0" y="0"/>
          <a:ext cx="0" cy="0"/>
          <a:chOff x="0" y="0"/>
          <a:chExt cx="0" cy="0"/>
        </a:xfrm>
      </p:grpSpPr>
      <p:sp>
        <p:nvSpPr>
          <p:cNvPr id="278" name="Google Shape;278;p40"/>
          <p:cNvSpPr/>
          <p:nvPr/>
        </p:nvSpPr>
        <p:spPr>
          <a:xfrm rot="10454015">
            <a:off x="4094826" y="2781444"/>
            <a:ext cx="7161529" cy="5082880"/>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3"/>
              </a:gs>
              <a:gs pos="48000">
                <a:schemeClr val="accent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rot="-8400163">
            <a:off x="-3950988" y="-3430796"/>
            <a:ext cx="6420568" cy="7450335"/>
          </a:xfrm>
          <a:custGeom>
            <a:avLst/>
            <a:gdLst/>
            <a:ahLst/>
            <a:cxnLst/>
            <a:rect l="l" t="t" r="r" b="b"/>
            <a:pathLst>
              <a:path w="63497" h="73681" extrusionOk="0">
                <a:moveTo>
                  <a:pt x="56803" y="0"/>
                </a:moveTo>
                <a:cubicBezTo>
                  <a:pt x="56376" y="0"/>
                  <a:pt x="55942" y="44"/>
                  <a:pt x="55507" y="135"/>
                </a:cubicBezTo>
                <a:cubicBezTo>
                  <a:pt x="52102" y="850"/>
                  <a:pt x="49935" y="4195"/>
                  <a:pt x="50661" y="7601"/>
                </a:cubicBezTo>
                <a:cubicBezTo>
                  <a:pt x="50673" y="7660"/>
                  <a:pt x="51769" y="13720"/>
                  <a:pt x="48411" y="17483"/>
                </a:cubicBezTo>
                <a:cubicBezTo>
                  <a:pt x="45736" y="20496"/>
                  <a:pt x="40833" y="21332"/>
                  <a:pt x="36216" y="21332"/>
                </a:cubicBezTo>
                <a:cubicBezTo>
                  <a:pt x="34814" y="21332"/>
                  <a:pt x="33438" y="21255"/>
                  <a:pt x="32159" y="21138"/>
                </a:cubicBezTo>
                <a:cubicBezTo>
                  <a:pt x="30787" y="21012"/>
                  <a:pt x="29440" y="20950"/>
                  <a:pt x="28123" y="20950"/>
                </a:cubicBezTo>
                <a:cubicBezTo>
                  <a:pt x="17567" y="20950"/>
                  <a:pt x="8901" y="24933"/>
                  <a:pt x="3989" y="32163"/>
                </a:cubicBezTo>
                <a:cubicBezTo>
                  <a:pt x="1691" y="35556"/>
                  <a:pt x="369" y="39509"/>
                  <a:pt x="179" y="43605"/>
                </a:cubicBezTo>
                <a:cubicBezTo>
                  <a:pt x="0" y="47748"/>
                  <a:pt x="893" y="51868"/>
                  <a:pt x="2798" y="55559"/>
                </a:cubicBezTo>
                <a:cubicBezTo>
                  <a:pt x="5406" y="60714"/>
                  <a:pt x="9823" y="65096"/>
                  <a:pt x="15550" y="68215"/>
                </a:cubicBezTo>
                <a:cubicBezTo>
                  <a:pt x="21646" y="71525"/>
                  <a:pt x="29028" y="73371"/>
                  <a:pt x="37505" y="73668"/>
                </a:cubicBezTo>
                <a:lnTo>
                  <a:pt x="37743" y="73668"/>
                </a:lnTo>
                <a:lnTo>
                  <a:pt x="37743" y="73680"/>
                </a:lnTo>
                <a:cubicBezTo>
                  <a:pt x="41160" y="73668"/>
                  <a:pt x="43934" y="70930"/>
                  <a:pt x="43994" y="67513"/>
                </a:cubicBezTo>
                <a:cubicBezTo>
                  <a:pt x="44054" y="64108"/>
                  <a:pt x="41375" y="61262"/>
                  <a:pt x="37958" y="61131"/>
                </a:cubicBezTo>
                <a:cubicBezTo>
                  <a:pt x="31445" y="60905"/>
                  <a:pt x="25920" y="59571"/>
                  <a:pt x="21539" y="57190"/>
                </a:cubicBezTo>
                <a:cubicBezTo>
                  <a:pt x="18062" y="55297"/>
                  <a:pt x="15443" y="52773"/>
                  <a:pt x="13990" y="49892"/>
                </a:cubicBezTo>
                <a:cubicBezTo>
                  <a:pt x="12145" y="46260"/>
                  <a:pt x="12288" y="42272"/>
                  <a:pt x="14371" y="39212"/>
                </a:cubicBezTo>
                <a:cubicBezTo>
                  <a:pt x="16889" y="35513"/>
                  <a:pt x="21804" y="33491"/>
                  <a:pt x="28105" y="33491"/>
                </a:cubicBezTo>
                <a:cubicBezTo>
                  <a:pt x="29046" y="33491"/>
                  <a:pt x="30017" y="33536"/>
                  <a:pt x="31016" y="33628"/>
                </a:cubicBezTo>
                <a:cubicBezTo>
                  <a:pt x="32826" y="33794"/>
                  <a:pt x="34564" y="33878"/>
                  <a:pt x="36243" y="33878"/>
                </a:cubicBezTo>
                <a:cubicBezTo>
                  <a:pt x="45792" y="33878"/>
                  <a:pt x="53031" y="31187"/>
                  <a:pt x="57793" y="25829"/>
                </a:cubicBezTo>
                <a:cubicBezTo>
                  <a:pt x="61008" y="22210"/>
                  <a:pt x="62913" y="17459"/>
                  <a:pt x="63318" y="12077"/>
                </a:cubicBezTo>
                <a:cubicBezTo>
                  <a:pt x="63496" y="9720"/>
                  <a:pt x="63377" y="7339"/>
                  <a:pt x="62949" y="5017"/>
                </a:cubicBezTo>
                <a:cubicBezTo>
                  <a:pt x="62336" y="2047"/>
                  <a:pt x="59721" y="0"/>
                  <a:pt x="56803" y="0"/>
                </a:cubicBezTo>
                <a:close/>
              </a:path>
            </a:pathLst>
          </a:custGeom>
          <a:gradFill>
            <a:gsLst>
              <a:gs pos="0">
                <a:schemeClr val="accent3"/>
              </a:gs>
              <a:gs pos="50000">
                <a:schemeClr val="dk2"/>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715100" y="535000"/>
            <a:ext cx="7713900" cy="4073400"/>
          </a:xfrm>
          <a:prstGeom prst="round2DiagRect">
            <a:avLst>
              <a:gd name="adj1" fmla="val 16667"/>
              <a:gd name="adj2" fmla="val 0"/>
            </a:avLst>
          </a:prstGeom>
          <a:solidFill>
            <a:schemeClr val="dk1"/>
          </a:solidFill>
          <a:ln>
            <a:noFill/>
          </a:ln>
          <a:effectLst>
            <a:outerShdw blurRad="257175" dist="219075"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6"/>
        <p:cNvGrpSpPr/>
        <p:nvPr/>
      </p:nvGrpSpPr>
      <p:grpSpPr>
        <a:xfrm>
          <a:off x="0" y="0"/>
          <a:ext cx="0" cy="0"/>
          <a:chOff x="0" y="0"/>
          <a:chExt cx="0" cy="0"/>
        </a:xfrm>
      </p:grpSpPr>
      <p:sp>
        <p:nvSpPr>
          <p:cNvPr id="267" name="Google Shape;267;p38"/>
          <p:cNvSpPr/>
          <p:nvPr/>
        </p:nvSpPr>
        <p:spPr>
          <a:xfrm rot="-8400163">
            <a:off x="-3357488" y="-3815446"/>
            <a:ext cx="6420568" cy="7450335"/>
          </a:xfrm>
          <a:custGeom>
            <a:avLst/>
            <a:gdLst/>
            <a:ahLst/>
            <a:cxnLst/>
            <a:rect l="l" t="t" r="r" b="b"/>
            <a:pathLst>
              <a:path w="63497" h="73681" extrusionOk="0">
                <a:moveTo>
                  <a:pt x="56803" y="0"/>
                </a:moveTo>
                <a:cubicBezTo>
                  <a:pt x="56376" y="0"/>
                  <a:pt x="55942" y="44"/>
                  <a:pt x="55507" y="135"/>
                </a:cubicBezTo>
                <a:cubicBezTo>
                  <a:pt x="52102" y="850"/>
                  <a:pt x="49935" y="4195"/>
                  <a:pt x="50661" y="7601"/>
                </a:cubicBezTo>
                <a:cubicBezTo>
                  <a:pt x="50673" y="7660"/>
                  <a:pt x="51769" y="13720"/>
                  <a:pt x="48411" y="17483"/>
                </a:cubicBezTo>
                <a:cubicBezTo>
                  <a:pt x="45736" y="20496"/>
                  <a:pt x="40833" y="21332"/>
                  <a:pt x="36216" y="21332"/>
                </a:cubicBezTo>
                <a:cubicBezTo>
                  <a:pt x="34814" y="21332"/>
                  <a:pt x="33438" y="21255"/>
                  <a:pt x="32159" y="21138"/>
                </a:cubicBezTo>
                <a:cubicBezTo>
                  <a:pt x="30787" y="21012"/>
                  <a:pt x="29440" y="20950"/>
                  <a:pt x="28123" y="20950"/>
                </a:cubicBezTo>
                <a:cubicBezTo>
                  <a:pt x="17567" y="20950"/>
                  <a:pt x="8901" y="24933"/>
                  <a:pt x="3989" y="32163"/>
                </a:cubicBezTo>
                <a:cubicBezTo>
                  <a:pt x="1691" y="35556"/>
                  <a:pt x="369" y="39509"/>
                  <a:pt x="179" y="43605"/>
                </a:cubicBezTo>
                <a:cubicBezTo>
                  <a:pt x="0" y="47748"/>
                  <a:pt x="893" y="51868"/>
                  <a:pt x="2798" y="55559"/>
                </a:cubicBezTo>
                <a:cubicBezTo>
                  <a:pt x="5406" y="60714"/>
                  <a:pt x="9823" y="65096"/>
                  <a:pt x="15550" y="68215"/>
                </a:cubicBezTo>
                <a:cubicBezTo>
                  <a:pt x="21646" y="71525"/>
                  <a:pt x="29028" y="73371"/>
                  <a:pt x="37505" y="73668"/>
                </a:cubicBezTo>
                <a:lnTo>
                  <a:pt x="37743" y="73668"/>
                </a:lnTo>
                <a:lnTo>
                  <a:pt x="37743" y="73680"/>
                </a:lnTo>
                <a:cubicBezTo>
                  <a:pt x="41160" y="73668"/>
                  <a:pt x="43934" y="70930"/>
                  <a:pt x="43994" y="67513"/>
                </a:cubicBezTo>
                <a:cubicBezTo>
                  <a:pt x="44054" y="64108"/>
                  <a:pt x="41375" y="61262"/>
                  <a:pt x="37958" y="61131"/>
                </a:cubicBezTo>
                <a:cubicBezTo>
                  <a:pt x="31445" y="60905"/>
                  <a:pt x="25920" y="59571"/>
                  <a:pt x="21539" y="57190"/>
                </a:cubicBezTo>
                <a:cubicBezTo>
                  <a:pt x="18062" y="55297"/>
                  <a:pt x="15443" y="52773"/>
                  <a:pt x="13990" y="49892"/>
                </a:cubicBezTo>
                <a:cubicBezTo>
                  <a:pt x="12145" y="46260"/>
                  <a:pt x="12288" y="42272"/>
                  <a:pt x="14371" y="39212"/>
                </a:cubicBezTo>
                <a:cubicBezTo>
                  <a:pt x="16889" y="35513"/>
                  <a:pt x="21804" y="33491"/>
                  <a:pt x="28105" y="33491"/>
                </a:cubicBezTo>
                <a:cubicBezTo>
                  <a:pt x="29046" y="33491"/>
                  <a:pt x="30017" y="33536"/>
                  <a:pt x="31016" y="33628"/>
                </a:cubicBezTo>
                <a:cubicBezTo>
                  <a:pt x="32826" y="33794"/>
                  <a:pt x="34564" y="33878"/>
                  <a:pt x="36243" y="33878"/>
                </a:cubicBezTo>
                <a:cubicBezTo>
                  <a:pt x="45792" y="33878"/>
                  <a:pt x="53031" y="31187"/>
                  <a:pt x="57793" y="25829"/>
                </a:cubicBezTo>
                <a:cubicBezTo>
                  <a:pt x="61008" y="22210"/>
                  <a:pt x="62913" y="17459"/>
                  <a:pt x="63318" y="12077"/>
                </a:cubicBezTo>
                <a:cubicBezTo>
                  <a:pt x="63496" y="9720"/>
                  <a:pt x="63377" y="7339"/>
                  <a:pt x="62949" y="5017"/>
                </a:cubicBezTo>
                <a:cubicBezTo>
                  <a:pt x="62336" y="2047"/>
                  <a:pt x="59721" y="0"/>
                  <a:pt x="56803" y="0"/>
                </a:cubicBezTo>
                <a:close/>
              </a:path>
            </a:pathLst>
          </a:custGeom>
          <a:gradFill>
            <a:gsLst>
              <a:gs pos="0">
                <a:schemeClr val="lt2"/>
              </a:gs>
              <a:gs pos="100000">
                <a:schemeClr val="accen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rot="10454015">
            <a:off x="3336451" y="2067069"/>
            <a:ext cx="7161529" cy="5082880"/>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3"/>
              </a:gs>
              <a:gs pos="48000">
                <a:schemeClr val="accent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38"/>
          <p:cNvPicPr preferRelativeResize="0"/>
          <p:nvPr/>
        </p:nvPicPr>
        <p:blipFill rotWithShape="1">
          <a:blip r:embed="rId2">
            <a:alphaModFix/>
          </a:blip>
          <a:srcRect l="22909" t="30582" r="12773" b="5848"/>
          <a:stretch/>
        </p:blipFill>
        <p:spPr>
          <a:xfrm>
            <a:off x="1375500" y="726800"/>
            <a:ext cx="6393000" cy="3554400"/>
          </a:xfrm>
          <a:prstGeom prst="roundRect">
            <a:avLst>
              <a:gd name="adj" fmla="val 11351"/>
            </a:avLst>
          </a:prstGeom>
          <a:noFill/>
          <a:ln>
            <a:noFill/>
          </a:ln>
          <a:effectLst>
            <a:outerShdw blurRad="1014413" dist="123825" dir="5400000" algn="bl" rotWithShape="0">
              <a:srgbClr val="000000">
                <a:alpha val="36000"/>
              </a:srgbClr>
            </a:outerShdw>
          </a:effectLst>
        </p:spPr>
      </p:pic>
      <p:sp>
        <p:nvSpPr>
          <p:cNvPr id="270" name="Google Shape;270;p38"/>
          <p:cNvSpPr txBox="1">
            <a:spLocks noGrp="1"/>
          </p:cNvSpPr>
          <p:nvPr>
            <p:ph type="ctrTitle"/>
          </p:nvPr>
        </p:nvSpPr>
        <p:spPr>
          <a:xfrm>
            <a:off x="1625600" y="954925"/>
            <a:ext cx="5968500" cy="750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1" name="Google Shape;271;p38"/>
          <p:cNvSpPr txBox="1">
            <a:spLocks noGrp="1"/>
          </p:cNvSpPr>
          <p:nvPr>
            <p:ph type="subTitle" idx="1"/>
          </p:nvPr>
        </p:nvSpPr>
        <p:spPr>
          <a:xfrm>
            <a:off x="1625600" y="3121500"/>
            <a:ext cx="3232500" cy="98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72" name="Google Shape;272;p38"/>
          <p:cNvSpPr txBox="1"/>
          <p:nvPr/>
        </p:nvSpPr>
        <p:spPr>
          <a:xfrm>
            <a:off x="2039250" y="4346425"/>
            <a:ext cx="5065500" cy="2784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Rubik"/>
                <a:ea typeface="Rubik"/>
                <a:cs typeface="Rubik"/>
                <a:sym typeface="Rubik"/>
              </a:rPr>
              <a:t>CREDITS: This presentation template was created by </a:t>
            </a:r>
            <a:r>
              <a:rPr lang="en" sz="1000" b="1">
                <a:solidFill>
                  <a:schemeClr val="dk2"/>
                </a:solidFill>
                <a:uFill>
                  <a:noFill/>
                </a:uFill>
                <a:latin typeface="Rubik"/>
                <a:ea typeface="Rubik"/>
                <a:cs typeface="Rubik"/>
                <a:sym typeface="Rubik"/>
                <a:hlinkClick r:id="rId3">
                  <a:extLst>
                    <a:ext uri="{A12FA001-AC4F-418D-AE19-62706E023703}">
                      <ahyp:hlinkClr xmlns:ahyp="http://schemas.microsoft.com/office/drawing/2018/hyperlinkcolor" val="tx"/>
                    </a:ext>
                  </a:extLst>
                </a:hlinkClick>
              </a:rPr>
              <a:t>Slidesgo</a:t>
            </a:r>
            <a:r>
              <a:rPr lang="en" sz="1000">
                <a:solidFill>
                  <a:schemeClr val="lt1"/>
                </a:solidFill>
                <a:latin typeface="Rubik"/>
                <a:ea typeface="Rubik"/>
                <a:cs typeface="Rubik"/>
                <a:sym typeface="Rubik"/>
              </a:rPr>
              <a:t>, and includes icons by </a:t>
            </a:r>
            <a:r>
              <a:rPr lang="en" sz="1000" b="1">
                <a:solidFill>
                  <a:schemeClr val="dk2"/>
                </a:solidFill>
                <a:uFill>
                  <a:noFill/>
                </a:uFill>
                <a:latin typeface="Rubik"/>
                <a:ea typeface="Rubik"/>
                <a:cs typeface="Rubik"/>
                <a:sym typeface="Rubik"/>
                <a:hlinkClick r:id="rId4">
                  <a:extLst>
                    <a:ext uri="{A12FA001-AC4F-418D-AE19-62706E023703}">
                      <ahyp:hlinkClr xmlns:ahyp="http://schemas.microsoft.com/office/drawing/2018/hyperlinkcolor" val="tx"/>
                    </a:ext>
                  </a:extLst>
                </a:hlinkClick>
              </a:rPr>
              <a:t>Flaticon</a:t>
            </a:r>
            <a:r>
              <a:rPr lang="en" sz="1000">
                <a:solidFill>
                  <a:schemeClr val="lt1"/>
                </a:solidFill>
                <a:latin typeface="Rubik"/>
                <a:ea typeface="Rubik"/>
                <a:cs typeface="Rubik"/>
                <a:sym typeface="Rubik"/>
              </a:rPr>
              <a:t> and infographics &amp; images by </a:t>
            </a:r>
            <a:r>
              <a:rPr lang="en" sz="1000" b="1">
                <a:solidFill>
                  <a:schemeClr val="dk2"/>
                </a:solidFill>
                <a:uFill>
                  <a:noFill/>
                </a:uFill>
                <a:latin typeface="Rubik"/>
                <a:ea typeface="Rubik"/>
                <a:cs typeface="Rubik"/>
                <a:sym typeface="Rubik"/>
                <a:hlinkClick r:id="rId5">
                  <a:extLst>
                    <a:ext uri="{A12FA001-AC4F-418D-AE19-62706E023703}">
                      <ahyp:hlinkClr xmlns:ahyp="http://schemas.microsoft.com/office/drawing/2018/hyperlinkcolor" val="tx"/>
                    </a:ext>
                  </a:extLst>
                </a:hlinkClick>
              </a:rPr>
              <a:t>Freepik</a:t>
            </a:r>
            <a:endParaRPr sz="1000" b="1">
              <a:solidFill>
                <a:schemeClr val="dk2"/>
              </a:solidFill>
              <a:latin typeface="Rubik"/>
              <a:ea typeface="Rubik"/>
              <a:cs typeface="Rubik"/>
              <a:sym typeface="Rubik"/>
            </a:endParaRPr>
          </a:p>
        </p:txBody>
      </p:sp>
    </p:spTree>
    <p:extLst>
      <p:ext uri="{BB962C8B-B14F-4D97-AF65-F5344CB8AC3E}">
        <p14:creationId xmlns:p14="http://schemas.microsoft.com/office/powerpoint/2010/main" val="249524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rot="-8605897">
            <a:off x="-2951598" y="2781540"/>
            <a:ext cx="5720566" cy="4060060"/>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1"/>
              </a:gs>
              <a:gs pos="5500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064614">
            <a:off x="6409664" y="-3126948"/>
            <a:ext cx="5257022" cy="5257022"/>
          </a:xfrm>
          <a:prstGeom prst="ellipse">
            <a:avLst/>
          </a:prstGeom>
          <a:gradFill>
            <a:gsLst>
              <a:gs pos="0">
                <a:schemeClr val="accent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4"/>
          <p:cNvPicPr preferRelativeResize="0"/>
          <p:nvPr/>
        </p:nvPicPr>
        <p:blipFill rotWithShape="1">
          <a:blip r:embed="rId2">
            <a:alphaModFix/>
          </a:blip>
          <a:srcRect l="5531" t="7591" r="5540" b="7591"/>
          <a:stretch/>
        </p:blipFill>
        <p:spPr>
          <a:xfrm>
            <a:off x="506100"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26" name="Google Shape;26;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2031600" y="1194700"/>
            <a:ext cx="5080800" cy="16632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p:nvPr/>
        </p:nvSpPr>
        <p:spPr>
          <a:xfrm rot="-1166977">
            <a:off x="-1757161" y="-3399418"/>
            <a:ext cx="9813287" cy="6964960"/>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lt2"/>
              </a:gs>
              <a:gs pos="50000">
                <a:schemeClr val="accent1"/>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10064649">
            <a:off x="6535266" y="3218277"/>
            <a:ext cx="5074961" cy="5074961"/>
          </a:xfrm>
          <a:prstGeom prst="ellipse">
            <a:avLst/>
          </a:prstGeom>
          <a:gradFill>
            <a:gsLst>
              <a:gs pos="0">
                <a:schemeClr val="accent3"/>
              </a:gs>
              <a:gs pos="50000">
                <a:schemeClr val="dk2"/>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l="5540" t="7590" r="5531" b="7599"/>
          <a:stretch/>
        </p:blipFill>
        <p:spPr>
          <a:xfrm>
            <a:off x="506100"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50" name="Google Shape;5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p:nvPr/>
        </p:nvSpPr>
        <p:spPr>
          <a:xfrm rot="-8694577">
            <a:off x="4314121" y="2278820"/>
            <a:ext cx="7000216" cy="7000216"/>
          </a:xfrm>
          <a:prstGeom prst="ellipse">
            <a:avLst/>
          </a:prstGeom>
          <a:gradFill>
            <a:gsLst>
              <a:gs pos="0">
                <a:schemeClr val="accent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rot="-1030337">
            <a:off x="-2387533" y="-2637539"/>
            <a:ext cx="7261773" cy="5153910"/>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9"/>
          <p:cNvPicPr preferRelativeResize="0"/>
          <p:nvPr/>
        </p:nvPicPr>
        <p:blipFill rotWithShape="1">
          <a:blip r:embed="rId2">
            <a:alphaModFix/>
          </a:blip>
          <a:srcRect l="5104" t="7158" r="5958" b="8023"/>
          <a:stretch/>
        </p:blipFill>
        <p:spPr>
          <a:xfrm>
            <a:off x="467013"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55" name="Google Shape;55;p9"/>
          <p:cNvSpPr txBox="1">
            <a:spLocks noGrp="1"/>
          </p:cNvSpPr>
          <p:nvPr>
            <p:ph type="title"/>
          </p:nvPr>
        </p:nvSpPr>
        <p:spPr>
          <a:xfrm>
            <a:off x="1753950" y="1775275"/>
            <a:ext cx="2553900" cy="7809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9"/>
          <p:cNvSpPr txBox="1">
            <a:spLocks noGrp="1"/>
          </p:cNvSpPr>
          <p:nvPr>
            <p:ph type="subTitle" idx="1"/>
          </p:nvPr>
        </p:nvSpPr>
        <p:spPr>
          <a:xfrm>
            <a:off x="1753950" y="2733300"/>
            <a:ext cx="56361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7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1"/>
        <p:cNvGrpSpPr/>
        <p:nvPr/>
      </p:nvGrpSpPr>
      <p:grpSpPr>
        <a:xfrm>
          <a:off x="0" y="0"/>
          <a:ext cx="0" cy="0"/>
          <a:chOff x="0" y="0"/>
          <a:chExt cx="0" cy="0"/>
        </a:xfrm>
      </p:grpSpPr>
      <p:sp>
        <p:nvSpPr>
          <p:cNvPr id="72" name="Google Shape;72;p13"/>
          <p:cNvSpPr/>
          <p:nvPr/>
        </p:nvSpPr>
        <p:spPr>
          <a:xfrm rot="10064687">
            <a:off x="6422875" y="-1766637"/>
            <a:ext cx="4511305" cy="4511305"/>
          </a:xfrm>
          <a:prstGeom prst="ellipse">
            <a:avLst/>
          </a:pr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rot="-9210935">
            <a:off x="-2451976" y="2635468"/>
            <a:ext cx="4976642" cy="3532051"/>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lt2"/>
              </a:gs>
              <a:gs pos="50000">
                <a:schemeClr val="accent2"/>
              </a:gs>
              <a:gs pos="100000">
                <a:schemeClr val="accent3"/>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13"/>
          <p:cNvPicPr preferRelativeResize="0"/>
          <p:nvPr/>
        </p:nvPicPr>
        <p:blipFill rotWithShape="1">
          <a:blip r:embed="rId2">
            <a:alphaModFix/>
          </a:blip>
          <a:srcRect l="5427" t="8358" r="6318" b="7466"/>
          <a:stretch/>
        </p:blipFill>
        <p:spPr>
          <a:xfrm>
            <a:off x="499775"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75" name="Google Shape;75;p13"/>
          <p:cNvSpPr txBox="1">
            <a:spLocks noGrp="1"/>
          </p:cNvSpPr>
          <p:nvPr>
            <p:ph type="title"/>
          </p:nvPr>
        </p:nvSpPr>
        <p:spPr>
          <a:xfrm>
            <a:off x="1391900" y="1332300"/>
            <a:ext cx="29964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2" hasCustomPrompt="1"/>
          </p:nvPr>
        </p:nvSpPr>
        <p:spPr>
          <a:xfrm>
            <a:off x="715100" y="1332300"/>
            <a:ext cx="676800" cy="39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1"/>
          </p:nvPr>
        </p:nvSpPr>
        <p:spPr>
          <a:xfrm>
            <a:off x="1391900" y="17238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3"/>
          </p:nvPr>
        </p:nvSpPr>
        <p:spPr>
          <a:xfrm>
            <a:off x="5316300" y="1332300"/>
            <a:ext cx="29991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4" hasCustomPrompt="1"/>
          </p:nvPr>
        </p:nvSpPr>
        <p:spPr>
          <a:xfrm>
            <a:off x="4639500" y="1332300"/>
            <a:ext cx="674700" cy="390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5"/>
          </p:nvPr>
        </p:nvSpPr>
        <p:spPr>
          <a:xfrm>
            <a:off x="5316300" y="17238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6"/>
          </p:nvPr>
        </p:nvSpPr>
        <p:spPr>
          <a:xfrm>
            <a:off x="1391900" y="2409592"/>
            <a:ext cx="2996400" cy="389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3"/>
          <p:cNvSpPr txBox="1">
            <a:spLocks noGrp="1"/>
          </p:cNvSpPr>
          <p:nvPr>
            <p:ph type="title" idx="7" hasCustomPrompt="1"/>
          </p:nvPr>
        </p:nvSpPr>
        <p:spPr>
          <a:xfrm>
            <a:off x="715100" y="2409592"/>
            <a:ext cx="676800" cy="39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8"/>
          </p:nvPr>
        </p:nvSpPr>
        <p:spPr>
          <a:xfrm>
            <a:off x="1391900" y="2798995"/>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3"/>
          <p:cNvSpPr txBox="1">
            <a:spLocks noGrp="1"/>
          </p:cNvSpPr>
          <p:nvPr>
            <p:ph type="title" idx="9"/>
          </p:nvPr>
        </p:nvSpPr>
        <p:spPr>
          <a:xfrm>
            <a:off x="5316300" y="2409592"/>
            <a:ext cx="2996400" cy="389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3"/>
          <p:cNvSpPr txBox="1">
            <a:spLocks noGrp="1"/>
          </p:cNvSpPr>
          <p:nvPr>
            <p:ph type="title" idx="13" hasCustomPrompt="1"/>
          </p:nvPr>
        </p:nvSpPr>
        <p:spPr>
          <a:xfrm>
            <a:off x="4639500" y="2409592"/>
            <a:ext cx="676800" cy="39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4"/>
          </p:nvPr>
        </p:nvSpPr>
        <p:spPr>
          <a:xfrm>
            <a:off x="5316300" y="2798995"/>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15"/>
          </p:nvPr>
        </p:nvSpPr>
        <p:spPr>
          <a:xfrm>
            <a:off x="1391900" y="3485700"/>
            <a:ext cx="29964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3"/>
          <p:cNvSpPr txBox="1">
            <a:spLocks noGrp="1"/>
          </p:cNvSpPr>
          <p:nvPr>
            <p:ph type="title" idx="16" hasCustomPrompt="1"/>
          </p:nvPr>
        </p:nvSpPr>
        <p:spPr>
          <a:xfrm>
            <a:off x="715100" y="3485700"/>
            <a:ext cx="676800" cy="3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7"/>
          </p:nvPr>
        </p:nvSpPr>
        <p:spPr>
          <a:xfrm>
            <a:off x="1391900" y="38790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18"/>
          </p:nvPr>
        </p:nvSpPr>
        <p:spPr>
          <a:xfrm>
            <a:off x="5316300" y="3485700"/>
            <a:ext cx="29964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19" hasCustomPrompt="1"/>
          </p:nvPr>
        </p:nvSpPr>
        <p:spPr>
          <a:xfrm>
            <a:off x="4639500" y="3485700"/>
            <a:ext cx="676800" cy="3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20"/>
          </p:nvPr>
        </p:nvSpPr>
        <p:spPr>
          <a:xfrm>
            <a:off x="5316300" y="38790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21"/>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4"/>
        <p:cNvGrpSpPr/>
        <p:nvPr/>
      </p:nvGrpSpPr>
      <p:grpSpPr>
        <a:xfrm>
          <a:off x="0" y="0"/>
          <a:ext cx="0" cy="0"/>
          <a:chOff x="0" y="0"/>
          <a:chExt cx="0" cy="0"/>
        </a:xfrm>
      </p:grpSpPr>
      <p:sp>
        <p:nvSpPr>
          <p:cNvPr id="95" name="Google Shape;95;p14"/>
          <p:cNvSpPr/>
          <p:nvPr/>
        </p:nvSpPr>
        <p:spPr>
          <a:xfrm rot="-2399828" flipH="1">
            <a:off x="827426" y="106777"/>
            <a:ext cx="8535182" cy="9904102"/>
          </a:xfrm>
          <a:custGeom>
            <a:avLst/>
            <a:gdLst/>
            <a:ahLst/>
            <a:cxnLst/>
            <a:rect l="l" t="t" r="r" b="b"/>
            <a:pathLst>
              <a:path w="63497" h="73681" extrusionOk="0">
                <a:moveTo>
                  <a:pt x="56803" y="0"/>
                </a:moveTo>
                <a:cubicBezTo>
                  <a:pt x="56376" y="0"/>
                  <a:pt x="55942" y="44"/>
                  <a:pt x="55507" y="135"/>
                </a:cubicBezTo>
                <a:cubicBezTo>
                  <a:pt x="52102" y="850"/>
                  <a:pt x="49935" y="4195"/>
                  <a:pt x="50661" y="7601"/>
                </a:cubicBezTo>
                <a:cubicBezTo>
                  <a:pt x="50673" y="7660"/>
                  <a:pt x="51769" y="13720"/>
                  <a:pt x="48411" y="17483"/>
                </a:cubicBezTo>
                <a:cubicBezTo>
                  <a:pt x="45736" y="20496"/>
                  <a:pt x="40833" y="21332"/>
                  <a:pt x="36216" y="21332"/>
                </a:cubicBezTo>
                <a:cubicBezTo>
                  <a:pt x="34814" y="21332"/>
                  <a:pt x="33438" y="21255"/>
                  <a:pt x="32159" y="21138"/>
                </a:cubicBezTo>
                <a:cubicBezTo>
                  <a:pt x="30787" y="21012"/>
                  <a:pt x="29440" y="20950"/>
                  <a:pt x="28123" y="20950"/>
                </a:cubicBezTo>
                <a:cubicBezTo>
                  <a:pt x="17567" y="20950"/>
                  <a:pt x="8901" y="24933"/>
                  <a:pt x="3989" y="32163"/>
                </a:cubicBezTo>
                <a:cubicBezTo>
                  <a:pt x="1691" y="35556"/>
                  <a:pt x="369" y="39509"/>
                  <a:pt x="179" y="43605"/>
                </a:cubicBezTo>
                <a:cubicBezTo>
                  <a:pt x="0" y="47748"/>
                  <a:pt x="893" y="51868"/>
                  <a:pt x="2798" y="55559"/>
                </a:cubicBezTo>
                <a:cubicBezTo>
                  <a:pt x="5406" y="60714"/>
                  <a:pt x="9823" y="65096"/>
                  <a:pt x="15550" y="68215"/>
                </a:cubicBezTo>
                <a:cubicBezTo>
                  <a:pt x="21646" y="71525"/>
                  <a:pt x="29028" y="73371"/>
                  <a:pt x="37505" y="73668"/>
                </a:cubicBezTo>
                <a:lnTo>
                  <a:pt x="37743" y="73668"/>
                </a:lnTo>
                <a:lnTo>
                  <a:pt x="37743" y="73680"/>
                </a:lnTo>
                <a:cubicBezTo>
                  <a:pt x="41160" y="73668"/>
                  <a:pt x="43934" y="70930"/>
                  <a:pt x="43994" y="67513"/>
                </a:cubicBezTo>
                <a:cubicBezTo>
                  <a:pt x="44054" y="64108"/>
                  <a:pt x="41375" y="61262"/>
                  <a:pt x="37958" y="61131"/>
                </a:cubicBezTo>
                <a:cubicBezTo>
                  <a:pt x="31445" y="60905"/>
                  <a:pt x="25920" y="59571"/>
                  <a:pt x="21539" y="57190"/>
                </a:cubicBezTo>
                <a:cubicBezTo>
                  <a:pt x="18062" y="55297"/>
                  <a:pt x="15443" y="52773"/>
                  <a:pt x="13990" y="49892"/>
                </a:cubicBezTo>
                <a:cubicBezTo>
                  <a:pt x="12145" y="46260"/>
                  <a:pt x="12288" y="42272"/>
                  <a:pt x="14371" y="39212"/>
                </a:cubicBezTo>
                <a:cubicBezTo>
                  <a:pt x="16889" y="35513"/>
                  <a:pt x="21804" y="33491"/>
                  <a:pt x="28105" y="33491"/>
                </a:cubicBezTo>
                <a:cubicBezTo>
                  <a:pt x="29046" y="33491"/>
                  <a:pt x="30017" y="33536"/>
                  <a:pt x="31016" y="33628"/>
                </a:cubicBezTo>
                <a:cubicBezTo>
                  <a:pt x="32826" y="33794"/>
                  <a:pt x="34564" y="33878"/>
                  <a:pt x="36243" y="33878"/>
                </a:cubicBezTo>
                <a:cubicBezTo>
                  <a:pt x="45792" y="33878"/>
                  <a:pt x="53031" y="31187"/>
                  <a:pt x="57793" y="25829"/>
                </a:cubicBezTo>
                <a:cubicBezTo>
                  <a:pt x="61008" y="22210"/>
                  <a:pt x="62913" y="17459"/>
                  <a:pt x="63318" y="12077"/>
                </a:cubicBezTo>
                <a:cubicBezTo>
                  <a:pt x="63496" y="9720"/>
                  <a:pt x="63377" y="7339"/>
                  <a:pt x="62949" y="5017"/>
                </a:cubicBezTo>
                <a:cubicBezTo>
                  <a:pt x="62336" y="2047"/>
                  <a:pt x="59721" y="0"/>
                  <a:pt x="56803" y="0"/>
                </a:cubicBez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4"/>
          <p:cNvPicPr preferRelativeResize="0"/>
          <p:nvPr/>
        </p:nvPicPr>
        <p:blipFill rotWithShape="1">
          <a:blip r:embed="rId2">
            <a:alphaModFix/>
          </a:blip>
          <a:srcRect l="5531" t="7591" r="5531" b="7591"/>
          <a:stretch/>
        </p:blipFill>
        <p:spPr>
          <a:xfrm>
            <a:off x="506100"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97" name="Google Shape;97;p14"/>
          <p:cNvSpPr txBox="1">
            <a:spLocks noGrp="1"/>
          </p:cNvSpPr>
          <p:nvPr>
            <p:ph type="title"/>
          </p:nvPr>
        </p:nvSpPr>
        <p:spPr>
          <a:xfrm>
            <a:off x="3043519" y="3550575"/>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8" name="Google Shape;98;p14"/>
          <p:cNvSpPr txBox="1">
            <a:spLocks noGrp="1"/>
          </p:cNvSpPr>
          <p:nvPr>
            <p:ph type="subTitle" idx="1"/>
          </p:nvPr>
        </p:nvSpPr>
        <p:spPr>
          <a:xfrm>
            <a:off x="1536569" y="1525775"/>
            <a:ext cx="6066600" cy="1556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3"/>
        <p:cNvGrpSpPr/>
        <p:nvPr/>
      </p:nvGrpSpPr>
      <p:grpSpPr>
        <a:xfrm>
          <a:off x="0" y="0"/>
          <a:ext cx="0" cy="0"/>
          <a:chOff x="0" y="0"/>
          <a:chExt cx="0" cy="0"/>
        </a:xfrm>
      </p:grpSpPr>
      <p:sp>
        <p:nvSpPr>
          <p:cNvPr id="104" name="Google Shape;104;p16"/>
          <p:cNvSpPr/>
          <p:nvPr/>
        </p:nvSpPr>
        <p:spPr>
          <a:xfrm rot="-8605897">
            <a:off x="-2951598" y="2781540"/>
            <a:ext cx="5720566" cy="4060060"/>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1"/>
              </a:gs>
              <a:gs pos="5500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rot="10064614">
            <a:off x="6409664" y="-3126948"/>
            <a:ext cx="5257022" cy="5257022"/>
          </a:xfrm>
          <a:prstGeom prst="ellipse">
            <a:avLst/>
          </a:prstGeom>
          <a:gradFill>
            <a:gsLst>
              <a:gs pos="0">
                <a:schemeClr val="accent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6"/>
          <p:cNvPicPr preferRelativeResize="0"/>
          <p:nvPr/>
        </p:nvPicPr>
        <p:blipFill rotWithShape="1">
          <a:blip r:embed="rId2">
            <a:alphaModFix/>
          </a:blip>
          <a:srcRect l="5531" t="7591" r="5540" b="7591"/>
          <a:stretch/>
        </p:blipFill>
        <p:spPr>
          <a:xfrm>
            <a:off x="506100"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107" name="Google Shape;107;p16"/>
          <p:cNvSpPr txBox="1">
            <a:spLocks noGrp="1"/>
          </p:cNvSpPr>
          <p:nvPr>
            <p:ph type="subTitle" idx="1"/>
          </p:nvPr>
        </p:nvSpPr>
        <p:spPr>
          <a:xfrm>
            <a:off x="1424113" y="2133775"/>
            <a:ext cx="29076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solidFill>
                  <a:schemeClr val="dk2"/>
                </a:solidFill>
                <a:latin typeface="Rubik ExtraBold"/>
                <a:ea typeface="Rubik ExtraBold"/>
                <a:cs typeface="Rubik ExtraBold"/>
                <a:sym typeface="Rubik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8" name="Google Shape;108;p16"/>
          <p:cNvSpPr txBox="1">
            <a:spLocks noGrp="1"/>
          </p:cNvSpPr>
          <p:nvPr>
            <p:ph type="subTitle" idx="2"/>
          </p:nvPr>
        </p:nvSpPr>
        <p:spPr>
          <a:xfrm>
            <a:off x="4812288" y="2133775"/>
            <a:ext cx="29076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solidFill>
                  <a:schemeClr val="dk2"/>
                </a:solidFill>
                <a:latin typeface="Rubik ExtraBold"/>
                <a:ea typeface="Rubik ExtraBold"/>
                <a:cs typeface="Rubik ExtraBold"/>
                <a:sym typeface="Rubik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 name="Google Shape;109;p16"/>
          <p:cNvSpPr txBox="1">
            <a:spLocks noGrp="1"/>
          </p:cNvSpPr>
          <p:nvPr>
            <p:ph type="subTitle" idx="3"/>
          </p:nvPr>
        </p:nvSpPr>
        <p:spPr>
          <a:xfrm>
            <a:off x="1424113" y="2657600"/>
            <a:ext cx="2907600" cy="11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6"/>
          <p:cNvSpPr txBox="1">
            <a:spLocks noGrp="1"/>
          </p:cNvSpPr>
          <p:nvPr>
            <p:ph type="subTitle" idx="4"/>
          </p:nvPr>
        </p:nvSpPr>
        <p:spPr>
          <a:xfrm>
            <a:off x="4812288" y="2657600"/>
            <a:ext cx="2907600" cy="11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34"/>
        <p:cNvGrpSpPr/>
        <p:nvPr/>
      </p:nvGrpSpPr>
      <p:grpSpPr>
        <a:xfrm>
          <a:off x="0" y="0"/>
          <a:ext cx="0" cy="0"/>
          <a:chOff x="0" y="0"/>
          <a:chExt cx="0" cy="0"/>
        </a:xfrm>
      </p:grpSpPr>
      <p:sp>
        <p:nvSpPr>
          <p:cNvPr id="135" name="Google Shape;135;p19"/>
          <p:cNvSpPr/>
          <p:nvPr/>
        </p:nvSpPr>
        <p:spPr>
          <a:xfrm rot="10800000">
            <a:off x="-1028700" y="-1285300"/>
            <a:ext cx="2667000" cy="5193900"/>
          </a:xfrm>
          <a:prstGeom prst="round2SameRect">
            <a:avLst>
              <a:gd name="adj1" fmla="val 49234"/>
              <a:gd name="adj2" fmla="val 0"/>
            </a:avLst>
          </a:prstGeom>
          <a:gradFill>
            <a:gsLst>
              <a:gs pos="0">
                <a:schemeClr val="dk2"/>
              </a:gs>
              <a:gs pos="48000">
                <a:schemeClr val="accent3"/>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8100000">
            <a:off x="5765888" y="3224221"/>
            <a:ext cx="7047549" cy="5001983"/>
          </a:xfrm>
          <a:custGeom>
            <a:avLst/>
            <a:gdLst/>
            <a:ahLst/>
            <a:cxnLst/>
            <a:rect l="l" t="t" r="r" b="b"/>
            <a:pathLst>
              <a:path w="69605" h="49402" extrusionOk="0">
                <a:moveTo>
                  <a:pt x="62718" y="0"/>
                </a:moveTo>
                <a:cubicBezTo>
                  <a:pt x="62081" y="0"/>
                  <a:pt x="61427" y="99"/>
                  <a:pt x="60770" y="312"/>
                </a:cubicBezTo>
                <a:cubicBezTo>
                  <a:pt x="59782" y="633"/>
                  <a:pt x="58829" y="1038"/>
                  <a:pt x="57913" y="1502"/>
                </a:cubicBezTo>
                <a:cubicBezTo>
                  <a:pt x="54329" y="3360"/>
                  <a:pt x="51150" y="6205"/>
                  <a:pt x="48435" y="9968"/>
                </a:cubicBezTo>
                <a:cubicBezTo>
                  <a:pt x="45340" y="14266"/>
                  <a:pt x="42863" y="19814"/>
                  <a:pt x="41065" y="26470"/>
                </a:cubicBezTo>
                <a:cubicBezTo>
                  <a:pt x="38579" y="35663"/>
                  <a:pt x="31807" y="36853"/>
                  <a:pt x="28434" y="36853"/>
                </a:cubicBezTo>
                <a:cubicBezTo>
                  <a:pt x="28221" y="36853"/>
                  <a:pt x="28021" y="36848"/>
                  <a:pt x="27837" y="36840"/>
                </a:cubicBezTo>
                <a:cubicBezTo>
                  <a:pt x="21491" y="36554"/>
                  <a:pt x="14312" y="32054"/>
                  <a:pt x="12895" y="24005"/>
                </a:cubicBezTo>
                <a:cubicBezTo>
                  <a:pt x="12312" y="21015"/>
                  <a:pt x="9689" y="18932"/>
                  <a:pt x="6742" y="18932"/>
                </a:cubicBezTo>
                <a:cubicBezTo>
                  <a:pt x="6380" y="18932"/>
                  <a:pt x="6013" y="18963"/>
                  <a:pt x="5644" y="19028"/>
                </a:cubicBezTo>
                <a:cubicBezTo>
                  <a:pt x="2275" y="19624"/>
                  <a:pt x="1" y="22815"/>
                  <a:pt x="536" y="26196"/>
                </a:cubicBezTo>
                <a:cubicBezTo>
                  <a:pt x="1667" y="32768"/>
                  <a:pt x="5168" y="38709"/>
                  <a:pt x="10359" y="42900"/>
                </a:cubicBezTo>
                <a:cubicBezTo>
                  <a:pt x="15169" y="46806"/>
                  <a:pt x="21086" y="49068"/>
                  <a:pt x="27266" y="49365"/>
                </a:cubicBezTo>
                <a:cubicBezTo>
                  <a:pt x="27694" y="49389"/>
                  <a:pt x="28099" y="49401"/>
                  <a:pt x="28516" y="49401"/>
                </a:cubicBezTo>
                <a:cubicBezTo>
                  <a:pt x="33826" y="49401"/>
                  <a:pt x="38791" y="47865"/>
                  <a:pt x="42970" y="44948"/>
                </a:cubicBezTo>
                <a:cubicBezTo>
                  <a:pt x="47899" y="41495"/>
                  <a:pt x="51424" y="36245"/>
                  <a:pt x="53174" y="29744"/>
                </a:cubicBezTo>
                <a:cubicBezTo>
                  <a:pt x="56055" y="19124"/>
                  <a:pt x="60127" y="14790"/>
                  <a:pt x="63032" y="13016"/>
                </a:cubicBezTo>
                <a:cubicBezTo>
                  <a:pt x="63592" y="12682"/>
                  <a:pt x="64175" y="12397"/>
                  <a:pt x="64782" y="12170"/>
                </a:cubicBezTo>
                <a:cubicBezTo>
                  <a:pt x="66866" y="11432"/>
                  <a:pt x="68402" y="9646"/>
                  <a:pt x="68831" y="7479"/>
                </a:cubicBezTo>
                <a:lnTo>
                  <a:pt x="68831" y="7432"/>
                </a:lnTo>
                <a:cubicBezTo>
                  <a:pt x="69604" y="3442"/>
                  <a:pt x="66471" y="0"/>
                  <a:pt x="62718"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19"/>
          <p:cNvPicPr preferRelativeResize="0"/>
          <p:nvPr/>
        </p:nvPicPr>
        <p:blipFill rotWithShape="1">
          <a:blip r:embed="rId2">
            <a:alphaModFix/>
          </a:blip>
          <a:srcRect l="3812" t="8306" r="8744" b="8297"/>
          <a:stretch/>
        </p:blipFill>
        <p:spPr>
          <a:xfrm>
            <a:off x="506100" y="390450"/>
            <a:ext cx="8131800" cy="4362600"/>
          </a:xfrm>
          <a:prstGeom prst="roundRect">
            <a:avLst>
              <a:gd name="adj" fmla="val 8223"/>
            </a:avLst>
          </a:prstGeom>
          <a:noFill/>
          <a:ln>
            <a:noFill/>
          </a:ln>
          <a:effectLst>
            <a:outerShdw blurRad="1014413" dist="123825" dir="5400000" algn="bl" rotWithShape="0">
              <a:srgbClr val="000000">
                <a:alpha val="36000"/>
              </a:srgbClr>
            </a:outerShdw>
          </a:effectLst>
        </p:spPr>
      </p:pic>
      <p:sp>
        <p:nvSpPr>
          <p:cNvPr id="138" name="Google Shape;138;p19"/>
          <p:cNvSpPr txBox="1">
            <a:spLocks noGrp="1"/>
          </p:cNvSpPr>
          <p:nvPr>
            <p:ph type="title"/>
          </p:nvPr>
        </p:nvSpPr>
        <p:spPr>
          <a:xfrm>
            <a:off x="4407325" y="586950"/>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19"/>
          <p:cNvSpPr txBox="1">
            <a:spLocks noGrp="1"/>
          </p:cNvSpPr>
          <p:nvPr>
            <p:ph type="subTitle" idx="1"/>
          </p:nvPr>
        </p:nvSpPr>
        <p:spPr>
          <a:xfrm>
            <a:off x="4407325" y="980250"/>
            <a:ext cx="228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9"/>
          <p:cNvSpPr txBox="1">
            <a:spLocks noGrp="1"/>
          </p:cNvSpPr>
          <p:nvPr>
            <p:ph type="title" idx="2"/>
          </p:nvPr>
        </p:nvSpPr>
        <p:spPr>
          <a:xfrm>
            <a:off x="4407325" y="3678450"/>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19"/>
          <p:cNvSpPr txBox="1">
            <a:spLocks noGrp="1"/>
          </p:cNvSpPr>
          <p:nvPr>
            <p:ph type="subTitle" idx="3"/>
          </p:nvPr>
        </p:nvSpPr>
        <p:spPr>
          <a:xfrm>
            <a:off x="4407325" y="4071750"/>
            <a:ext cx="2277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title" idx="4"/>
          </p:nvPr>
        </p:nvSpPr>
        <p:spPr>
          <a:xfrm>
            <a:off x="4407325" y="2647938"/>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9"/>
          <p:cNvSpPr txBox="1">
            <a:spLocks noGrp="1"/>
          </p:cNvSpPr>
          <p:nvPr>
            <p:ph type="subTitle" idx="5"/>
          </p:nvPr>
        </p:nvSpPr>
        <p:spPr>
          <a:xfrm>
            <a:off x="4407325" y="3041238"/>
            <a:ext cx="228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9"/>
          <p:cNvSpPr txBox="1">
            <a:spLocks noGrp="1"/>
          </p:cNvSpPr>
          <p:nvPr>
            <p:ph type="title" idx="6"/>
          </p:nvPr>
        </p:nvSpPr>
        <p:spPr>
          <a:xfrm>
            <a:off x="4407325" y="1617450"/>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19"/>
          <p:cNvSpPr txBox="1">
            <a:spLocks noGrp="1"/>
          </p:cNvSpPr>
          <p:nvPr>
            <p:ph type="subTitle" idx="7"/>
          </p:nvPr>
        </p:nvSpPr>
        <p:spPr>
          <a:xfrm>
            <a:off x="4407325" y="2010750"/>
            <a:ext cx="2277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8"/>
          </p:nvPr>
        </p:nvSpPr>
        <p:spPr>
          <a:xfrm>
            <a:off x="715100" y="2361475"/>
            <a:ext cx="2726400" cy="484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ubik ExtraBold"/>
              <a:buNone/>
              <a:defRPr sz="2800">
                <a:solidFill>
                  <a:schemeClr val="lt1"/>
                </a:solidFill>
                <a:latin typeface="Rubik ExtraBold"/>
                <a:ea typeface="Rubik ExtraBold"/>
                <a:cs typeface="Rubik ExtraBold"/>
                <a:sym typeface="Rubik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ubik"/>
              <a:buChar char="●"/>
              <a:defRPr>
                <a:solidFill>
                  <a:schemeClr val="lt1"/>
                </a:solidFill>
                <a:latin typeface="Rubik"/>
                <a:ea typeface="Rubik"/>
                <a:cs typeface="Rubik"/>
                <a:sym typeface="Rubik"/>
              </a:defRPr>
            </a:lvl1pPr>
            <a:lvl2pPr marL="914400" lvl="1"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2pPr>
            <a:lvl3pPr marL="1371600" lvl="2"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3pPr>
            <a:lvl4pPr marL="1828800" lvl="3"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4pPr>
            <a:lvl5pPr marL="2286000" lvl="4"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5pPr>
            <a:lvl6pPr marL="2743200" lvl="5"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6pPr>
            <a:lvl7pPr marL="3200400" lvl="6"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7pPr>
            <a:lvl8pPr marL="3657600" lvl="7" indent="-317500">
              <a:lnSpc>
                <a:spcPct val="115000"/>
              </a:lnSpc>
              <a:spcBef>
                <a:spcPts val="1600"/>
              </a:spcBef>
              <a:spcAft>
                <a:spcPts val="0"/>
              </a:spcAft>
              <a:buClr>
                <a:schemeClr val="lt1"/>
              </a:buClr>
              <a:buSzPts val="1400"/>
              <a:buFont typeface="Rubik"/>
              <a:buChar char="○"/>
              <a:defRPr>
                <a:solidFill>
                  <a:schemeClr val="lt1"/>
                </a:solidFill>
                <a:latin typeface="Rubik"/>
                <a:ea typeface="Rubik"/>
                <a:cs typeface="Rubik"/>
                <a:sym typeface="Rubik"/>
              </a:defRPr>
            </a:lvl8pPr>
            <a:lvl9pPr marL="4114800" lvl="8" indent="-317500">
              <a:lnSpc>
                <a:spcPct val="115000"/>
              </a:lnSpc>
              <a:spcBef>
                <a:spcPts val="1600"/>
              </a:spcBef>
              <a:spcAft>
                <a:spcPts val="1600"/>
              </a:spcAft>
              <a:buClr>
                <a:schemeClr val="lt1"/>
              </a:buClr>
              <a:buSzPts val="1400"/>
              <a:buFont typeface="Rubik"/>
              <a:buChar char="■"/>
              <a:defRPr>
                <a:solidFill>
                  <a:schemeClr val="l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8" r:id="rId5"/>
    <p:sldLayoutId id="2147483659" r:id="rId6"/>
    <p:sldLayoutId id="2147483660" r:id="rId7"/>
    <p:sldLayoutId id="2147483662" r:id="rId8"/>
    <p:sldLayoutId id="2147483665" r:id="rId9"/>
    <p:sldLayoutId id="2147483685" r:id="rId10"/>
    <p:sldLayoutId id="2147483686" r:id="rId11"/>
    <p:sldLayoutId id="2147483690" r:id="rId12"/>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9A30-2CEA-876B-9A72-17B269D2A0E7}"/>
              </a:ext>
            </a:extLst>
          </p:cNvPr>
          <p:cNvSpPr>
            <a:spLocks noGrp="1"/>
          </p:cNvSpPr>
          <p:nvPr>
            <p:ph type="title"/>
          </p:nvPr>
        </p:nvSpPr>
        <p:spPr>
          <a:xfrm>
            <a:off x="2212980" y="764210"/>
            <a:ext cx="4682700" cy="3631094"/>
          </a:xfrm>
        </p:spPr>
        <p:txBody>
          <a:bodyPr/>
          <a:lstStyle/>
          <a:p>
            <a:pPr algn="ctr"/>
            <a:r>
              <a:rPr lang="en-US" b="1" dirty="0">
                <a:solidFill>
                  <a:schemeClr val="accent5"/>
                </a:solidFill>
                <a:effectLst>
                  <a:outerShdw blurRad="38100" dist="38100" dir="2700000" algn="tl">
                    <a:srgbClr val="000000">
                      <a:alpha val="43137"/>
                    </a:srgbClr>
                  </a:outerShdw>
                </a:effectLst>
              </a:rPr>
              <a:t>BANKING SERVICES </a:t>
            </a:r>
            <a:endParaRPr lang="en-IN" b="1"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854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7EB546C-DCD1-AB08-8AF6-3ED4F26F406C}"/>
              </a:ext>
            </a:extLst>
          </p:cNvPr>
          <p:cNvGraphicFramePr>
            <a:graphicFrameLocks noGrp="1"/>
          </p:cNvGraphicFramePr>
          <p:nvPr>
            <p:extLst>
              <p:ext uri="{D42A27DB-BD31-4B8C-83A1-F6EECF244321}">
                <p14:modId xmlns:p14="http://schemas.microsoft.com/office/powerpoint/2010/main" val="1044905372"/>
              </p:ext>
            </p:extLst>
          </p:nvPr>
        </p:nvGraphicFramePr>
        <p:xfrm>
          <a:off x="819150" y="128270"/>
          <a:ext cx="7505700" cy="4924002"/>
        </p:xfrm>
        <a:graphic>
          <a:graphicData uri="http://schemas.openxmlformats.org/drawingml/2006/table">
            <a:tbl>
              <a:tblPr firstRow="1" bandRow="1">
                <a:tableStyleId>{BA3BA515-ECC4-492E-86B3-23EA9DD10614}</a:tableStyleId>
              </a:tblPr>
              <a:tblGrid>
                <a:gridCol w="1507236">
                  <a:extLst>
                    <a:ext uri="{9D8B030D-6E8A-4147-A177-3AD203B41FA5}">
                      <a16:colId xmlns:a16="http://schemas.microsoft.com/office/drawing/2014/main" val="3846801388"/>
                    </a:ext>
                  </a:extLst>
                </a:gridCol>
                <a:gridCol w="1499616">
                  <a:extLst>
                    <a:ext uri="{9D8B030D-6E8A-4147-A177-3AD203B41FA5}">
                      <a16:colId xmlns:a16="http://schemas.microsoft.com/office/drawing/2014/main" val="1924737817"/>
                    </a:ext>
                  </a:extLst>
                </a:gridCol>
                <a:gridCol w="1499616">
                  <a:extLst>
                    <a:ext uri="{9D8B030D-6E8A-4147-A177-3AD203B41FA5}">
                      <a16:colId xmlns:a16="http://schemas.microsoft.com/office/drawing/2014/main" val="3353594677"/>
                    </a:ext>
                  </a:extLst>
                </a:gridCol>
                <a:gridCol w="1499616">
                  <a:extLst>
                    <a:ext uri="{9D8B030D-6E8A-4147-A177-3AD203B41FA5}">
                      <a16:colId xmlns:a16="http://schemas.microsoft.com/office/drawing/2014/main" val="3494789163"/>
                    </a:ext>
                  </a:extLst>
                </a:gridCol>
                <a:gridCol w="1499616">
                  <a:extLst>
                    <a:ext uri="{9D8B030D-6E8A-4147-A177-3AD203B41FA5}">
                      <a16:colId xmlns:a16="http://schemas.microsoft.com/office/drawing/2014/main" val="3291255122"/>
                    </a:ext>
                  </a:extLst>
                </a:gridCol>
              </a:tblGrid>
              <a:tr h="420370">
                <a:tc>
                  <a:txBody>
                    <a:bodyPr/>
                    <a:lstStyle/>
                    <a:p>
                      <a:r>
                        <a:rPr lang="en-IN" sz="900" b="1" dirty="0">
                          <a:solidFill>
                            <a:schemeClr val="tx1"/>
                          </a:solidFill>
                        </a:rPr>
                        <a:t>Journal Title</a:t>
                      </a:r>
                    </a:p>
                  </a:txBody>
                  <a:tcPr>
                    <a:solidFill>
                      <a:schemeClr val="accent6">
                        <a:lumMod val="75000"/>
                      </a:schemeClr>
                    </a:solidFill>
                  </a:tcPr>
                </a:tc>
                <a:tc>
                  <a:txBody>
                    <a:bodyPr/>
                    <a:lstStyle/>
                    <a:p>
                      <a:r>
                        <a:rPr lang="en-IN" sz="900" b="1" dirty="0">
                          <a:solidFill>
                            <a:schemeClr val="tx1"/>
                          </a:solidFill>
                        </a:rPr>
                        <a:t>Published on</a:t>
                      </a:r>
                    </a:p>
                  </a:txBody>
                  <a:tcPr>
                    <a:solidFill>
                      <a:schemeClr val="accent6">
                        <a:lumMod val="75000"/>
                      </a:schemeClr>
                    </a:solidFill>
                  </a:tcPr>
                </a:tc>
                <a:tc>
                  <a:txBody>
                    <a:bodyPr/>
                    <a:lstStyle/>
                    <a:p>
                      <a:r>
                        <a:rPr lang="en-IN" sz="900" b="1" dirty="0">
                          <a:solidFill>
                            <a:schemeClr val="tx1"/>
                          </a:solidFill>
                        </a:rPr>
                        <a:t>Author</a:t>
                      </a:r>
                    </a:p>
                  </a:txBody>
                  <a:tcPr>
                    <a:solidFill>
                      <a:schemeClr val="accent6">
                        <a:lumMod val="75000"/>
                      </a:schemeClr>
                    </a:solidFill>
                  </a:tcPr>
                </a:tc>
                <a:tc>
                  <a:txBody>
                    <a:bodyPr/>
                    <a:lstStyle/>
                    <a:p>
                      <a:r>
                        <a:rPr lang="en-IN" sz="900" b="1" dirty="0">
                          <a:solidFill>
                            <a:schemeClr val="tx1"/>
                          </a:solidFill>
                        </a:rPr>
                        <a:t>Problems</a:t>
                      </a:r>
                    </a:p>
                  </a:txBody>
                  <a:tcPr>
                    <a:solidFill>
                      <a:schemeClr val="accent6">
                        <a:lumMod val="75000"/>
                      </a:schemeClr>
                    </a:solidFill>
                  </a:tcPr>
                </a:tc>
                <a:tc>
                  <a:txBody>
                    <a:bodyPr/>
                    <a:lstStyle/>
                    <a:p>
                      <a:r>
                        <a:rPr lang="en-IN" sz="900" b="1" dirty="0">
                          <a:solidFill>
                            <a:schemeClr val="tx1"/>
                          </a:solidFill>
                        </a:rPr>
                        <a:t>Objectives</a:t>
                      </a:r>
                    </a:p>
                  </a:txBody>
                  <a:tcPr>
                    <a:solidFill>
                      <a:schemeClr val="accent6">
                        <a:lumMod val="75000"/>
                      </a:schemeClr>
                    </a:solidFill>
                  </a:tcPr>
                </a:tc>
                <a:extLst>
                  <a:ext uri="{0D108BD9-81ED-4DB2-BD59-A6C34878D82A}">
                    <a16:rowId xmlns:a16="http://schemas.microsoft.com/office/drawing/2014/main" val="3440675028"/>
                  </a:ext>
                </a:extLst>
              </a:tr>
              <a:tr h="708872">
                <a:tc>
                  <a:txBody>
                    <a:bodyPr/>
                    <a:lstStyle/>
                    <a:p>
                      <a:r>
                        <a:rPr lang="en-US" sz="900" dirty="0">
                          <a:solidFill>
                            <a:schemeClr val="tx1"/>
                          </a:solidFill>
                        </a:rPr>
                        <a:t>A Research on Security Vulnerabilities in Online and Mobile Banking Systems</a:t>
                      </a:r>
                    </a:p>
                  </a:txBody>
                  <a:tcPr anchor="ctr">
                    <a:solidFill>
                      <a:schemeClr val="accent5"/>
                    </a:solidFill>
                  </a:tcPr>
                </a:tc>
                <a:tc>
                  <a:txBody>
                    <a:bodyPr/>
                    <a:lstStyle/>
                    <a:p>
                      <a:r>
                        <a:rPr lang="en-IN" sz="900" dirty="0">
                          <a:solidFill>
                            <a:schemeClr val="tx1"/>
                          </a:solidFill>
                        </a:rPr>
                        <a:t>2022</a:t>
                      </a:r>
                    </a:p>
                  </a:txBody>
                  <a:tcPr anchor="ctr">
                    <a:solidFill>
                      <a:schemeClr val="accent5"/>
                    </a:solidFill>
                  </a:tcPr>
                </a:tc>
                <a:tc>
                  <a:txBody>
                    <a:bodyPr/>
                    <a:lstStyle/>
                    <a:p>
                      <a:r>
                        <a:rPr lang="en-IN" sz="900" dirty="0">
                          <a:solidFill>
                            <a:schemeClr val="tx1"/>
                          </a:solidFill>
                        </a:rPr>
                        <a:t>Nilay Yildirim, Asaf </a:t>
                      </a:r>
                      <a:r>
                        <a:rPr lang="en-IN" sz="900" dirty="0" err="1">
                          <a:solidFill>
                            <a:schemeClr val="tx1"/>
                          </a:solidFill>
                        </a:rPr>
                        <a:t>Varol</a:t>
                      </a:r>
                      <a:endParaRPr lang="en-IN" sz="900" dirty="0">
                        <a:solidFill>
                          <a:schemeClr val="tx1"/>
                        </a:solidFill>
                      </a:endParaRPr>
                    </a:p>
                  </a:txBody>
                  <a:tcPr anchor="ctr">
                    <a:solidFill>
                      <a:schemeClr val="accent5"/>
                    </a:solidFill>
                  </a:tcPr>
                </a:tc>
                <a:tc>
                  <a:txBody>
                    <a:bodyPr/>
                    <a:lstStyle/>
                    <a:p>
                      <a:r>
                        <a:rPr lang="en-US" sz="900">
                          <a:solidFill>
                            <a:schemeClr val="tx1"/>
                          </a:solidFill>
                        </a:rPr>
                        <a:t>Security risks in mobile and online banking due to technological innovations and security gaps</a:t>
                      </a:r>
                    </a:p>
                  </a:txBody>
                  <a:tcPr anchor="ctr">
                    <a:solidFill>
                      <a:schemeClr val="accent5"/>
                    </a:solidFill>
                  </a:tcPr>
                </a:tc>
                <a:tc>
                  <a:txBody>
                    <a:bodyPr/>
                    <a:lstStyle/>
                    <a:p>
                      <a:r>
                        <a:rPr lang="en-US" sz="900">
                          <a:solidFill>
                            <a:schemeClr val="tx1"/>
                          </a:solidFill>
                        </a:rPr>
                        <a:t>Examine security threats and security measures in mobile and online banking systems</a:t>
                      </a:r>
                    </a:p>
                  </a:txBody>
                  <a:tcPr anchor="ctr">
                    <a:solidFill>
                      <a:schemeClr val="accent5"/>
                    </a:solidFill>
                  </a:tcPr>
                </a:tc>
                <a:extLst>
                  <a:ext uri="{0D108BD9-81ED-4DB2-BD59-A6C34878D82A}">
                    <a16:rowId xmlns:a16="http://schemas.microsoft.com/office/drawing/2014/main" val="68737151"/>
                  </a:ext>
                </a:extLst>
              </a:tr>
              <a:tr h="708872">
                <a:tc>
                  <a:txBody>
                    <a:bodyPr/>
                    <a:lstStyle/>
                    <a:p>
                      <a:r>
                        <a:rPr lang="en-US" sz="900" dirty="0"/>
                        <a:t>Online banking users' perceptions in South Africa: An exploratory empirical study</a:t>
                      </a:r>
                      <a:endParaRPr lang="en-US" sz="900" dirty="0">
                        <a:solidFill>
                          <a:schemeClr val="tx1"/>
                        </a:solidFill>
                      </a:endParaRPr>
                    </a:p>
                  </a:txBody>
                  <a:tcPr anchor="ctr">
                    <a:solidFill>
                      <a:schemeClr val="accent5"/>
                    </a:solidFill>
                  </a:tcPr>
                </a:tc>
                <a:tc>
                  <a:txBody>
                    <a:bodyPr/>
                    <a:lstStyle/>
                    <a:p>
                      <a:r>
                        <a:rPr lang="en-IN" sz="900" dirty="0">
                          <a:solidFill>
                            <a:schemeClr val="tx1"/>
                          </a:solidFill>
                        </a:rPr>
                        <a:t>2023</a:t>
                      </a:r>
                    </a:p>
                  </a:txBody>
                  <a:tcPr anchor="ctr">
                    <a:solidFill>
                      <a:schemeClr val="accent5"/>
                    </a:solidFill>
                  </a:tcPr>
                </a:tc>
                <a:tc>
                  <a:txBody>
                    <a:bodyPr/>
                    <a:lstStyle/>
                    <a:p>
                      <a:r>
                        <a:rPr lang="en-IN" sz="900" dirty="0"/>
                        <a:t>Mathias </a:t>
                      </a:r>
                      <a:r>
                        <a:rPr lang="en-IN" sz="900" dirty="0" err="1"/>
                        <a:t>Mujinga</a:t>
                      </a:r>
                      <a:r>
                        <a:rPr lang="en-IN" sz="900" dirty="0"/>
                        <a:t> </a:t>
                      </a:r>
                      <a:r>
                        <a:rPr lang="en-IN" sz="900" dirty="0" err="1"/>
                        <a:t>Mariki</a:t>
                      </a:r>
                      <a:r>
                        <a:rPr lang="en-IN" sz="900" dirty="0"/>
                        <a:t>, M. Eloff, Jan H. </a:t>
                      </a:r>
                      <a:r>
                        <a:rPr lang="en-IN" sz="900" dirty="0" err="1"/>
                        <a:t>Kroeze</a:t>
                      </a:r>
                      <a:endParaRPr lang="en-IN" sz="900" dirty="0">
                        <a:solidFill>
                          <a:schemeClr val="tx1"/>
                        </a:solidFill>
                      </a:endParaRPr>
                    </a:p>
                  </a:txBody>
                  <a:tcPr anchor="ctr">
                    <a:solidFill>
                      <a:schemeClr val="accent5"/>
                    </a:solidFill>
                  </a:tcPr>
                </a:tc>
                <a:tc>
                  <a:txBody>
                    <a:bodyPr/>
                    <a:lstStyle/>
                    <a:p>
                      <a:r>
                        <a:rPr lang="en-US" sz="900" dirty="0"/>
                        <a:t>Security risks and low adoption of online banking services</a:t>
                      </a:r>
                      <a:endParaRPr lang="en-US" sz="900" dirty="0">
                        <a:solidFill>
                          <a:schemeClr val="tx1"/>
                        </a:solidFill>
                      </a:endParaRPr>
                    </a:p>
                  </a:txBody>
                  <a:tcPr anchor="ctr">
                    <a:solidFill>
                      <a:schemeClr val="accent5"/>
                    </a:solidFill>
                  </a:tcPr>
                </a:tc>
                <a:tc>
                  <a:txBody>
                    <a:bodyPr/>
                    <a:lstStyle/>
                    <a:p>
                      <a:r>
                        <a:rPr lang="en-US" sz="900" dirty="0"/>
                        <a:t>Investigate factors influencing users' adoption and acceptance of online banking in South Africa</a:t>
                      </a:r>
                      <a:endParaRPr lang="en-US" sz="900" dirty="0">
                        <a:solidFill>
                          <a:schemeClr val="tx1"/>
                        </a:solidFill>
                      </a:endParaRPr>
                    </a:p>
                  </a:txBody>
                  <a:tcPr anchor="ctr">
                    <a:solidFill>
                      <a:schemeClr val="accent5"/>
                    </a:solidFill>
                  </a:tcPr>
                </a:tc>
                <a:extLst>
                  <a:ext uri="{0D108BD9-81ED-4DB2-BD59-A6C34878D82A}">
                    <a16:rowId xmlns:a16="http://schemas.microsoft.com/office/drawing/2014/main" val="1498879381"/>
                  </a:ext>
                </a:extLst>
              </a:tr>
              <a:tr h="434552">
                <a:tc>
                  <a:txBody>
                    <a:bodyPr/>
                    <a:lstStyle/>
                    <a:p>
                      <a:r>
                        <a:rPr lang="en-US" sz="900" dirty="0"/>
                        <a:t>Online banking in India: Attacks and preventive measures to minimize risk</a:t>
                      </a:r>
                      <a:endParaRPr lang="en-US" sz="900" dirty="0">
                        <a:solidFill>
                          <a:schemeClr val="tx1"/>
                        </a:solidFill>
                      </a:endParaRPr>
                    </a:p>
                  </a:txBody>
                  <a:tcPr anchor="ctr">
                    <a:solidFill>
                      <a:schemeClr val="accent5"/>
                    </a:solidFill>
                  </a:tcPr>
                </a:tc>
                <a:tc>
                  <a:txBody>
                    <a:bodyPr/>
                    <a:lstStyle/>
                    <a:p>
                      <a:r>
                        <a:rPr lang="en-IN" sz="900" dirty="0"/>
                        <a:t>February 2022</a:t>
                      </a:r>
                      <a:endParaRPr lang="en-IN" sz="900" dirty="0">
                        <a:solidFill>
                          <a:schemeClr val="tx1"/>
                        </a:solidFill>
                      </a:endParaRPr>
                    </a:p>
                  </a:txBody>
                  <a:tcPr anchor="ctr">
                    <a:solidFill>
                      <a:schemeClr val="accent5"/>
                    </a:solidFill>
                  </a:tcPr>
                </a:tc>
                <a:tc>
                  <a:txBody>
                    <a:bodyPr/>
                    <a:lstStyle/>
                    <a:p>
                      <a:r>
                        <a:rPr lang="en-IN" sz="900" dirty="0" err="1"/>
                        <a:t>Rajeshree</a:t>
                      </a:r>
                      <a:r>
                        <a:rPr lang="en-IN" sz="900" dirty="0"/>
                        <a:t> </a:t>
                      </a:r>
                      <a:r>
                        <a:rPr lang="en-IN" sz="900" dirty="0" err="1"/>
                        <a:t>Khande</a:t>
                      </a:r>
                      <a:r>
                        <a:rPr lang="en-IN" sz="900" dirty="0"/>
                        <a:t>, Yashwant Patil</a:t>
                      </a:r>
                      <a:endParaRPr lang="en-IN" sz="900" dirty="0">
                        <a:solidFill>
                          <a:schemeClr val="tx1"/>
                        </a:solidFill>
                      </a:endParaRPr>
                    </a:p>
                  </a:txBody>
                  <a:tcPr anchor="ctr">
                    <a:solidFill>
                      <a:schemeClr val="accent5"/>
                    </a:solidFill>
                  </a:tcPr>
                </a:tc>
                <a:tc>
                  <a:txBody>
                    <a:bodyPr/>
                    <a:lstStyle/>
                    <a:p>
                      <a:r>
                        <a:rPr lang="en-US" sz="900" dirty="0"/>
                        <a:t>Online banking frauds and lack of effective detection mechanisms</a:t>
                      </a:r>
                      <a:endParaRPr lang="en-US" sz="900" dirty="0">
                        <a:solidFill>
                          <a:schemeClr val="tx1"/>
                        </a:solidFill>
                      </a:endParaRPr>
                    </a:p>
                  </a:txBody>
                  <a:tcPr anchor="ctr">
                    <a:solidFill>
                      <a:schemeClr val="accent5"/>
                    </a:solidFill>
                  </a:tcPr>
                </a:tc>
                <a:tc>
                  <a:txBody>
                    <a:bodyPr/>
                    <a:lstStyle/>
                    <a:p>
                      <a:r>
                        <a:rPr lang="en-US" sz="900" dirty="0"/>
                        <a:t>Discuss various types of online banking attacks and preventive measures to minimize risks and handle these attacks</a:t>
                      </a:r>
                      <a:endParaRPr lang="en-US" sz="900" dirty="0">
                        <a:solidFill>
                          <a:schemeClr val="tx1"/>
                        </a:solidFill>
                      </a:endParaRPr>
                    </a:p>
                  </a:txBody>
                  <a:tcPr anchor="ctr">
                    <a:solidFill>
                      <a:schemeClr val="accent5"/>
                    </a:solidFill>
                  </a:tcPr>
                </a:tc>
                <a:extLst>
                  <a:ext uri="{0D108BD9-81ED-4DB2-BD59-A6C34878D82A}">
                    <a16:rowId xmlns:a16="http://schemas.microsoft.com/office/drawing/2014/main" val="1091410194"/>
                  </a:ext>
                </a:extLst>
              </a:tr>
              <a:tr h="708872">
                <a:tc>
                  <a:txBody>
                    <a:bodyPr/>
                    <a:lstStyle/>
                    <a:p>
                      <a:r>
                        <a:rPr lang="en-US" sz="900" dirty="0"/>
                        <a:t>User Authentication Model based on Mobile Phone IMEI Number: A Proposed Method Application for Online Banking System</a:t>
                      </a:r>
                      <a:endParaRPr lang="en-US" sz="900" dirty="0">
                        <a:solidFill>
                          <a:schemeClr val="tx1"/>
                        </a:solidFill>
                      </a:endParaRPr>
                    </a:p>
                  </a:txBody>
                  <a:tcPr anchor="ctr">
                    <a:solidFill>
                      <a:schemeClr val="accent5"/>
                    </a:solidFill>
                  </a:tcPr>
                </a:tc>
                <a:tc>
                  <a:txBody>
                    <a:bodyPr/>
                    <a:lstStyle/>
                    <a:p>
                      <a:r>
                        <a:rPr lang="en-IN" sz="900" dirty="0"/>
                        <a:t>August 2022</a:t>
                      </a:r>
                      <a:endParaRPr lang="en-IN" sz="900" dirty="0">
                        <a:solidFill>
                          <a:schemeClr val="tx1"/>
                        </a:solidFill>
                      </a:endParaRPr>
                    </a:p>
                  </a:txBody>
                  <a:tcPr anchor="ctr">
                    <a:solidFill>
                      <a:schemeClr val="accent5"/>
                    </a:solidFill>
                  </a:tcPr>
                </a:tc>
                <a:tc>
                  <a:txBody>
                    <a:bodyPr/>
                    <a:lstStyle/>
                    <a:p>
                      <a:r>
                        <a:rPr lang="en-IN" sz="900" dirty="0"/>
                        <a:t>Waleed A. </a:t>
                      </a:r>
                      <a:r>
                        <a:rPr lang="en-IN" sz="900" dirty="0" err="1"/>
                        <a:t>Hammood</a:t>
                      </a:r>
                      <a:r>
                        <a:rPr lang="en-IN" sz="900" dirty="0"/>
                        <a:t>, </a:t>
                      </a:r>
                      <a:r>
                        <a:rPr lang="en-IN" sz="900" dirty="0" err="1"/>
                        <a:t>Ruzaini</a:t>
                      </a:r>
                      <a:r>
                        <a:rPr lang="en-IN" sz="900" dirty="0"/>
                        <a:t> Abdullah </a:t>
                      </a:r>
                      <a:r>
                        <a:rPr lang="en-IN" sz="900" dirty="0" err="1"/>
                        <a:t>Arshah</a:t>
                      </a:r>
                      <a:r>
                        <a:rPr lang="en-IN" sz="900" dirty="0"/>
                        <a:t>, </a:t>
                      </a:r>
                      <a:r>
                        <a:rPr lang="en-IN" sz="900" dirty="0" err="1"/>
                        <a:t>Salwana</a:t>
                      </a:r>
                      <a:r>
                        <a:rPr lang="en-IN" sz="900" dirty="0"/>
                        <a:t> Mohamad Asmara, Omar A. </a:t>
                      </a:r>
                      <a:r>
                        <a:rPr lang="en-IN" sz="900" dirty="0" err="1"/>
                        <a:t>Hammood</a:t>
                      </a:r>
                      <a:endParaRPr lang="en-IN" sz="900" dirty="0">
                        <a:solidFill>
                          <a:schemeClr val="tx1"/>
                        </a:solidFill>
                      </a:endParaRPr>
                    </a:p>
                  </a:txBody>
                  <a:tcPr anchor="ctr">
                    <a:solidFill>
                      <a:schemeClr val="accent5"/>
                    </a:solidFill>
                  </a:tcPr>
                </a:tc>
                <a:tc>
                  <a:txBody>
                    <a:bodyPr/>
                    <a:lstStyle/>
                    <a:p>
                      <a:r>
                        <a:rPr lang="en-US" sz="900" dirty="0"/>
                        <a:t>Financial frauds and inadequate user authentication methods</a:t>
                      </a:r>
                      <a:endParaRPr lang="en-US" sz="900" dirty="0">
                        <a:solidFill>
                          <a:schemeClr val="tx1"/>
                        </a:solidFill>
                      </a:endParaRPr>
                    </a:p>
                  </a:txBody>
                  <a:tcPr anchor="ctr">
                    <a:solidFill>
                      <a:schemeClr val="accent5"/>
                    </a:solidFill>
                  </a:tcPr>
                </a:tc>
                <a:tc>
                  <a:txBody>
                    <a:bodyPr/>
                    <a:lstStyle/>
                    <a:p>
                      <a:r>
                        <a:rPr lang="en-US" sz="900" dirty="0"/>
                        <a:t>Propose a new authentication model for online banking using the mobile phone IMEI number, addressing gaps in current research and improving security without using username and password</a:t>
                      </a:r>
                      <a:endParaRPr lang="en-US" sz="900" dirty="0">
                        <a:solidFill>
                          <a:schemeClr val="tx1"/>
                        </a:solidFill>
                      </a:endParaRPr>
                    </a:p>
                  </a:txBody>
                  <a:tcPr anchor="ctr">
                    <a:solidFill>
                      <a:schemeClr val="accent5"/>
                    </a:solidFill>
                  </a:tcPr>
                </a:tc>
                <a:extLst>
                  <a:ext uri="{0D108BD9-81ED-4DB2-BD59-A6C34878D82A}">
                    <a16:rowId xmlns:a16="http://schemas.microsoft.com/office/drawing/2014/main" val="4245073610"/>
                  </a:ext>
                </a:extLst>
              </a:tr>
              <a:tr h="556472">
                <a:tc>
                  <a:txBody>
                    <a:bodyPr/>
                    <a:lstStyle/>
                    <a:p>
                      <a:r>
                        <a:rPr lang="en-US" sz="900" dirty="0"/>
                        <a:t>A Proposed Framework to Help Blind People by Using Online Service Safely: Focus on Safe Online Banking Service</a:t>
                      </a:r>
                      <a:endParaRPr lang="en-US" sz="900" dirty="0">
                        <a:solidFill>
                          <a:schemeClr val="tx1"/>
                        </a:solidFill>
                      </a:endParaRPr>
                    </a:p>
                  </a:txBody>
                  <a:tcPr anchor="ctr">
                    <a:solidFill>
                      <a:schemeClr val="accent5"/>
                    </a:solidFill>
                  </a:tcPr>
                </a:tc>
                <a:tc>
                  <a:txBody>
                    <a:bodyPr/>
                    <a:lstStyle/>
                    <a:p>
                      <a:r>
                        <a:rPr lang="en-IN" sz="900" dirty="0"/>
                        <a:t>May 2023</a:t>
                      </a:r>
                      <a:endParaRPr lang="en-IN" sz="900" dirty="0">
                        <a:solidFill>
                          <a:schemeClr val="tx1"/>
                        </a:solidFill>
                      </a:endParaRPr>
                    </a:p>
                  </a:txBody>
                  <a:tcPr anchor="ctr">
                    <a:solidFill>
                      <a:schemeClr val="accent5"/>
                    </a:solidFill>
                  </a:tcPr>
                </a:tc>
                <a:tc>
                  <a:txBody>
                    <a:bodyPr/>
                    <a:lstStyle/>
                    <a:p>
                      <a:r>
                        <a:rPr lang="en-IN" sz="1050" dirty="0"/>
                        <a:t>Ahmad </a:t>
                      </a:r>
                      <a:r>
                        <a:rPr lang="en-IN" sz="1050" dirty="0" err="1"/>
                        <a:t>Alenezi</a:t>
                      </a:r>
                      <a:endParaRPr lang="en-IN" sz="1050" dirty="0"/>
                    </a:p>
                  </a:txBody>
                  <a:tcPr anchor="ctr">
                    <a:solidFill>
                      <a:schemeClr val="accent5"/>
                    </a:solidFill>
                  </a:tcPr>
                </a:tc>
                <a:tc>
                  <a:txBody>
                    <a:bodyPr/>
                    <a:lstStyle/>
                    <a:p>
                      <a:r>
                        <a:rPr lang="en-US" sz="1000" dirty="0"/>
                        <a:t>Challenges for blind or visually impaired users in accessing online banking services</a:t>
                      </a:r>
                      <a:endParaRPr lang="en-IN" sz="1000" dirty="0"/>
                    </a:p>
                  </a:txBody>
                  <a:tcPr anchor="ctr">
                    <a:solidFill>
                      <a:schemeClr val="accent5"/>
                    </a:solidFill>
                  </a:tcPr>
                </a:tc>
                <a:tc>
                  <a:txBody>
                    <a:bodyPr/>
                    <a:lstStyle/>
                    <a:p>
                      <a:r>
                        <a:rPr lang="en-US" sz="900" dirty="0"/>
                        <a:t>Design and test the Blind Banking Services Framework (BBSF) to enable blind users to perform banking activities independently and safely</a:t>
                      </a:r>
                      <a:endParaRPr lang="en-US" sz="900" dirty="0">
                        <a:solidFill>
                          <a:schemeClr val="tx1"/>
                        </a:solidFill>
                      </a:endParaRPr>
                    </a:p>
                  </a:txBody>
                  <a:tcPr anchor="ctr">
                    <a:solidFill>
                      <a:schemeClr val="accent5"/>
                    </a:solidFill>
                  </a:tcPr>
                </a:tc>
                <a:extLst>
                  <a:ext uri="{0D108BD9-81ED-4DB2-BD59-A6C34878D82A}">
                    <a16:rowId xmlns:a16="http://schemas.microsoft.com/office/drawing/2014/main" val="800318813"/>
                  </a:ext>
                </a:extLst>
              </a:tr>
            </a:tbl>
          </a:graphicData>
        </a:graphic>
      </p:graphicFrame>
    </p:spTree>
    <p:extLst>
      <p:ext uri="{BB962C8B-B14F-4D97-AF65-F5344CB8AC3E}">
        <p14:creationId xmlns:p14="http://schemas.microsoft.com/office/powerpoint/2010/main" val="2790567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pic>
        <p:nvPicPr>
          <p:cNvPr id="21" name="Picture 20">
            <a:extLst>
              <a:ext uri="{FF2B5EF4-FFF2-40B4-BE49-F238E27FC236}">
                <a16:creationId xmlns:a16="http://schemas.microsoft.com/office/drawing/2014/main" id="{C5612C9D-74D9-56CC-8D86-56E185CDCE90}"/>
              </a:ext>
            </a:extLst>
          </p:cNvPr>
          <p:cNvPicPr>
            <a:picLocks noChangeAspect="1"/>
          </p:cNvPicPr>
          <p:nvPr/>
        </p:nvPicPr>
        <p:blipFill>
          <a:blip r:embed="rId3"/>
          <a:stretch>
            <a:fillRect/>
          </a:stretch>
        </p:blipFill>
        <p:spPr>
          <a:xfrm>
            <a:off x="6542206" y="2571750"/>
            <a:ext cx="1908213" cy="1603387"/>
          </a:xfrm>
          <a:prstGeom prst="rect">
            <a:avLst/>
          </a:prstGeom>
        </p:spPr>
      </p:pic>
      <p:pic>
        <p:nvPicPr>
          <p:cNvPr id="26" name="Picture 25">
            <a:extLst>
              <a:ext uri="{FF2B5EF4-FFF2-40B4-BE49-F238E27FC236}">
                <a16:creationId xmlns:a16="http://schemas.microsoft.com/office/drawing/2014/main" id="{15461EAD-5A0A-4860-FB90-7B10AA221CF5}"/>
              </a:ext>
            </a:extLst>
          </p:cNvPr>
          <p:cNvPicPr>
            <a:picLocks noChangeAspect="1"/>
          </p:cNvPicPr>
          <p:nvPr/>
        </p:nvPicPr>
        <p:blipFill>
          <a:blip r:embed="rId4"/>
          <a:stretch>
            <a:fillRect/>
          </a:stretch>
        </p:blipFill>
        <p:spPr>
          <a:xfrm>
            <a:off x="4364431" y="3594336"/>
            <a:ext cx="3993226" cy="9144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8" name="Rectangle 3">
            <a:extLst>
              <a:ext uri="{FF2B5EF4-FFF2-40B4-BE49-F238E27FC236}">
                <a16:creationId xmlns:a16="http://schemas.microsoft.com/office/drawing/2014/main" id="{859CC7B8-02CC-714E-EAEF-DC2A063CDDF5}"/>
              </a:ext>
            </a:extLst>
          </p:cNvPr>
          <p:cNvSpPr>
            <a:spLocks noChangeArrowheads="1"/>
          </p:cNvSpPr>
          <p:nvPr/>
        </p:nvSpPr>
        <p:spPr bwMode="auto">
          <a:xfrm>
            <a:off x="584733" y="509646"/>
            <a:ext cx="7864337"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A bank's primary function is to accept deposits from customers, lend money to borrowers, and provide various financial services. Here's a step by step overview of how a bank operates: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solidFill>
                  <a:schemeClr val="bg1"/>
                </a:solidFill>
                <a:latin typeface="Arial" panose="020B0604020202020204" pitchFamily="34" charset="0"/>
              </a:rPr>
              <a:t>Accepting Deposits</a:t>
            </a:r>
            <a:r>
              <a:rPr lang="en-US" altLang="en-US" u="sng" dirty="0">
                <a:solidFill>
                  <a:schemeClr val="bg1"/>
                </a:solidFill>
                <a:latin typeface="Arial" panose="020B0604020202020204" pitchFamily="34" charset="0"/>
              </a:rPr>
              <a:t>:</a:t>
            </a:r>
            <a:r>
              <a:rPr lang="en-US" altLang="en-US" dirty="0">
                <a:solidFill>
                  <a:schemeClr val="bg1"/>
                </a:solidFill>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Arial" panose="020B0604020202020204" pitchFamily="34" charset="0"/>
              </a:rPr>
              <a:t>Savings Accounts: Customers deposit money into savings accounts, earning a small interest.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Arial" panose="020B0604020202020204" pitchFamily="34" charset="0"/>
              </a:rPr>
              <a:t>Checking Accounts: Customers deposit money for easy access and everyday transactions, usually with no or very low interest.</a:t>
            </a:r>
          </a:p>
          <a:p>
            <a:pPr marR="0" lvl="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1"/>
                </a:solidFill>
                <a:latin typeface="Arial" panose="020B0604020202020204" pitchFamily="34" charset="0"/>
              </a:rPr>
              <a:t>2. </a:t>
            </a:r>
            <a:r>
              <a:rPr lang="en-US" altLang="en-US" b="1" dirty="0">
                <a:solidFill>
                  <a:schemeClr val="bg1"/>
                </a:solidFill>
                <a:latin typeface="Arial" panose="020B0604020202020204" pitchFamily="34" charset="0"/>
              </a:rPr>
              <a:t>Providing Loans</a:t>
            </a:r>
            <a:r>
              <a:rPr lang="en-US" altLang="en-US" u="sng" dirty="0">
                <a:solidFill>
                  <a:schemeClr val="bg1"/>
                </a:solidFill>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lang="en-US" altLang="en-US" u="sng"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Arial" panose="020B0604020202020204" pitchFamily="34" charset="0"/>
              </a:rPr>
              <a:t>Personal Loans: Loans given to individuals for personal use, such as buying a car or paying for education.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Arial" panose="020B0604020202020204" pitchFamily="34" charset="0"/>
              </a:rPr>
              <a:t>Mortgages: Long term loans for purchasing real estate, secured by the property itself.</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latin typeface="Arial" panose="020B0604020202020204" pitchFamily="34" charset="0"/>
              </a:rPr>
              <a:t>Business Loans: Loans provided to businesses for capital expenditure or operational needs.						</a:t>
            </a:r>
            <a:r>
              <a:rPr lang="en-US" altLang="en-US" sz="1800" dirty="0">
                <a:solidFill>
                  <a:schemeClr val="bg1"/>
                </a:solidFill>
                <a:latin typeface="Arial" panose="020B0604020202020204" pitchFamily="34" charset="0"/>
              </a:rPr>
              <a:t>					</a:t>
            </a:r>
            <a:r>
              <a:rPr lang="en-US" altLang="en-US" sz="2000" dirty="0">
                <a:solidFill>
                  <a:schemeClr val="bg1"/>
                </a:solidFill>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28FD93-1CE7-9058-1BCB-6BA1EE09EE78}"/>
              </a:ext>
            </a:extLst>
          </p:cNvPr>
          <p:cNvSpPr>
            <a:spLocks noChangeArrowheads="1"/>
          </p:cNvSpPr>
          <p:nvPr/>
        </p:nvSpPr>
        <p:spPr bwMode="auto">
          <a:xfrm>
            <a:off x="543339" y="631475"/>
            <a:ext cx="7717183"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3. </a:t>
            </a:r>
            <a:r>
              <a:rPr kumimoji="0" lang="en-US" altLang="en-US" b="1" i="0" strike="noStrike" cap="none" normalizeH="0" baseline="0" dirty="0">
                <a:ln>
                  <a:noFill/>
                </a:ln>
                <a:solidFill>
                  <a:schemeClr val="bg1"/>
                </a:solidFill>
                <a:effectLst/>
                <a:latin typeface="Arial" panose="020B0604020202020204" pitchFamily="34" charset="0"/>
              </a:rPr>
              <a:t>Offering Financial Services</a:t>
            </a:r>
            <a:r>
              <a:rPr kumimoji="0" lang="en-US" altLang="en-US" b="0" i="0" u="sng"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sng"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    Credit Cards</a:t>
            </a:r>
            <a:r>
              <a:rPr kumimoji="0" lang="en-US" altLang="en-US" b="0" i="0" u="none" strike="noStrike" cap="none" normalizeH="0" baseline="0" dirty="0">
                <a:ln>
                  <a:noFill/>
                </a:ln>
                <a:solidFill>
                  <a:schemeClr val="bg1"/>
                </a:solidFill>
                <a:effectLst/>
                <a:latin typeface="Arial" panose="020B0604020202020204" pitchFamily="34" charset="0"/>
              </a:rPr>
              <a:t>: Banks issue credit cards, earning interest and fees on balances.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    Investment Services</a:t>
            </a:r>
            <a:r>
              <a:rPr kumimoji="0" lang="en-US" altLang="en-US" b="0" i="0" u="none" strike="noStrike" cap="none" normalizeH="0" baseline="0" dirty="0">
                <a:ln>
                  <a:noFill/>
                </a:ln>
                <a:solidFill>
                  <a:schemeClr val="bg1"/>
                </a:solidFill>
                <a:effectLst/>
                <a:latin typeface="Arial" panose="020B0604020202020204" pitchFamily="34" charset="0"/>
              </a:rPr>
              <a:t>: Offering investment products such as mutual funds, stocks, bonds, and advisory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   Insurance Products</a:t>
            </a:r>
            <a:r>
              <a:rPr kumimoji="0" lang="en-US" altLang="en-US" b="0" i="0" u="none" strike="noStrike" cap="none" normalizeH="0" baseline="0" dirty="0">
                <a:ln>
                  <a:noFill/>
                </a:ln>
                <a:solidFill>
                  <a:schemeClr val="bg1"/>
                </a:solidFill>
                <a:effectLst/>
                <a:latin typeface="Arial" panose="020B0604020202020204" pitchFamily="34" charset="0"/>
              </a:rPr>
              <a:t>: Selling various insurance policies (life, health, property) through partnerships.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bg1"/>
                </a:solidFill>
                <a:effectLst/>
                <a:latin typeface="Arial" panose="020B0604020202020204" pitchFamily="34" charset="0"/>
              </a:rPr>
              <a:t>4. </a:t>
            </a:r>
            <a:r>
              <a:rPr kumimoji="0" lang="en-US" altLang="en-US" b="1" i="0" strike="noStrike" cap="none" normalizeH="0" baseline="0" dirty="0">
                <a:ln>
                  <a:noFill/>
                </a:ln>
                <a:solidFill>
                  <a:schemeClr val="bg1"/>
                </a:solidFill>
                <a:effectLst/>
                <a:latin typeface="Arial" panose="020B0604020202020204" pitchFamily="34" charset="0"/>
              </a:rPr>
              <a:t>Transaction Processing: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Arial" panose="020B0604020202020204" pitchFamily="34" charset="0"/>
              </a:rPr>
              <a:t>Facilitating electronic transfers, bill payments, and other transactions, often for a fee.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96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50"/>
          <p:cNvSpPr txBox="1">
            <a:spLocks noGrp="1"/>
          </p:cNvSpPr>
          <p:nvPr>
            <p:ph type="subTitle" idx="1"/>
          </p:nvPr>
        </p:nvSpPr>
        <p:spPr>
          <a:xfrm>
            <a:off x="1424113" y="471662"/>
            <a:ext cx="29076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PROFIT ASPECTS</a:t>
            </a:r>
            <a:endParaRPr dirty="0"/>
          </a:p>
        </p:txBody>
      </p:sp>
      <p:sp>
        <p:nvSpPr>
          <p:cNvPr id="380" name="Google Shape;380;p50"/>
          <p:cNvSpPr txBox="1">
            <a:spLocks noGrp="1"/>
          </p:cNvSpPr>
          <p:nvPr>
            <p:ph type="subTitle" idx="2"/>
          </p:nvPr>
        </p:nvSpPr>
        <p:spPr>
          <a:xfrm>
            <a:off x="4812287" y="471662"/>
            <a:ext cx="29076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LOSS ASPECTS</a:t>
            </a:r>
            <a:endParaRPr dirty="0"/>
          </a:p>
        </p:txBody>
      </p:sp>
      <p:sp>
        <p:nvSpPr>
          <p:cNvPr id="381" name="Google Shape;381;p50"/>
          <p:cNvSpPr txBox="1">
            <a:spLocks noGrp="1"/>
          </p:cNvSpPr>
          <p:nvPr>
            <p:ph type="subTitle" idx="3"/>
          </p:nvPr>
        </p:nvSpPr>
        <p:spPr>
          <a:xfrm>
            <a:off x="618045" y="954362"/>
            <a:ext cx="3833812" cy="1484038"/>
          </a:xfrm>
          <a:prstGeom prst="rect">
            <a:avLst/>
          </a:prstGeom>
        </p:spPr>
        <p:txBody>
          <a:bodyPr spcFirstLastPara="1" wrap="square" lIns="91425" tIns="91425" rIns="91425" bIns="91425" anchor="t" anchorCtr="0">
            <a:noAutofit/>
          </a:bodyPr>
          <a:lstStyle/>
          <a:p>
            <a:pPr algn="l"/>
            <a:r>
              <a:rPr lang="en-US" sz="1200" b="1" dirty="0"/>
              <a:t>Interest Income</a:t>
            </a:r>
            <a:r>
              <a:rPr lang="en-US" sz="1200" dirty="0"/>
              <a:t>:</a:t>
            </a:r>
          </a:p>
          <a:p>
            <a:pPr algn="l"/>
            <a:endParaRPr lang="en-US" sz="1200" dirty="0"/>
          </a:p>
          <a:p>
            <a:pPr algn="l">
              <a:buFont typeface="Arial" panose="020B0604020202020204" pitchFamily="34" charset="0"/>
              <a:buChar char="•"/>
            </a:pPr>
            <a:r>
              <a:rPr lang="en-US" sz="1200" b="1" dirty="0"/>
              <a:t>Loan Interest</a:t>
            </a:r>
            <a:r>
              <a:rPr lang="en-US" sz="1200" dirty="0"/>
              <a:t>: The primary source of income is the interest charged on loans and mortgages. The interest rate on loans is higher than the interest paid on deposits, creating a profit margin (net interest margin).</a:t>
            </a:r>
          </a:p>
          <a:p>
            <a:pPr marL="0" lvl="0" indent="0" algn="ctr" rtl="0">
              <a:spcBef>
                <a:spcPts val="0"/>
              </a:spcBef>
              <a:spcAft>
                <a:spcPts val="0"/>
              </a:spcAft>
              <a:buNone/>
            </a:pPr>
            <a:endParaRPr dirty="0"/>
          </a:p>
        </p:txBody>
      </p:sp>
      <p:sp>
        <p:nvSpPr>
          <p:cNvPr id="382" name="Google Shape;382;p50"/>
          <p:cNvSpPr txBox="1">
            <a:spLocks noGrp="1"/>
          </p:cNvSpPr>
          <p:nvPr>
            <p:ph type="subTitle" idx="4"/>
          </p:nvPr>
        </p:nvSpPr>
        <p:spPr>
          <a:xfrm>
            <a:off x="4859912" y="2771899"/>
            <a:ext cx="2907600" cy="1132800"/>
          </a:xfrm>
          <a:prstGeom prst="rect">
            <a:avLst/>
          </a:prstGeom>
        </p:spPr>
        <p:txBody>
          <a:bodyPr spcFirstLastPara="1" wrap="square" lIns="91425" tIns="91425" rIns="91425" bIns="91425" anchor="t" anchorCtr="0">
            <a:noAutofit/>
          </a:bodyPr>
          <a:lstStyle/>
          <a:p>
            <a:pPr algn="l"/>
            <a:r>
              <a:rPr lang="en-US" sz="1200" b="1" dirty="0"/>
              <a:t>Operating Costs</a:t>
            </a:r>
            <a:r>
              <a:rPr lang="en-US" sz="1200" dirty="0"/>
              <a:t>:</a:t>
            </a:r>
          </a:p>
          <a:p>
            <a:pPr algn="l"/>
            <a:endParaRPr lang="en-US" sz="1200" dirty="0"/>
          </a:p>
          <a:p>
            <a:pPr algn="l">
              <a:buFont typeface="Arial" panose="020B0604020202020204" pitchFamily="34" charset="0"/>
              <a:buChar char="•"/>
            </a:pPr>
            <a:r>
              <a:rPr lang="en-US" sz="1200" b="1" dirty="0"/>
              <a:t>Salaries and Benefits</a:t>
            </a:r>
            <a:r>
              <a:rPr lang="en-US" sz="1200" dirty="0"/>
              <a:t>: High costs associated with staff compensation and benefits.</a:t>
            </a:r>
          </a:p>
          <a:p>
            <a:pPr algn="l">
              <a:buFont typeface="Arial" panose="020B0604020202020204" pitchFamily="34" charset="0"/>
              <a:buChar char="•"/>
            </a:pPr>
            <a:r>
              <a:rPr lang="en-US" sz="1200" b="1" dirty="0"/>
              <a:t>Infrastructure</a:t>
            </a:r>
            <a:r>
              <a:rPr lang="en-US" sz="1200" dirty="0"/>
              <a:t>: Expenses related to maintaining branches, ATMs, technology, and security systems.</a:t>
            </a:r>
          </a:p>
          <a:p>
            <a:pPr marL="0" lvl="0" indent="0" algn="ctr" rtl="0">
              <a:spcBef>
                <a:spcPts val="0"/>
              </a:spcBef>
              <a:spcAft>
                <a:spcPts val="0"/>
              </a:spcAft>
              <a:buNone/>
            </a:pPr>
            <a:endParaRPr dirty="0"/>
          </a:p>
        </p:txBody>
      </p:sp>
      <p:cxnSp>
        <p:nvCxnSpPr>
          <p:cNvPr id="383" name="Google Shape;383;p50"/>
          <p:cNvCxnSpPr>
            <a:cxnSpLocks/>
          </p:cNvCxnSpPr>
          <p:nvPr/>
        </p:nvCxnSpPr>
        <p:spPr>
          <a:xfrm>
            <a:off x="4572000" y="657225"/>
            <a:ext cx="47625" cy="3795713"/>
          </a:xfrm>
          <a:prstGeom prst="straightConnector1">
            <a:avLst/>
          </a:prstGeom>
          <a:noFill/>
          <a:ln w="9525" cap="flat" cmpd="sng">
            <a:solidFill>
              <a:schemeClr val="lt1"/>
            </a:solidFill>
            <a:prstDash val="solid"/>
            <a:round/>
            <a:headEnd type="none" w="med" len="med"/>
            <a:tailEnd type="none" w="med" len="med"/>
          </a:ln>
        </p:spPr>
      </p:cxnSp>
      <p:sp>
        <p:nvSpPr>
          <p:cNvPr id="6" name="Google Shape;382;p50">
            <a:extLst>
              <a:ext uri="{FF2B5EF4-FFF2-40B4-BE49-F238E27FC236}">
                <a16:creationId xmlns:a16="http://schemas.microsoft.com/office/drawing/2014/main" id="{D97E8CD3-C2DC-A7A6-69C1-F826302CAD8C}"/>
              </a:ext>
            </a:extLst>
          </p:cNvPr>
          <p:cNvSpPr txBox="1">
            <a:spLocks/>
          </p:cNvSpPr>
          <p:nvPr/>
        </p:nvSpPr>
        <p:spPr>
          <a:xfrm>
            <a:off x="618045" y="2771899"/>
            <a:ext cx="3619937" cy="1484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2pPr>
            <a:lvl3pPr marL="1371600" marR="0" lvl="2"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3pPr>
            <a:lvl4pPr marL="1828800" marR="0" lvl="3"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4pPr>
            <a:lvl5pPr marL="2286000" marR="0" lvl="4"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5pPr>
            <a:lvl6pPr marL="2743200" marR="0" lvl="5"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6pPr>
            <a:lvl7pPr marL="3200400" marR="0" lvl="6"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7pPr>
            <a:lvl8pPr marL="3657600" marR="0" lvl="7"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8pPr>
            <a:lvl9pPr marL="4114800" marR="0" lvl="8"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9pPr>
          </a:lstStyle>
          <a:p>
            <a:pPr algn="l"/>
            <a:r>
              <a:rPr lang="en-US" sz="1200" b="1" dirty="0"/>
              <a:t>Fees and Commissions</a:t>
            </a:r>
            <a:r>
              <a:rPr lang="en-US" sz="1200" dirty="0"/>
              <a:t>:</a:t>
            </a:r>
          </a:p>
          <a:p>
            <a:pPr algn="l"/>
            <a:endParaRPr lang="en-US" sz="1200" dirty="0"/>
          </a:p>
          <a:p>
            <a:pPr algn="l">
              <a:buFont typeface="Arial" panose="020B0604020202020204" pitchFamily="34" charset="0"/>
              <a:buChar char="•"/>
            </a:pPr>
            <a:r>
              <a:rPr lang="en-US" sz="1200" b="1" dirty="0"/>
              <a:t>Service Fees</a:t>
            </a:r>
            <a:r>
              <a:rPr lang="en-US" sz="1200" dirty="0"/>
              <a:t>: Fees for account maintenance, overdrafts, ATM use, and wire transfers.</a:t>
            </a:r>
          </a:p>
          <a:p>
            <a:pPr algn="l">
              <a:buFont typeface="Arial" panose="020B0604020202020204" pitchFamily="34" charset="0"/>
              <a:buChar char="•"/>
            </a:pPr>
            <a:r>
              <a:rPr lang="en-US" sz="1200" b="1" dirty="0"/>
              <a:t>Transaction Fees</a:t>
            </a:r>
            <a:r>
              <a:rPr lang="en-US" sz="1200" dirty="0"/>
              <a:t>: Fees for processing transactions, credit card usage, and foreign exchange</a:t>
            </a:r>
            <a:r>
              <a:rPr lang="en-US" dirty="0"/>
              <a:t>.</a:t>
            </a:r>
          </a:p>
          <a:p>
            <a:pPr marL="0" indent="0" algn="l"/>
            <a:endParaRPr lang="en-US" sz="1200" dirty="0"/>
          </a:p>
        </p:txBody>
      </p:sp>
      <p:sp>
        <p:nvSpPr>
          <p:cNvPr id="7" name="Google Shape;382;p50">
            <a:extLst>
              <a:ext uri="{FF2B5EF4-FFF2-40B4-BE49-F238E27FC236}">
                <a16:creationId xmlns:a16="http://schemas.microsoft.com/office/drawing/2014/main" id="{647ECC44-5C0D-A1BE-8370-533E8A677E83}"/>
              </a:ext>
            </a:extLst>
          </p:cNvPr>
          <p:cNvSpPr txBox="1">
            <a:spLocks/>
          </p:cNvSpPr>
          <p:nvPr/>
        </p:nvSpPr>
        <p:spPr>
          <a:xfrm>
            <a:off x="4859912" y="957200"/>
            <a:ext cx="3345876" cy="14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2pPr>
            <a:lvl3pPr marL="1371600" marR="0" lvl="2"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3pPr>
            <a:lvl4pPr marL="1828800" marR="0" lvl="3"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4pPr>
            <a:lvl5pPr marL="2286000" marR="0" lvl="4"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5pPr>
            <a:lvl6pPr marL="2743200" marR="0" lvl="5"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6pPr>
            <a:lvl7pPr marL="3200400" marR="0" lvl="6"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7pPr>
            <a:lvl8pPr marL="3657600" marR="0" lvl="7"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8pPr>
            <a:lvl9pPr marL="4114800" marR="0" lvl="8"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9pPr>
          </a:lstStyle>
          <a:p>
            <a:pPr algn="l"/>
            <a:r>
              <a:rPr lang="en-US" sz="1200" b="1" dirty="0"/>
              <a:t>Non Performing Loans (NPLs)</a:t>
            </a:r>
            <a:r>
              <a:rPr lang="en-US" sz="1200" dirty="0"/>
              <a:t>:</a:t>
            </a:r>
          </a:p>
          <a:p>
            <a:pPr algn="l"/>
            <a:endParaRPr lang="en-US" sz="1200" dirty="0"/>
          </a:p>
          <a:p>
            <a:pPr algn="l">
              <a:buFont typeface="Arial" panose="020B0604020202020204" pitchFamily="34" charset="0"/>
              <a:buChar char="•"/>
            </a:pPr>
            <a:r>
              <a:rPr lang="en-US" sz="1200" b="1" dirty="0"/>
              <a:t>Loan Defaults</a:t>
            </a:r>
            <a:r>
              <a:rPr lang="en-US" sz="1200" dirty="0"/>
              <a:t>: When borrowers fail to repay their loans, the bank incurs losses.</a:t>
            </a:r>
          </a:p>
          <a:p>
            <a:pPr algn="l">
              <a:buFont typeface="Arial" panose="020B0604020202020204" pitchFamily="34" charset="0"/>
              <a:buChar char="•"/>
            </a:pPr>
            <a:r>
              <a:rPr lang="en-US" sz="1200" b="1" dirty="0"/>
              <a:t>Provisioning</a:t>
            </a:r>
            <a:r>
              <a:rPr lang="en-US" sz="1200" dirty="0"/>
              <a:t>: Banks must set aside funds to cover potential loan losses, impacting profitability.</a:t>
            </a:r>
          </a:p>
          <a:p>
            <a:pPr marL="0" indent="0" algn="l"/>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382A13B-019A-B17F-896E-AF8C0E9EA92E}"/>
              </a:ext>
            </a:extLst>
          </p:cNvPr>
          <p:cNvSpPr>
            <a:spLocks noGrp="1"/>
          </p:cNvSpPr>
          <p:nvPr>
            <p:ph type="subTitle" idx="3"/>
          </p:nvPr>
        </p:nvSpPr>
        <p:spPr>
          <a:xfrm>
            <a:off x="885829" y="1000974"/>
            <a:ext cx="3336347" cy="1656625"/>
          </a:xfrm>
        </p:spPr>
        <p:txBody>
          <a:bodyPr/>
          <a:lstStyle/>
          <a:p>
            <a:pPr algn="l"/>
            <a:r>
              <a:rPr lang="en-US" sz="1200" b="1" dirty="0"/>
              <a:t>Investment Income</a:t>
            </a:r>
            <a:r>
              <a:rPr lang="en-US" sz="1200" dirty="0"/>
              <a:t>:</a:t>
            </a:r>
          </a:p>
          <a:p>
            <a:pPr algn="l"/>
            <a:endParaRPr lang="en-US" sz="1200" dirty="0"/>
          </a:p>
          <a:p>
            <a:pPr algn="l">
              <a:buFont typeface="Arial" panose="020B0604020202020204" pitchFamily="34" charset="0"/>
              <a:buChar char="•"/>
            </a:pPr>
            <a:r>
              <a:rPr lang="en-US" sz="1200" b="1" dirty="0"/>
              <a:t>Securities</a:t>
            </a:r>
            <a:r>
              <a:rPr lang="en-US" sz="1200" dirty="0"/>
              <a:t>: Income from investments in government and corporate bonds, equities, and other securities.</a:t>
            </a:r>
          </a:p>
          <a:p>
            <a:pPr algn="l">
              <a:buFont typeface="Arial" panose="020B0604020202020204" pitchFamily="34" charset="0"/>
              <a:buChar char="•"/>
            </a:pPr>
            <a:r>
              <a:rPr lang="en-US" sz="1200" b="1" dirty="0"/>
              <a:t>Trading</a:t>
            </a:r>
            <a:r>
              <a:rPr lang="en-US" sz="1200" dirty="0"/>
              <a:t>: Profits from trading activities, including foreign exchange and derivatives.</a:t>
            </a:r>
          </a:p>
          <a:p>
            <a:endParaRPr lang="en-IN" dirty="0"/>
          </a:p>
        </p:txBody>
      </p:sp>
      <p:sp>
        <p:nvSpPr>
          <p:cNvPr id="5" name="Subtitle 4">
            <a:extLst>
              <a:ext uri="{FF2B5EF4-FFF2-40B4-BE49-F238E27FC236}">
                <a16:creationId xmlns:a16="http://schemas.microsoft.com/office/drawing/2014/main" id="{63C8E4C0-B9C4-1751-2895-9ED079D44110}"/>
              </a:ext>
            </a:extLst>
          </p:cNvPr>
          <p:cNvSpPr>
            <a:spLocks noGrp="1"/>
          </p:cNvSpPr>
          <p:nvPr>
            <p:ph type="subTitle" idx="4"/>
          </p:nvPr>
        </p:nvSpPr>
        <p:spPr>
          <a:xfrm>
            <a:off x="4693224" y="1000974"/>
            <a:ext cx="3674487" cy="1571748"/>
          </a:xfrm>
        </p:spPr>
        <p:txBody>
          <a:bodyPr/>
          <a:lstStyle/>
          <a:p>
            <a:pPr algn="l"/>
            <a:r>
              <a:rPr lang="en-US" sz="1200" b="1" dirty="0"/>
              <a:t>Interest Rate Risk</a:t>
            </a:r>
            <a:r>
              <a:rPr lang="en-US" sz="1200" dirty="0"/>
              <a:t>:</a:t>
            </a:r>
          </a:p>
          <a:p>
            <a:pPr algn="l"/>
            <a:endParaRPr lang="en-US" sz="1200" dirty="0"/>
          </a:p>
          <a:p>
            <a:pPr algn="l">
              <a:buFont typeface="Arial" panose="020B0604020202020204" pitchFamily="34" charset="0"/>
              <a:buChar char="•"/>
            </a:pPr>
            <a:r>
              <a:rPr lang="en-US" sz="1200" b="1" dirty="0"/>
              <a:t>Interest Rate Fluctuations</a:t>
            </a:r>
            <a:r>
              <a:rPr lang="en-US" sz="1200" dirty="0"/>
              <a:t>: Changes in interest rates can affect the bank's net interest margin, impacting profitability.</a:t>
            </a:r>
          </a:p>
          <a:p>
            <a:pPr algn="l">
              <a:buFont typeface="Arial" panose="020B0604020202020204" pitchFamily="34" charset="0"/>
              <a:buChar char="•"/>
            </a:pPr>
            <a:r>
              <a:rPr lang="en-US" sz="1200" b="1" dirty="0"/>
              <a:t>Mismatch</a:t>
            </a:r>
            <a:r>
              <a:rPr lang="en-US" sz="1200" dirty="0"/>
              <a:t>: Differences in the maturity profiles of assets (loans) and liabilities (deposits) can lead to interest rate risks</a:t>
            </a:r>
          </a:p>
          <a:p>
            <a:endParaRPr lang="en-IN" dirty="0"/>
          </a:p>
        </p:txBody>
      </p:sp>
      <p:cxnSp>
        <p:nvCxnSpPr>
          <p:cNvPr id="8" name="Straight Connector 7">
            <a:extLst>
              <a:ext uri="{FF2B5EF4-FFF2-40B4-BE49-F238E27FC236}">
                <a16:creationId xmlns:a16="http://schemas.microsoft.com/office/drawing/2014/main" id="{07469328-388D-5BC3-213E-2D99A05F2C3A}"/>
              </a:ext>
            </a:extLst>
          </p:cNvPr>
          <p:cNvCxnSpPr>
            <a:cxnSpLocks/>
          </p:cNvCxnSpPr>
          <p:nvPr/>
        </p:nvCxnSpPr>
        <p:spPr>
          <a:xfrm>
            <a:off x="4572000" y="604838"/>
            <a:ext cx="0" cy="3848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Google Shape;379;p50">
            <a:extLst>
              <a:ext uri="{FF2B5EF4-FFF2-40B4-BE49-F238E27FC236}">
                <a16:creationId xmlns:a16="http://schemas.microsoft.com/office/drawing/2014/main" id="{BA5E3A30-00E3-7461-FF90-9835CA1A8D6F}"/>
              </a:ext>
            </a:extLst>
          </p:cNvPr>
          <p:cNvSpPr txBox="1">
            <a:spLocks noGrp="1"/>
          </p:cNvSpPr>
          <p:nvPr>
            <p:ph type="subTitle" idx="1"/>
          </p:nvPr>
        </p:nvSpPr>
        <p:spPr>
          <a:xfrm>
            <a:off x="1424113" y="471662"/>
            <a:ext cx="29076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PROFIT ASPECTS</a:t>
            </a:r>
            <a:endParaRPr dirty="0"/>
          </a:p>
        </p:txBody>
      </p:sp>
      <p:sp>
        <p:nvSpPr>
          <p:cNvPr id="10" name="Google Shape;380;p50">
            <a:extLst>
              <a:ext uri="{FF2B5EF4-FFF2-40B4-BE49-F238E27FC236}">
                <a16:creationId xmlns:a16="http://schemas.microsoft.com/office/drawing/2014/main" id="{D93CE061-C3BD-80A2-30B3-109C4D741A27}"/>
              </a:ext>
            </a:extLst>
          </p:cNvPr>
          <p:cNvSpPr txBox="1">
            <a:spLocks/>
          </p:cNvSpPr>
          <p:nvPr/>
        </p:nvSpPr>
        <p:spPr>
          <a:xfrm>
            <a:off x="4812287" y="471662"/>
            <a:ext cx="2907600"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500"/>
              <a:buFont typeface="Bebas Neue"/>
              <a:buNone/>
              <a:defRPr sz="2000" b="0" i="0" u="none" strike="noStrike" cap="none">
                <a:solidFill>
                  <a:schemeClr val="dk2"/>
                </a:solidFill>
                <a:latin typeface="Rubik ExtraBold"/>
                <a:ea typeface="Rubik ExtraBold"/>
                <a:cs typeface="Rubik ExtraBold"/>
                <a:sym typeface="Rubik ExtraBold"/>
              </a:defRPr>
            </a:lvl1pPr>
            <a:lvl2pPr marL="914400" marR="0" lvl="1"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pPr marL="0" indent="0"/>
            <a:r>
              <a:rPr lang="en-IN"/>
              <a:t>LOSS ASPECTS</a:t>
            </a:r>
            <a:endParaRPr lang="en-IN" dirty="0"/>
          </a:p>
        </p:txBody>
      </p:sp>
      <p:sp>
        <p:nvSpPr>
          <p:cNvPr id="13" name="Subtitle 3">
            <a:extLst>
              <a:ext uri="{FF2B5EF4-FFF2-40B4-BE49-F238E27FC236}">
                <a16:creationId xmlns:a16="http://schemas.microsoft.com/office/drawing/2014/main" id="{9AA88C13-8F54-DA05-B754-920CF7E1070E}"/>
              </a:ext>
            </a:extLst>
          </p:cNvPr>
          <p:cNvSpPr txBox="1">
            <a:spLocks/>
          </p:cNvSpPr>
          <p:nvPr/>
        </p:nvSpPr>
        <p:spPr>
          <a:xfrm>
            <a:off x="885828" y="2796313"/>
            <a:ext cx="3336347" cy="1346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2pPr>
            <a:lvl3pPr marL="1371600" marR="0" lvl="2"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3pPr>
            <a:lvl4pPr marL="1828800" marR="0" lvl="3"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4pPr>
            <a:lvl5pPr marL="2286000" marR="0" lvl="4"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5pPr>
            <a:lvl6pPr marL="2743200" marR="0" lvl="5"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6pPr>
            <a:lvl7pPr marL="3200400" marR="0" lvl="6"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7pPr>
            <a:lvl8pPr marL="3657600" marR="0" lvl="7"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8pPr>
            <a:lvl9pPr marL="4114800" marR="0" lvl="8"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9pPr>
          </a:lstStyle>
          <a:p>
            <a:pPr algn="l"/>
            <a:r>
              <a:rPr lang="en-US" sz="1200" b="1" dirty="0"/>
              <a:t>Other Services</a:t>
            </a:r>
            <a:r>
              <a:rPr lang="en-US" sz="1200" dirty="0"/>
              <a:t>:</a:t>
            </a:r>
          </a:p>
          <a:p>
            <a:pPr algn="l"/>
            <a:endParaRPr lang="en-US" sz="1200" dirty="0"/>
          </a:p>
          <a:p>
            <a:pPr algn="l">
              <a:buFont typeface="Arial" panose="020B0604020202020204" pitchFamily="34" charset="0"/>
              <a:buChar char="•"/>
            </a:pPr>
            <a:r>
              <a:rPr lang="en-US" sz="1200" b="1" dirty="0"/>
              <a:t>Insurance Premiums</a:t>
            </a:r>
            <a:r>
              <a:rPr lang="en-US" sz="1200" dirty="0"/>
              <a:t>: Earnings from selling insurance products.</a:t>
            </a:r>
          </a:p>
          <a:p>
            <a:pPr algn="l">
              <a:buFont typeface="Arial" panose="020B0604020202020204" pitchFamily="34" charset="0"/>
              <a:buChar char="•"/>
            </a:pPr>
            <a:r>
              <a:rPr lang="en-US" sz="1200" b="1" dirty="0"/>
              <a:t>Asset Management</a:t>
            </a:r>
            <a:r>
              <a:rPr lang="en-US" sz="1200" dirty="0"/>
              <a:t>: Fees from managing assets for high net worth individuals and institutional clients.</a:t>
            </a:r>
          </a:p>
          <a:p>
            <a:pPr algn="l"/>
            <a:endParaRPr lang="en-IN" sz="1200" dirty="0"/>
          </a:p>
        </p:txBody>
      </p:sp>
      <p:sp>
        <p:nvSpPr>
          <p:cNvPr id="14" name="Subtitle 4">
            <a:extLst>
              <a:ext uri="{FF2B5EF4-FFF2-40B4-BE49-F238E27FC236}">
                <a16:creationId xmlns:a16="http://schemas.microsoft.com/office/drawing/2014/main" id="{DA3C2ADB-DDBA-1029-0A8E-37FBA9EA277A}"/>
              </a:ext>
            </a:extLst>
          </p:cNvPr>
          <p:cNvSpPr txBox="1">
            <a:spLocks/>
          </p:cNvSpPr>
          <p:nvPr/>
        </p:nvSpPr>
        <p:spPr>
          <a:xfrm>
            <a:off x="4695383" y="2724999"/>
            <a:ext cx="3674487" cy="1571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1pPr>
            <a:lvl2pPr marL="914400" marR="0" lvl="1"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2pPr>
            <a:lvl3pPr marL="1371600" marR="0" lvl="2"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3pPr>
            <a:lvl4pPr marL="1828800" marR="0" lvl="3"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4pPr>
            <a:lvl5pPr marL="2286000" marR="0" lvl="4"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5pPr>
            <a:lvl6pPr marL="2743200" marR="0" lvl="5"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6pPr>
            <a:lvl7pPr marL="3200400" marR="0" lvl="6"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7pPr>
            <a:lvl8pPr marL="3657600" marR="0" lvl="7"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8pPr>
            <a:lvl9pPr marL="4114800" marR="0" lvl="8" indent="-317500" algn="ctr" rtl="0">
              <a:lnSpc>
                <a:spcPct val="100000"/>
              </a:lnSpc>
              <a:spcBef>
                <a:spcPts val="0"/>
              </a:spcBef>
              <a:spcAft>
                <a:spcPts val="0"/>
              </a:spcAft>
              <a:buClr>
                <a:schemeClr val="lt1"/>
              </a:buClr>
              <a:buSzPts val="1400"/>
              <a:buFont typeface="Rubik"/>
              <a:buNone/>
              <a:defRPr sz="1400" b="0" i="0" u="none" strike="noStrike" cap="none">
                <a:solidFill>
                  <a:schemeClr val="lt1"/>
                </a:solidFill>
                <a:latin typeface="Rubik"/>
                <a:ea typeface="Rubik"/>
                <a:cs typeface="Rubik"/>
                <a:sym typeface="Rubik"/>
              </a:defRPr>
            </a:lvl9pPr>
          </a:lstStyle>
          <a:p>
            <a:pPr algn="l"/>
            <a:r>
              <a:rPr lang="en-US" sz="1200" b="1" dirty="0"/>
              <a:t>Regulatory Compliance</a:t>
            </a:r>
            <a:r>
              <a:rPr lang="en-US" sz="1200" dirty="0"/>
              <a:t>:</a:t>
            </a:r>
          </a:p>
          <a:p>
            <a:pPr algn="l"/>
            <a:endParaRPr lang="en-US" sz="1200" dirty="0"/>
          </a:p>
          <a:p>
            <a:pPr algn="l">
              <a:buFont typeface="Arial" panose="020B0604020202020204" pitchFamily="34" charset="0"/>
              <a:buChar char="•"/>
            </a:pPr>
            <a:r>
              <a:rPr lang="en-US" sz="1200" b="1" dirty="0"/>
              <a:t>Compliance Costs</a:t>
            </a:r>
            <a:r>
              <a:rPr lang="en-US" sz="1200" dirty="0"/>
              <a:t>: Expenses related to adhering to regulatory requirements, including capital adequacy and anti money laundering laws.</a:t>
            </a:r>
          </a:p>
          <a:p>
            <a:pPr algn="l">
              <a:buFont typeface="Arial" panose="020B0604020202020204" pitchFamily="34" charset="0"/>
              <a:buChar char="•"/>
            </a:pPr>
            <a:r>
              <a:rPr lang="en-US" sz="1200" b="1" dirty="0"/>
              <a:t>Penalties</a:t>
            </a:r>
            <a:r>
              <a:rPr lang="en-US" sz="1200" dirty="0"/>
              <a:t>: Fines and penalties for non compliance with regulations.</a:t>
            </a:r>
          </a:p>
          <a:p>
            <a:endParaRPr lang="en-IN" dirty="0"/>
          </a:p>
        </p:txBody>
      </p:sp>
    </p:spTree>
    <p:extLst>
      <p:ext uri="{BB962C8B-B14F-4D97-AF65-F5344CB8AC3E}">
        <p14:creationId xmlns:p14="http://schemas.microsoft.com/office/powerpoint/2010/main" val="2876400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E2EA96-DB3A-E423-5A72-F7D72567E682}"/>
              </a:ext>
            </a:extLst>
          </p:cNvPr>
          <p:cNvSpPr>
            <a:spLocks noGrp="1"/>
          </p:cNvSpPr>
          <p:nvPr>
            <p:ph type="subTitle" idx="1"/>
          </p:nvPr>
        </p:nvSpPr>
        <p:spPr>
          <a:xfrm>
            <a:off x="452436" y="466725"/>
            <a:ext cx="8120063" cy="3991766"/>
          </a:xfrm>
        </p:spPr>
        <p:txBody>
          <a:bodyPr/>
          <a:lstStyle/>
          <a:p>
            <a:pPr algn="l"/>
            <a:r>
              <a:rPr lang="en-US" sz="1800" dirty="0"/>
              <a:t>Despite the potential for losses, banks generally operate as profit</a:t>
            </a:r>
          </a:p>
          <a:p>
            <a:pPr algn="l"/>
            <a:r>
              <a:rPr lang="en-US" sz="1800" dirty="0"/>
              <a:t>earning businesses due to their ability to generate revenue from a</a:t>
            </a:r>
          </a:p>
          <a:p>
            <a:pPr algn="l"/>
            <a:r>
              <a:rPr lang="en-US" sz="1800" dirty="0"/>
              <a:t>variety of sources and manage risks effectively. Here’s why banks are</a:t>
            </a:r>
          </a:p>
          <a:p>
            <a:pPr algn="l"/>
            <a:r>
              <a:rPr lang="en-US" sz="1800" dirty="0"/>
              <a:t>typically profitable: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b="1" dirty="0"/>
              <a:t>Diversified Income Streams</a:t>
            </a:r>
            <a:r>
              <a:rPr lang="en-US" sz="1800" dirty="0"/>
              <a:t>: Banks have multiple revenue streams, including interest income, fees, commissions, and investment income. This diversification helps cushion against losses in any one area.</a:t>
            </a:r>
            <a:r>
              <a:rPr kumimoji="0" lang="en-US" altLang="en-US" sz="1800" b="1" i="0" u="none" strike="noStrike" cap="none" normalizeH="0" baseline="0" dirty="0">
                <a:ln>
                  <a:noFill/>
                </a:ln>
                <a:solidFill>
                  <a:schemeClr val="bg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Risk Management: </a:t>
            </a:r>
            <a:r>
              <a:rPr kumimoji="0" lang="en-US" altLang="en-US" sz="1800" b="0" i="0" u="none" strike="noStrike" cap="none" normalizeH="0" baseline="0" dirty="0">
                <a:ln>
                  <a:noFill/>
                </a:ln>
                <a:solidFill>
                  <a:schemeClr val="bg1"/>
                </a:solidFill>
                <a:effectLst/>
                <a:latin typeface="Arial" panose="020B0604020202020204" pitchFamily="34" charset="0"/>
              </a:rPr>
              <a:t>Banks employ sophisticated risk management techniques to minimize the impact of loan defaults, interest rate fluctuations, and operational risks.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Economies of Scale</a:t>
            </a:r>
            <a:r>
              <a:rPr kumimoji="0" lang="en-US" altLang="en-US" sz="180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Large banks benefit from economies of scale, allowing them to spread costs over a larger customer base and offer competitive pricing.</a:t>
            </a:r>
            <a:endParaRPr lang="en-IN" sz="1800" dirty="0"/>
          </a:p>
        </p:txBody>
      </p:sp>
    </p:spTree>
    <p:extLst>
      <p:ext uri="{BB962C8B-B14F-4D97-AF65-F5344CB8AC3E}">
        <p14:creationId xmlns:p14="http://schemas.microsoft.com/office/powerpoint/2010/main" val="30468970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F8C0-71A8-6FC7-A19C-727922308A55}"/>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56259056-D216-36FC-178E-E5DBF1C488F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F25CD77-45D8-5943-7C0F-2344AE174F39}"/>
              </a:ext>
            </a:extLst>
          </p:cNvPr>
          <p:cNvPicPr>
            <a:picLocks noChangeAspect="1"/>
          </p:cNvPicPr>
          <p:nvPr/>
        </p:nvPicPr>
        <p:blipFill>
          <a:blip r:embed="rId2"/>
          <a:stretch>
            <a:fillRect/>
          </a:stretch>
        </p:blipFill>
        <p:spPr>
          <a:xfrm>
            <a:off x="661987" y="500063"/>
            <a:ext cx="7820025" cy="4238626"/>
          </a:xfrm>
          <a:prstGeom prst="rect">
            <a:avLst/>
          </a:prstGeom>
        </p:spPr>
      </p:pic>
    </p:spTree>
    <p:extLst>
      <p:ext uri="{BB962C8B-B14F-4D97-AF65-F5344CB8AC3E}">
        <p14:creationId xmlns:p14="http://schemas.microsoft.com/office/powerpoint/2010/main" val="3146060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A037-2262-308A-58C8-C12F09135AD4}"/>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8801B78-E129-3E59-87D8-1015D0980A4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8ABF371-FCAE-59DD-960C-C3CA6015B16F}"/>
              </a:ext>
            </a:extLst>
          </p:cNvPr>
          <p:cNvPicPr>
            <a:picLocks noChangeAspect="1"/>
          </p:cNvPicPr>
          <p:nvPr/>
        </p:nvPicPr>
        <p:blipFill>
          <a:blip r:embed="rId2"/>
          <a:stretch>
            <a:fillRect/>
          </a:stretch>
        </p:blipFill>
        <p:spPr>
          <a:xfrm>
            <a:off x="1653701" y="409575"/>
            <a:ext cx="6790211" cy="4367214"/>
          </a:xfrm>
          <a:prstGeom prst="rect">
            <a:avLst/>
          </a:prstGeom>
        </p:spPr>
      </p:pic>
    </p:spTree>
    <p:extLst>
      <p:ext uri="{BB962C8B-B14F-4D97-AF65-F5344CB8AC3E}">
        <p14:creationId xmlns:p14="http://schemas.microsoft.com/office/powerpoint/2010/main" val="4281984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52F80B-0EC5-E7F1-0CDE-2DEE3799CD52}"/>
              </a:ext>
            </a:extLst>
          </p:cNvPr>
          <p:cNvPicPr>
            <a:picLocks noChangeAspect="1"/>
          </p:cNvPicPr>
          <p:nvPr/>
        </p:nvPicPr>
        <p:blipFill>
          <a:blip r:embed="rId2"/>
          <a:stretch>
            <a:fillRect/>
          </a:stretch>
        </p:blipFill>
        <p:spPr>
          <a:xfrm>
            <a:off x="3818894" y="3815206"/>
            <a:ext cx="4730906" cy="914479"/>
          </a:xfrm>
          <a:prstGeom prst="rect">
            <a:avLst/>
          </a:prstGeom>
        </p:spPr>
      </p:pic>
      <p:pic>
        <p:nvPicPr>
          <p:cNvPr id="15" name="Picture 14">
            <a:extLst>
              <a:ext uri="{FF2B5EF4-FFF2-40B4-BE49-F238E27FC236}">
                <a16:creationId xmlns:a16="http://schemas.microsoft.com/office/drawing/2014/main" id="{3C046995-EC81-95C0-B73C-168DABD362AA}"/>
              </a:ext>
            </a:extLst>
          </p:cNvPr>
          <p:cNvPicPr>
            <a:picLocks noChangeAspect="1"/>
          </p:cNvPicPr>
          <p:nvPr/>
        </p:nvPicPr>
        <p:blipFill>
          <a:blip r:embed="rId3"/>
          <a:stretch>
            <a:fillRect/>
          </a:stretch>
        </p:blipFill>
        <p:spPr>
          <a:xfrm>
            <a:off x="6900944" y="2812560"/>
            <a:ext cx="1853345" cy="1603387"/>
          </a:xfrm>
          <a:prstGeom prst="rect">
            <a:avLst/>
          </a:prstGeom>
        </p:spPr>
      </p:pic>
    </p:spTree>
    <p:extLst>
      <p:ext uri="{BB962C8B-B14F-4D97-AF65-F5344CB8AC3E}">
        <p14:creationId xmlns:p14="http://schemas.microsoft.com/office/powerpoint/2010/main" val="2150559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74;p30">
            <a:extLst>
              <a:ext uri="{FF2B5EF4-FFF2-40B4-BE49-F238E27FC236}">
                <a16:creationId xmlns:a16="http://schemas.microsoft.com/office/drawing/2014/main" id="{345C5B48-9A8B-E927-9689-7D79E11BC92F}"/>
              </a:ext>
            </a:extLst>
          </p:cNvPr>
          <p:cNvGrpSpPr/>
          <p:nvPr/>
        </p:nvGrpSpPr>
        <p:grpSpPr>
          <a:xfrm>
            <a:off x="5201011" y="3452403"/>
            <a:ext cx="744843" cy="745498"/>
            <a:chOff x="2204826" y="1867297"/>
            <a:chExt cx="744843" cy="745498"/>
          </a:xfrm>
        </p:grpSpPr>
        <p:sp>
          <p:nvSpPr>
            <p:cNvPr id="5" name="Google Shape;375;p30">
              <a:extLst>
                <a:ext uri="{FF2B5EF4-FFF2-40B4-BE49-F238E27FC236}">
                  <a16:creationId xmlns:a16="http://schemas.microsoft.com/office/drawing/2014/main" id="{DF5BD199-28B2-607B-FA82-73EA6E8F2354}"/>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6" name="Google Shape;376;p30">
              <a:extLst>
                <a:ext uri="{FF2B5EF4-FFF2-40B4-BE49-F238E27FC236}">
                  <a16:creationId xmlns:a16="http://schemas.microsoft.com/office/drawing/2014/main" id="{BA8F7F37-CF74-654D-711D-6B4D91F6A55F}"/>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7" name="Google Shape;377;p30">
            <a:extLst>
              <a:ext uri="{FF2B5EF4-FFF2-40B4-BE49-F238E27FC236}">
                <a16:creationId xmlns:a16="http://schemas.microsoft.com/office/drawing/2014/main" id="{DE74D875-300D-9682-5953-EBA74A7F9ACE}"/>
              </a:ext>
            </a:extLst>
          </p:cNvPr>
          <p:cNvGrpSpPr/>
          <p:nvPr/>
        </p:nvGrpSpPr>
        <p:grpSpPr>
          <a:xfrm>
            <a:off x="6050198" y="1692477"/>
            <a:ext cx="744843" cy="745498"/>
            <a:chOff x="2204826" y="1867297"/>
            <a:chExt cx="744843" cy="745498"/>
          </a:xfrm>
        </p:grpSpPr>
        <p:sp>
          <p:nvSpPr>
            <p:cNvPr id="8" name="Google Shape;378;p30">
              <a:extLst>
                <a:ext uri="{FF2B5EF4-FFF2-40B4-BE49-F238E27FC236}">
                  <a16:creationId xmlns:a16="http://schemas.microsoft.com/office/drawing/2014/main" id="{C2DEF125-5837-99E9-639B-1C330B15FCDA}"/>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79;p30">
              <a:extLst>
                <a:ext uri="{FF2B5EF4-FFF2-40B4-BE49-F238E27FC236}">
                  <a16:creationId xmlns:a16="http://schemas.microsoft.com/office/drawing/2014/main" id="{9C16E3ED-0CCF-920C-FFF2-E533B37B4A4C}"/>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 name="Google Shape;380;p30">
            <a:extLst>
              <a:ext uri="{FF2B5EF4-FFF2-40B4-BE49-F238E27FC236}">
                <a16:creationId xmlns:a16="http://schemas.microsoft.com/office/drawing/2014/main" id="{63EC793F-B255-AE45-DDB5-61B80AF68D4C}"/>
              </a:ext>
            </a:extLst>
          </p:cNvPr>
          <p:cNvGrpSpPr/>
          <p:nvPr/>
        </p:nvGrpSpPr>
        <p:grpSpPr>
          <a:xfrm>
            <a:off x="4269283" y="1700886"/>
            <a:ext cx="744843" cy="745498"/>
            <a:chOff x="2204826" y="1867297"/>
            <a:chExt cx="744843" cy="745498"/>
          </a:xfrm>
        </p:grpSpPr>
        <p:sp>
          <p:nvSpPr>
            <p:cNvPr id="11" name="Google Shape;381;p30">
              <a:extLst>
                <a:ext uri="{FF2B5EF4-FFF2-40B4-BE49-F238E27FC236}">
                  <a16:creationId xmlns:a16="http://schemas.microsoft.com/office/drawing/2014/main" id="{4EB89622-DEE5-6B10-D557-E682353B34B5}"/>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82;p30">
              <a:extLst>
                <a:ext uri="{FF2B5EF4-FFF2-40B4-BE49-F238E27FC236}">
                  <a16:creationId xmlns:a16="http://schemas.microsoft.com/office/drawing/2014/main" id="{AB0B8993-735E-A03E-BEC2-9E96AF0373D5}"/>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383;p30">
            <a:extLst>
              <a:ext uri="{FF2B5EF4-FFF2-40B4-BE49-F238E27FC236}">
                <a16:creationId xmlns:a16="http://schemas.microsoft.com/office/drawing/2014/main" id="{8B641348-1CD8-8417-AC2E-7AC8816703A8}"/>
              </a:ext>
            </a:extLst>
          </p:cNvPr>
          <p:cNvGrpSpPr/>
          <p:nvPr/>
        </p:nvGrpSpPr>
        <p:grpSpPr>
          <a:xfrm>
            <a:off x="2485556" y="1702456"/>
            <a:ext cx="744843" cy="745498"/>
            <a:chOff x="1212251" y="1954572"/>
            <a:chExt cx="744843" cy="745498"/>
          </a:xfrm>
        </p:grpSpPr>
        <p:sp>
          <p:nvSpPr>
            <p:cNvPr id="14" name="Google Shape;384;p30">
              <a:extLst>
                <a:ext uri="{FF2B5EF4-FFF2-40B4-BE49-F238E27FC236}">
                  <a16:creationId xmlns:a16="http://schemas.microsoft.com/office/drawing/2014/main" id="{4D14F7D8-1799-7368-2599-F48A4EED55FE}"/>
                </a:ext>
              </a:extLst>
            </p:cNvPr>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85;p30">
              <a:extLst>
                <a:ext uri="{FF2B5EF4-FFF2-40B4-BE49-F238E27FC236}">
                  <a16:creationId xmlns:a16="http://schemas.microsoft.com/office/drawing/2014/main" id="{313A1630-504D-E148-E2A9-F18D59D6725E}"/>
                </a:ext>
              </a:extLst>
            </p:cNvPr>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87;p30">
            <a:extLst>
              <a:ext uri="{FF2B5EF4-FFF2-40B4-BE49-F238E27FC236}">
                <a16:creationId xmlns:a16="http://schemas.microsoft.com/office/drawing/2014/main" id="{C43CE2E6-1BD2-BDCF-EB3C-9548238CE063}"/>
              </a:ext>
            </a:extLst>
          </p:cNvPr>
          <p:cNvSpPr txBox="1">
            <a:spLocks/>
          </p:cNvSpPr>
          <p:nvPr/>
        </p:nvSpPr>
        <p:spPr>
          <a:xfrm>
            <a:off x="1989441" y="1829439"/>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sp>
        <p:nvSpPr>
          <p:cNvPr id="17" name="Google Shape;389;p30">
            <a:extLst>
              <a:ext uri="{FF2B5EF4-FFF2-40B4-BE49-F238E27FC236}">
                <a16:creationId xmlns:a16="http://schemas.microsoft.com/office/drawing/2014/main" id="{8A70DB9D-DE9C-A5BB-F072-5FB0CB8A182D}"/>
              </a:ext>
            </a:extLst>
          </p:cNvPr>
          <p:cNvSpPr txBox="1">
            <a:spLocks/>
          </p:cNvSpPr>
          <p:nvPr/>
        </p:nvSpPr>
        <p:spPr>
          <a:xfrm>
            <a:off x="1962025" y="2528845"/>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Abstract</a:t>
            </a:r>
          </a:p>
        </p:txBody>
      </p:sp>
      <p:sp>
        <p:nvSpPr>
          <p:cNvPr id="18" name="Google Shape;390;p30">
            <a:extLst>
              <a:ext uri="{FF2B5EF4-FFF2-40B4-BE49-F238E27FC236}">
                <a16:creationId xmlns:a16="http://schemas.microsoft.com/office/drawing/2014/main" id="{F16B86E7-3D34-7076-A2E2-E7092DB1780A}"/>
              </a:ext>
            </a:extLst>
          </p:cNvPr>
          <p:cNvSpPr txBox="1">
            <a:spLocks/>
          </p:cNvSpPr>
          <p:nvPr/>
        </p:nvSpPr>
        <p:spPr>
          <a:xfrm>
            <a:off x="3770356" y="1839392"/>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02</a:t>
            </a:r>
          </a:p>
        </p:txBody>
      </p:sp>
      <p:sp>
        <p:nvSpPr>
          <p:cNvPr id="19" name="Google Shape;392;p30">
            <a:extLst>
              <a:ext uri="{FF2B5EF4-FFF2-40B4-BE49-F238E27FC236}">
                <a16:creationId xmlns:a16="http://schemas.microsoft.com/office/drawing/2014/main" id="{E3B3AEC1-94B9-38BB-ECE3-F696DA71E3C7}"/>
              </a:ext>
            </a:extLst>
          </p:cNvPr>
          <p:cNvSpPr txBox="1">
            <a:spLocks/>
          </p:cNvSpPr>
          <p:nvPr/>
        </p:nvSpPr>
        <p:spPr>
          <a:xfrm>
            <a:off x="3830733" y="2500704"/>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sz="1600" dirty="0">
                <a:solidFill>
                  <a:schemeClr val="bg1"/>
                </a:solidFill>
              </a:rPr>
              <a:t>Introduction</a:t>
            </a:r>
          </a:p>
        </p:txBody>
      </p:sp>
      <p:sp>
        <p:nvSpPr>
          <p:cNvPr id="20" name="Google Shape;393;p30">
            <a:extLst>
              <a:ext uri="{FF2B5EF4-FFF2-40B4-BE49-F238E27FC236}">
                <a16:creationId xmlns:a16="http://schemas.microsoft.com/office/drawing/2014/main" id="{62E579E7-0141-0B37-CFD6-C07A990016AC}"/>
              </a:ext>
            </a:extLst>
          </p:cNvPr>
          <p:cNvSpPr txBox="1">
            <a:spLocks/>
          </p:cNvSpPr>
          <p:nvPr/>
        </p:nvSpPr>
        <p:spPr>
          <a:xfrm>
            <a:off x="5532850" y="1803332"/>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03</a:t>
            </a:r>
          </a:p>
        </p:txBody>
      </p:sp>
      <p:sp>
        <p:nvSpPr>
          <p:cNvPr id="21" name="Google Shape;395;p30">
            <a:extLst>
              <a:ext uri="{FF2B5EF4-FFF2-40B4-BE49-F238E27FC236}">
                <a16:creationId xmlns:a16="http://schemas.microsoft.com/office/drawing/2014/main" id="{C4EA57B8-F4FA-A3B6-DA2A-BD1D844F180E}"/>
              </a:ext>
            </a:extLst>
          </p:cNvPr>
          <p:cNvSpPr txBox="1">
            <a:spLocks/>
          </p:cNvSpPr>
          <p:nvPr/>
        </p:nvSpPr>
        <p:spPr>
          <a:xfrm>
            <a:off x="5805338" y="2528845"/>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Literature Review</a:t>
            </a:r>
          </a:p>
        </p:txBody>
      </p:sp>
      <p:sp>
        <p:nvSpPr>
          <p:cNvPr id="22" name="Google Shape;396;p30">
            <a:extLst>
              <a:ext uri="{FF2B5EF4-FFF2-40B4-BE49-F238E27FC236}">
                <a16:creationId xmlns:a16="http://schemas.microsoft.com/office/drawing/2014/main" id="{96C80B58-3B93-E7E7-9203-C044527325EA}"/>
              </a:ext>
            </a:extLst>
          </p:cNvPr>
          <p:cNvSpPr txBox="1">
            <a:spLocks/>
          </p:cNvSpPr>
          <p:nvPr/>
        </p:nvSpPr>
        <p:spPr>
          <a:xfrm>
            <a:off x="4702083" y="3588006"/>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05</a:t>
            </a:r>
          </a:p>
        </p:txBody>
      </p:sp>
      <p:sp>
        <p:nvSpPr>
          <p:cNvPr id="23" name="Google Shape;398;p30">
            <a:extLst>
              <a:ext uri="{FF2B5EF4-FFF2-40B4-BE49-F238E27FC236}">
                <a16:creationId xmlns:a16="http://schemas.microsoft.com/office/drawing/2014/main" id="{4B8AB17B-1BA8-DEA4-88D5-BA0BE75C3671}"/>
              </a:ext>
            </a:extLst>
          </p:cNvPr>
          <p:cNvSpPr txBox="1">
            <a:spLocks/>
          </p:cNvSpPr>
          <p:nvPr/>
        </p:nvSpPr>
        <p:spPr>
          <a:xfrm>
            <a:off x="2825073" y="4417106"/>
            <a:ext cx="1814133"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Business Model</a:t>
            </a:r>
          </a:p>
        </p:txBody>
      </p:sp>
      <p:grpSp>
        <p:nvGrpSpPr>
          <p:cNvPr id="24" name="Google Shape;399;p30">
            <a:extLst>
              <a:ext uri="{FF2B5EF4-FFF2-40B4-BE49-F238E27FC236}">
                <a16:creationId xmlns:a16="http://schemas.microsoft.com/office/drawing/2014/main" id="{B1726E65-E238-076D-BD17-8897B562C81C}"/>
              </a:ext>
            </a:extLst>
          </p:cNvPr>
          <p:cNvGrpSpPr/>
          <p:nvPr/>
        </p:nvGrpSpPr>
        <p:grpSpPr>
          <a:xfrm>
            <a:off x="5377080" y="2982108"/>
            <a:ext cx="392705" cy="261429"/>
            <a:chOff x="4629306" y="3409193"/>
            <a:chExt cx="367255" cy="244486"/>
          </a:xfrm>
        </p:grpSpPr>
        <p:sp>
          <p:nvSpPr>
            <p:cNvPr id="25" name="Google Shape;400;p30">
              <a:extLst>
                <a:ext uri="{FF2B5EF4-FFF2-40B4-BE49-F238E27FC236}">
                  <a16:creationId xmlns:a16="http://schemas.microsoft.com/office/drawing/2014/main" id="{D87A7BAC-FD9A-5950-C169-D0EF283DE4E4}"/>
                </a:ext>
              </a:extLst>
            </p:cNvPr>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01;p30">
              <a:extLst>
                <a:ext uri="{FF2B5EF4-FFF2-40B4-BE49-F238E27FC236}">
                  <a16:creationId xmlns:a16="http://schemas.microsoft.com/office/drawing/2014/main" id="{34755C4B-3754-9D01-ED60-7ACB5CFBA7EF}"/>
                </a:ext>
              </a:extLst>
            </p:cNvPr>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02;p30">
              <a:extLst>
                <a:ext uri="{FF2B5EF4-FFF2-40B4-BE49-F238E27FC236}">
                  <a16:creationId xmlns:a16="http://schemas.microsoft.com/office/drawing/2014/main" id="{08E09F43-3145-AA13-979E-CA121970CACE}"/>
                </a:ext>
              </a:extLst>
            </p:cNvPr>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03;p30">
              <a:extLst>
                <a:ext uri="{FF2B5EF4-FFF2-40B4-BE49-F238E27FC236}">
                  <a16:creationId xmlns:a16="http://schemas.microsoft.com/office/drawing/2014/main" id="{925F9063-6D2B-A70F-7694-418CA605F5A3}"/>
                </a:ext>
              </a:extLst>
            </p:cNvPr>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04;p30">
              <a:extLst>
                <a:ext uri="{FF2B5EF4-FFF2-40B4-BE49-F238E27FC236}">
                  <a16:creationId xmlns:a16="http://schemas.microsoft.com/office/drawing/2014/main" id="{DDFB3C00-CC70-0B58-D24A-12BD397FDD35}"/>
                </a:ext>
              </a:extLst>
            </p:cNvPr>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05;p30">
              <a:extLst>
                <a:ext uri="{FF2B5EF4-FFF2-40B4-BE49-F238E27FC236}">
                  <a16:creationId xmlns:a16="http://schemas.microsoft.com/office/drawing/2014/main" id="{A0AC9B83-88D0-6C74-38FC-EC6DD6C5D7BC}"/>
                </a:ext>
              </a:extLst>
            </p:cNvPr>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06;p30">
              <a:extLst>
                <a:ext uri="{FF2B5EF4-FFF2-40B4-BE49-F238E27FC236}">
                  <a16:creationId xmlns:a16="http://schemas.microsoft.com/office/drawing/2014/main" id="{E8276F84-97E2-23EC-3744-D3A6E00D9B32}"/>
                </a:ext>
              </a:extLst>
            </p:cNvPr>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07;p30">
              <a:extLst>
                <a:ext uri="{FF2B5EF4-FFF2-40B4-BE49-F238E27FC236}">
                  <a16:creationId xmlns:a16="http://schemas.microsoft.com/office/drawing/2014/main" id="{62FEC475-A878-FEDE-4DEF-DCDBE000A9C3}"/>
                </a:ext>
              </a:extLst>
            </p:cNvPr>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08;p30">
              <a:extLst>
                <a:ext uri="{FF2B5EF4-FFF2-40B4-BE49-F238E27FC236}">
                  <a16:creationId xmlns:a16="http://schemas.microsoft.com/office/drawing/2014/main" id="{BF9EFC51-AD38-0C38-238E-04DAA3547120}"/>
                </a:ext>
              </a:extLst>
            </p:cNvPr>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09;p30">
              <a:extLst>
                <a:ext uri="{FF2B5EF4-FFF2-40B4-BE49-F238E27FC236}">
                  <a16:creationId xmlns:a16="http://schemas.microsoft.com/office/drawing/2014/main" id="{E407C6BC-B260-3C86-0933-69A547641811}"/>
                </a:ext>
              </a:extLst>
            </p:cNvPr>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410;p30">
            <a:extLst>
              <a:ext uri="{FF2B5EF4-FFF2-40B4-BE49-F238E27FC236}">
                <a16:creationId xmlns:a16="http://schemas.microsoft.com/office/drawing/2014/main" id="{AD69FDFE-F2DC-0118-4002-08BF55E249FC}"/>
              </a:ext>
            </a:extLst>
          </p:cNvPr>
          <p:cNvGrpSpPr/>
          <p:nvPr/>
        </p:nvGrpSpPr>
        <p:grpSpPr>
          <a:xfrm>
            <a:off x="6190239" y="1195650"/>
            <a:ext cx="374871" cy="299890"/>
            <a:chOff x="7500054" y="2934735"/>
            <a:chExt cx="350576" cy="280454"/>
          </a:xfrm>
        </p:grpSpPr>
        <p:sp>
          <p:nvSpPr>
            <p:cNvPr id="36" name="Google Shape;411;p30">
              <a:extLst>
                <a:ext uri="{FF2B5EF4-FFF2-40B4-BE49-F238E27FC236}">
                  <a16:creationId xmlns:a16="http://schemas.microsoft.com/office/drawing/2014/main" id="{074A93D9-64E4-ED9B-BEA8-289D3F8EFAB5}"/>
                </a:ext>
              </a:extLst>
            </p:cNvPr>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12;p30">
              <a:extLst>
                <a:ext uri="{FF2B5EF4-FFF2-40B4-BE49-F238E27FC236}">
                  <a16:creationId xmlns:a16="http://schemas.microsoft.com/office/drawing/2014/main" id="{979539E4-38D9-8063-F976-D5B640D1997B}"/>
                </a:ext>
              </a:extLst>
            </p:cNvPr>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13;p30">
              <a:extLst>
                <a:ext uri="{FF2B5EF4-FFF2-40B4-BE49-F238E27FC236}">
                  <a16:creationId xmlns:a16="http://schemas.microsoft.com/office/drawing/2014/main" id="{472CBCFB-3646-AA21-CCFE-5F23D76C0463}"/>
                </a:ext>
              </a:extLst>
            </p:cNvPr>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14;p30">
              <a:extLst>
                <a:ext uri="{FF2B5EF4-FFF2-40B4-BE49-F238E27FC236}">
                  <a16:creationId xmlns:a16="http://schemas.microsoft.com/office/drawing/2014/main" id="{755D1425-B823-4E18-0FA3-42F97CADBEDB}"/>
                </a:ext>
              </a:extLst>
            </p:cNvPr>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15;p30">
              <a:extLst>
                <a:ext uri="{FF2B5EF4-FFF2-40B4-BE49-F238E27FC236}">
                  <a16:creationId xmlns:a16="http://schemas.microsoft.com/office/drawing/2014/main" id="{E2DD31E3-D64F-5740-F5E8-74749DB962D4}"/>
                </a:ext>
              </a:extLst>
            </p:cNvPr>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6;p30">
              <a:extLst>
                <a:ext uri="{FF2B5EF4-FFF2-40B4-BE49-F238E27FC236}">
                  <a16:creationId xmlns:a16="http://schemas.microsoft.com/office/drawing/2014/main" id="{9237AE9E-AA1C-6729-07A6-5B86112A2478}"/>
                </a:ext>
              </a:extLst>
            </p:cNvPr>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17;p30">
              <a:extLst>
                <a:ext uri="{FF2B5EF4-FFF2-40B4-BE49-F238E27FC236}">
                  <a16:creationId xmlns:a16="http://schemas.microsoft.com/office/drawing/2014/main" id="{0E150E6C-68B7-8EEC-F187-457212E5C23D}"/>
                </a:ext>
              </a:extLst>
            </p:cNvPr>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18;p30">
              <a:extLst>
                <a:ext uri="{FF2B5EF4-FFF2-40B4-BE49-F238E27FC236}">
                  <a16:creationId xmlns:a16="http://schemas.microsoft.com/office/drawing/2014/main" id="{BB07D118-7A9F-06ED-8078-5B1B4F8ABBED}"/>
                </a:ext>
              </a:extLst>
            </p:cNvPr>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419;p30">
            <a:extLst>
              <a:ext uri="{FF2B5EF4-FFF2-40B4-BE49-F238E27FC236}">
                <a16:creationId xmlns:a16="http://schemas.microsoft.com/office/drawing/2014/main" id="{80313BFC-6408-E530-8E58-04C67DE99E04}"/>
              </a:ext>
            </a:extLst>
          </p:cNvPr>
          <p:cNvGrpSpPr/>
          <p:nvPr/>
        </p:nvGrpSpPr>
        <p:grpSpPr>
          <a:xfrm>
            <a:off x="2668907" y="1172103"/>
            <a:ext cx="376504" cy="376504"/>
            <a:chOff x="1819576" y="1511679"/>
            <a:chExt cx="352103" cy="352103"/>
          </a:xfrm>
        </p:grpSpPr>
        <p:sp>
          <p:nvSpPr>
            <p:cNvPr id="45" name="Google Shape;420;p30">
              <a:extLst>
                <a:ext uri="{FF2B5EF4-FFF2-40B4-BE49-F238E27FC236}">
                  <a16:creationId xmlns:a16="http://schemas.microsoft.com/office/drawing/2014/main" id="{5CDF547E-6477-353A-C4F6-A4E0DC3E0E9B}"/>
                </a:ext>
              </a:extLst>
            </p:cNvPr>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1;p30">
              <a:extLst>
                <a:ext uri="{FF2B5EF4-FFF2-40B4-BE49-F238E27FC236}">
                  <a16:creationId xmlns:a16="http://schemas.microsoft.com/office/drawing/2014/main" id="{94546FCB-F766-2BD2-3E31-EC48296AFEDB}"/>
                </a:ext>
              </a:extLst>
            </p:cNvPr>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2;p30">
              <a:extLst>
                <a:ext uri="{FF2B5EF4-FFF2-40B4-BE49-F238E27FC236}">
                  <a16:creationId xmlns:a16="http://schemas.microsoft.com/office/drawing/2014/main" id="{2CEF83B7-A6C9-F99B-C488-3B88470F9B6A}"/>
                </a:ext>
              </a:extLst>
            </p:cNvPr>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3;p30">
              <a:extLst>
                <a:ext uri="{FF2B5EF4-FFF2-40B4-BE49-F238E27FC236}">
                  <a16:creationId xmlns:a16="http://schemas.microsoft.com/office/drawing/2014/main" id="{2623C3CA-41BA-9C2E-0CB5-F608215D26C4}"/>
                </a:ext>
              </a:extLst>
            </p:cNvPr>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 name="Google Shape;424;p30">
            <a:extLst>
              <a:ext uri="{FF2B5EF4-FFF2-40B4-BE49-F238E27FC236}">
                <a16:creationId xmlns:a16="http://schemas.microsoft.com/office/drawing/2014/main" id="{AC03A539-8F4D-733E-D733-E9398EA8A6C1}"/>
              </a:ext>
            </a:extLst>
          </p:cNvPr>
          <p:cNvGrpSpPr/>
          <p:nvPr/>
        </p:nvGrpSpPr>
        <p:grpSpPr>
          <a:xfrm>
            <a:off x="4400153" y="1200109"/>
            <a:ext cx="387055" cy="336784"/>
            <a:chOff x="3716358" y="1544655"/>
            <a:chExt cx="361971" cy="314958"/>
          </a:xfrm>
        </p:grpSpPr>
        <p:sp>
          <p:nvSpPr>
            <p:cNvPr id="50" name="Google Shape;425;p30">
              <a:extLst>
                <a:ext uri="{FF2B5EF4-FFF2-40B4-BE49-F238E27FC236}">
                  <a16:creationId xmlns:a16="http://schemas.microsoft.com/office/drawing/2014/main" id="{4AC2C49E-8A60-B32F-93DE-26C20C581A6D}"/>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6;p30">
              <a:extLst>
                <a:ext uri="{FF2B5EF4-FFF2-40B4-BE49-F238E27FC236}">
                  <a16:creationId xmlns:a16="http://schemas.microsoft.com/office/drawing/2014/main" id="{026884F6-EF9C-020B-87E8-58454288489F}"/>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7;p30">
              <a:extLst>
                <a:ext uri="{FF2B5EF4-FFF2-40B4-BE49-F238E27FC236}">
                  <a16:creationId xmlns:a16="http://schemas.microsoft.com/office/drawing/2014/main" id="{DCCF92E0-7D04-F368-C93F-078B1216C676}"/>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8;p30">
              <a:extLst>
                <a:ext uri="{FF2B5EF4-FFF2-40B4-BE49-F238E27FC236}">
                  <a16:creationId xmlns:a16="http://schemas.microsoft.com/office/drawing/2014/main" id="{13265756-FA48-8EB1-F2C8-77F3F0AAEF5B}"/>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p30">
              <a:extLst>
                <a:ext uri="{FF2B5EF4-FFF2-40B4-BE49-F238E27FC236}">
                  <a16:creationId xmlns:a16="http://schemas.microsoft.com/office/drawing/2014/main" id="{011E4CCB-8143-74E0-C1DA-AF87D5EC73BE}"/>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 name="Google Shape;430;p30">
              <a:extLst>
                <a:ext uri="{FF2B5EF4-FFF2-40B4-BE49-F238E27FC236}">
                  <a16:creationId xmlns:a16="http://schemas.microsoft.com/office/drawing/2014/main" id="{DBE7DF24-3EFF-F427-9723-D9B1959BBC06}"/>
                </a:ext>
              </a:extLst>
            </p:cNvPr>
            <p:cNvGrpSpPr/>
            <p:nvPr/>
          </p:nvGrpSpPr>
          <p:grpSpPr>
            <a:xfrm>
              <a:off x="3716358" y="1544655"/>
              <a:ext cx="361971" cy="314958"/>
              <a:chOff x="3716358" y="1544655"/>
              <a:chExt cx="361971" cy="314958"/>
            </a:xfrm>
          </p:grpSpPr>
          <p:sp>
            <p:nvSpPr>
              <p:cNvPr id="56" name="Google Shape;431;p30">
                <a:extLst>
                  <a:ext uri="{FF2B5EF4-FFF2-40B4-BE49-F238E27FC236}">
                    <a16:creationId xmlns:a16="http://schemas.microsoft.com/office/drawing/2014/main" id="{B9F08DE6-C3D0-297F-A25E-23FEF042EFD4}"/>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32;p30">
                <a:extLst>
                  <a:ext uri="{FF2B5EF4-FFF2-40B4-BE49-F238E27FC236}">
                    <a16:creationId xmlns:a16="http://schemas.microsoft.com/office/drawing/2014/main" id="{9D14336C-688B-A040-3DBD-63C54A10E0F6}"/>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33;p30">
                <a:extLst>
                  <a:ext uri="{FF2B5EF4-FFF2-40B4-BE49-F238E27FC236}">
                    <a16:creationId xmlns:a16="http://schemas.microsoft.com/office/drawing/2014/main" id="{4CDFB807-2F06-193F-6C39-8FC07EB27D81}"/>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34;p30">
                <a:extLst>
                  <a:ext uri="{FF2B5EF4-FFF2-40B4-BE49-F238E27FC236}">
                    <a16:creationId xmlns:a16="http://schemas.microsoft.com/office/drawing/2014/main" id="{140624EB-2B63-59CB-339C-D960EDE2520B}"/>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35;p30">
                <a:extLst>
                  <a:ext uri="{FF2B5EF4-FFF2-40B4-BE49-F238E27FC236}">
                    <a16:creationId xmlns:a16="http://schemas.microsoft.com/office/drawing/2014/main" id="{156E0882-BEC0-192D-117E-8E8C47BC6E4E}"/>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1" name="Google Shape;13874;p96">
            <a:extLst>
              <a:ext uri="{FF2B5EF4-FFF2-40B4-BE49-F238E27FC236}">
                <a16:creationId xmlns:a16="http://schemas.microsoft.com/office/drawing/2014/main" id="{B0D1FCAA-DBCB-A6CC-3CB8-16C92CD19FBB}"/>
              </a:ext>
            </a:extLst>
          </p:cNvPr>
          <p:cNvGrpSpPr/>
          <p:nvPr/>
        </p:nvGrpSpPr>
        <p:grpSpPr>
          <a:xfrm>
            <a:off x="3508582" y="2925104"/>
            <a:ext cx="322151" cy="322374"/>
            <a:chOff x="4206763" y="2450951"/>
            <a:chExt cx="322151" cy="322374"/>
          </a:xfrm>
        </p:grpSpPr>
        <p:sp>
          <p:nvSpPr>
            <p:cNvPr id="62" name="Google Shape;13875;p96">
              <a:extLst>
                <a:ext uri="{FF2B5EF4-FFF2-40B4-BE49-F238E27FC236}">
                  <a16:creationId xmlns:a16="http://schemas.microsoft.com/office/drawing/2014/main" id="{809A64DD-A3ED-3038-3C8E-7134FD91014E}"/>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876;p96">
              <a:extLst>
                <a:ext uri="{FF2B5EF4-FFF2-40B4-BE49-F238E27FC236}">
                  <a16:creationId xmlns:a16="http://schemas.microsoft.com/office/drawing/2014/main" id="{FF51AF12-8172-E85A-C0F8-7EE71FDE922C}"/>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83;p30">
            <a:extLst>
              <a:ext uri="{FF2B5EF4-FFF2-40B4-BE49-F238E27FC236}">
                <a16:creationId xmlns:a16="http://schemas.microsoft.com/office/drawing/2014/main" id="{46A6C08C-9F49-DDF2-33B8-2BE183788FA6}"/>
              </a:ext>
            </a:extLst>
          </p:cNvPr>
          <p:cNvGrpSpPr/>
          <p:nvPr/>
        </p:nvGrpSpPr>
        <p:grpSpPr>
          <a:xfrm>
            <a:off x="3351809" y="3416789"/>
            <a:ext cx="744843" cy="745498"/>
            <a:chOff x="1212251" y="1954572"/>
            <a:chExt cx="744843" cy="745498"/>
          </a:xfrm>
        </p:grpSpPr>
        <p:sp>
          <p:nvSpPr>
            <p:cNvPr id="65" name="Google Shape;384;p30">
              <a:extLst>
                <a:ext uri="{FF2B5EF4-FFF2-40B4-BE49-F238E27FC236}">
                  <a16:creationId xmlns:a16="http://schemas.microsoft.com/office/drawing/2014/main" id="{6E34FEBA-E671-8F15-080D-21A7499A8E74}"/>
                </a:ext>
              </a:extLst>
            </p:cNvPr>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385;p30">
              <a:extLst>
                <a:ext uri="{FF2B5EF4-FFF2-40B4-BE49-F238E27FC236}">
                  <a16:creationId xmlns:a16="http://schemas.microsoft.com/office/drawing/2014/main" id="{260B72A5-F0F7-BCCE-606B-D4B1816F955E}"/>
                </a:ext>
              </a:extLst>
            </p:cNvPr>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 name="Google Shape;396;p30">
            <a:extLst>
              <a:ext uri="{FF2B5EF4-FFF2-40B4-BE49-F238E27FC236}">
                <a16:creationId xmlns:a16="http://schemas.microsoft.com/office/drawing/2014/main" id="{0706A04F-4F1F-B9C9-F27F-993E0EEF33A4}"/>
              </a:ext>
            </a:extLst>
          </p:cNvPr>
          <p:cNvSpPr txBox="1">
            <a:spLocks/>
          </p:cNvSpPr>
          <p:nvPr/>
        </p:nvSpPr>
        <p:spPr>
          <a:xfrm>
            <a:off x="2835157" y="3512764"/>
            <a:ext cx="1793967" cy="5179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04</a:t>
            </a:r>
          </a:p>
        </p:txBody>
      </p:sp>
      <p:sp>
        <p:nvSpPr>
          <p:cNvPr id="68" name="Google Shape;398;p30">
            <a:extLst>
              <a:ext uri="{FF2B5EF4-FFF2-40B4-BE49-F238E27FC236}">
                <a16:creationId xmlns:a16="http://schemas.microsoft.com/office/drawing/2014/main" id="{46738E93-E372-BEA7-5E48-29EC8CD25EE8}"/>
              </a:ext>
            </a:extLst>
          </p:cNvPr>
          <p:cNvSpPr txBox="1">
            <a:spLocks/>
          </p:cNvSpPr>
          <p:nvPr/>
        </p:nvSpPr>
        <p:spPr>
          <a:xfrm>
            <a:off x="4854483" y="4417106"/>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Problem Statement</a:t>
            </a:r>
          </a:p>
        </p:txBody>
      </p:sp>
      <p:sp>
        <p:nvSpPr>
          <p:cNvPr id="69" name="TextBox 68">
            <a:extLst>
              <a:ext uri="{FF2B5EF4-FFF2-40B4-BE49-F238E27FC236}">
                <a16:creationId xmlns:a16="http://schemas.microsoft.com/office/drawing/2014/main" id="{63F1FDFE-B459-D37F-4482-499FBFAB56C6}"/>
              </a:ext>
            </a:extLst>
          </p:cNvPr>
          <p:cNvSpPr txBox="1"/>
          <p:nvPr/>
        </p:nvSpPr>
        <p:spPr>
          <a:xfrm>
            <a:off x="2560795" y="466514"/>
            <a:ext cx="5356860" cy="613006"/>
          </a:xfrm>
          <a:prstGeom prst="rect">
            <a:avLst/>
          </a:prstGeom>
          <a:noFill/>
        </p:spPr>
        <p:txBody>
          <a:bodyPr wrap="square">
            <a:spAutoFit/>
          </a:bodyPr>
          <a:lstStyle/>
          <a:p>
            <a:r>
              <a:rPr kumimoji="0" lang="en" sz="3400" b="0" i="0" u="none" strike="noStrike" kern="0" cap="none" spc="0" normalizeH="0" baseline="0" noProof="0" dirty="0">
                <a:ln>
                  <a:noFill/>
                </a:ln>
                <a:solidFill>
                  <a:srgbClr val="FFFFFF"/>
                </a:solidFill>
                <a:effectLst/>
                <a:uLnTx/>
                <a:uFillTx/>
                <a:latin typeface="Work Sans ExtraBold"/>
                <a:sym typeface="Work Sans ExtraBold"/>
              </a:rPr>
              <a:t>Table of contents</a:t>
            </a:r>
            <a:endParaRPr lang="en-IN" dirty="0"/>
          </a:p>
        </p:txBody>
      </p:sp>
    </p:spTree>
    <p:extLst>
      <p:ext uri="{BB962C8B-B14F-4D97-AF65-F5344CB8AC3E}">
        <p14:creationId xmlns:p14="http://schemas.microsoft.com/office/powerpoint/2010/main" val="28110772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884D570-BB30-E9B5-1ADE-9BA6BD7E70AF}"/>
              </a:ext>
            </a:extLst>
          </p:cNvPr>
          <p:cNvSpPr txBox="1"/>
          <p:nvPr/>
        </p:nvSpPr>
        <p:spPr>
          <a:xfrm>
            <a:off x="739140" y="563880"/>
            <a:ext cx="7414260" cy="5339923"/>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sz="1100" dirty="0">
                <a:solidFill>
                  <a:schemeClr val="accent6"/>
                </a:solidFill>
              </a:rPr>
              <a:t>The current banking systems often suffer from fragmented user interfaces and inefficient backend operations, leading to a suboptimal user experience for customers and increased operational burdens for bank employees.				 </a:t>
            </a:r>
          </a:p>
          <a:p>
            <a:pPr marL="285750" indent="-285750">
              <a:buClr>
                <a:schemeClr val="accent6"/>
              </a:buClr>
              <a:buFont typeface="Arial" panose="020B0604020202020204" pitchFamily="34" charset="0"/>
              <a:buChar char="•"/>
            </a:pPr>
            <a:r>
              <a:rPr lang="en-US" sz="1100" dirty="0">
                <a:solidFill>
                  <a:schemeClr val="accent6"/>
                </a:solidFill>
              </a:rPr>
              <a:t>This project aims to address these issues by developing a cohesive software solution that streamlines daily transactions, provides a user friendly interface, and offers comprehensive tools for bank employees to monitor and manage banking activities effectively. </a:t>
            </a: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r>
              <a:rPr lang="en-US" sz="1100" b="1" dirty="0">
                <a:solidFill>
                  <a:schemeClr val="accent6"/>
                </a:solidFill>
              </a:rPr>
              <a:t>Security Issues:</a:t>
            </a:r>
            <a:r>
              <a:rPr lang="en-US" sz="1100" dirty="0">
                <a:solidFill>
                  <a:schemeClr val="accent6"/>
                </a:solidFill>
              </a:rPr>
              <a:t> Banks are vulnerable to cyber attacks such as phishing, malware, and ransomware, along with data breaches that can lead to identity theft and financial loss.</a:t>
            </a:r>
          </a:p>
          <a:p>
            <a:pPr marL="171450" indent="-1714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r>
              <a:rPr lang="en-US" sz="1100" b="1" dirty="0">
                <a:solidFill>
                  <a:schemeClr val="accent6"/>
                </a:solidFill>
              </a:rPr>
              <a:t>Regulatory Compliance: </a:t>
            </a:r>
            <a:r>
              <a:rPr lang="en-US" sz="1100" dirty="0">
                <a:solidFill>
                  <a:schemeClr val="accent6"/>
                </a:solidFill>
              </a:rPr>
              <a:t>Banks face complex and costly regulations, including KYC requirements that demand extensive documentation and verification processes.</a:t>
            </a: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r>
              <a:rPr lang="en-US" sz="1100" b="1" dirty="0">
                <a:solidFill>
                  <a:schemeClr val="accent6"/>
                </a:solidFill>
              </a:rPr>
              <a:t>Customer Experience</a:t>
            </a:r>
            <a:r>
              <a:rPr lang="en-US" sz="1100" dirty="0">
                <a:solidFill>
                  <a:schemeClr val="accent6"/>
                </a:solidFill>
              </a:rPr>
              <a:t>: There are issues with providing consistent and accessible service across different channels, and traditional banks often fail to meet modern customer expectations for quick, personalized, and seamless experiences.</a:t>
            </a: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r>
              <a:rPr lang="en-US" sz="1100" b="1" dirty="0">
                <a:solidFill>
                  <a:schemeClr val="accent6"/>
                </a:solidFill>
              </a:rPr>
              <a:t>Financial Inclusion</a:t>
            </a:r>
            <a:r>
              <a:rPr lang="en-US" sz="1100" dirty="0">
                <a:solidFill>
                  <a:schemeClr val="accent6"/>
                </a:solidFill>
              </a:rPr>
              <a:t>: A significant portion of the global population, especially in developing countries, lacks access to traditional banking services, and high fees can make banking services unaffordable for low-income individuals.</a:t>
            </a: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r>
              <a:rPr lang="en-US" sz="1100" b="1" dirty="0">
                <a:solidFill>
                  <a:schemeClr val="accent6"/>
                </a:solidFill>
              </a:rPr>
              <a:t>Trust and Reputation</a:t>
            </a:r>
            <a:r>
              <a:rPr lang="en-US" sz="1100" dirty="0">
                <a:solidFill>
                  <a:schemeClr val="accent6"/>
                </a:solidFill>
              </a:rPr>
              <a:t>: Scandals, mismanagement, and unethical behavior damage banks' reputations, eroding customer trust and making it difficult to retain customers.</a:t>
            </a:r>
            <a:endParaRPr lang="en-IN"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a:p>
            <a:pPr marL="285750" indent="-285750">
              <a:buClr>
                <a:schemeClr val="accent6"/>
              </a:buClr>
              <a:buFont typeface="Arial" panose="020B0604020202020204" pitchFamily="34" charset="0"/>
              <a:buChar char="•"/>
            </a:pPr>
            <a:endParaRPr lang="en-US" sz="1100" dirty="0">
              <a:solidFill>
                <a:schemeClr val="accent6"/>
              </a:solidFill>
            </a:endParaRPr>
          </a:p>
        </p:txBody>
      </p:sp>
    </p:spTree>
    <p:extLst>
      <p:ext uri="{BB962C8B-B14F-4D97-AF65-F5344CB8AC3E}">
        <p14:creationId xmlns:p14="http://schemas.microsoft.com/office/powerpoint/2010/main" val="1716784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ACEF45-FD58-EB75-E088-689B3C8040AE}"/>
              </a:ext>
            </a:extLst>
          </p:cNvPr>
          <p:cNvPicPr>
            <a:picLocks noChangeAspect="1"/>
          </p:cNvPicPr>
          <p:nvPr/>
        </p:nvPicPr>
        <p:blipFill>
          <a:blip r:embed="rId2"/>
          <a:stretch>
            <a:fillRect/>
          </a:stretch>
        </p:blipFill>
        <p:spPr>
          <a:xfrm>
            <a:off x="6862109" y="2832093"/>
            <a:ext cx="1877731" cy="1603387"/>
          </a:xfrm>
          <a:prstGeom prst="rect">
            <a:avLst/>
          </a:prstGeom>
        </p:spPr>
      </p:pic>
      <p:pic>
        <p:nvPicPr>
          <p:cNvPr id="11" name="Picture 10">
            <a:extLst>
              <a:ext uri="{FF2B5EF4-FFF2-40B4-BE49-F238E27FC236}">
                <a16:creationId xmlns:a16="http://schemas.microsoft.com/office/drawing/2014/main" id="{5A74F8A1-E2E0-68F7-F674-BF61FB6DDA0C}"/>
              </a:ext>
            </a:extLst>
          </p:cNvPr>
          <p:cNvPicPr>
            <a:picLocks noChangeAspect="1"/>
          </p:cNvPicPr>
          <p:nvPr/>
        </p:nvPicPr>
        <p:blipFill>
          <a:blip r:embed="rId3"/>
          <a:stretch>
            <a:fillRect/>
          </a:stretch>
        </p:blipFill>
        <p:spPr>
          <a:xfrm>
            <a:off x="5803081" y="3767097"/>
            <a:ext cx="2786113" cy="914479"/>
          </a:xfrm>
          <a:prstGeom prst="rect">
            <a:avLst/>
          </a:prstGeom>
        </p:spPr>
      </p:pic>
    </p:spTree>
    <p:extLst>
      <p:ext uri="{BB962C8B-B14F-4D97-AF65-F5344CB8AC3E}">
        <p14:creationId xmlns:p14="http://schemas.microsoft.com/office/powerpoint/2010/main" val="18450650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a:extLst>
              <a:ext uri="{FF2B5EF4-FFF2-40B4-BE49-F238E27FC236}">
                <a16:creationId xmlns:a16="http://schemas.microsoft.com/office/drawing/2014/main" id="{7BD82AD4-9825-432C-24DF-20C21DD34CB2}"/>
              </a:ext>
            </a:extLst>
          </p:cNvPr>
          <p:cNvSpPr>
            <a:spLocks noChangeArrowheads="1"/>
          </p:cNvSpPr>
          <p:nvPr/>
        </p:nvSpPr>
        <p:spPr bwMode="auto">
          <a:xfrm>
            <a:off x="604838" y="600491"/>
            <a:ext cx="81343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1. Develop a User Friendly Front End</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Design and implement an intuitive interface for customers using HTML, CSS, and JavaScript.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2. Efficient Backend System</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Utilize Node.js to create a robust backend capable of handling complex transactions and data management securely.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3. Comprehensive Transaction Monitoring</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Provide bank employees with tools to monitor customer transactions and access crucial data for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4. Investment Management Features</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Integrate a segment for investment opportunities, allowing customers to engage in various financial products offered by the bank.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5. Ensure Security and Compliance</a:t>
            </a:r>
            <a:r>
              <a:rPr kumimoji="0" lang="en-US" altLang="en-US"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Arial" panose="020B0604020202020204" pitchFamily="34" charset="0"/>
              </a:rPr>
              <a:t>Implement industry standard security measures to protect user data and ensure compliance with relevant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9495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B21B1D-2DDA-C3DD-B46C-B400C4EBB6DB}"/>
              </a:ext>
            </a:extLst>
          </p:cNvPr>
          <p:cNvPicPr>
            <a:picLocks noChangeAspect="1"/>
          </p:cNvPicPr>
          <p:nvPr/>
        </p:nvPicPr>
        <p:blipFill>
          <a:blip r:embed="rId2"/>
          <a:stretch>
            <a:fillRect/>
          </a:stretch>
        </p:blipFill>
        <p:spPr>
          <a:xfrm>
            <a:off x="6901923" y="2860669"/>
            <a:ext cx="1883827" cy="1603387"/>
          </a:xfrm>
          <a:prstGeom prst="rect">
            <a:avLst/>
          </a:prstGeom>
        </p:spPr>
      </p:pic>
      <p:pic>
        <p:nvPicPr>
          <p:cNvPr id="11" name="Picture 10">
            <a:extLst>
              <a:ext uri="{FF2B5EF4-FFF2-40B4-BE49-F238E27FC236}">
                <a16:creationId xmlns:a16="http://schemas.microsoft.com/office/drawing/2014/main" id="{998CA9FB-38B4-8871-A7FE-9353A41ED558}"/>
              </a:ext>
            </a:extLst>
          </p:cNvPr>
          <p:cNvPicPr>
            <a:picLocks noChangeAspect="1"/>
          </p:cNvPicPr>
          <p:nvPr/>
        </p:nvPicPr>
        <p:blipFill>
          <a:blip r:embed="rId3"/>
          <a:stretch>
            <a:fillRect/>
          </a:stretch>
        </p:blipFill>
        <p:spPr>
          <a:xfrm>
            <a:off x="4939888" y="3843298"/>
            <a:ext cx="3645724" cy="914479"/>
          </a:xfrm>
          <a:prstGeom prst="rect">
            <a:avLst/>
          </a:prstGeom>
        </p:spPr>
      </p:pic>
    </p:spTree>
    <p:extLst>
      <p:ext uri="{BB962C8B-B14F-4D97-AF65-F5344CB8AC3E}">
        <p14:creationId xmlns:p14="http://schemas.microsoft.com/office/powerpoint/2010/main" val="1749112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2434-40C8-B7BC-3CA5-D6C23D1F586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8AB36E2-D47E-88B6-75D5-5D11F1565366}"/>
              </a:ext>
            </a:extLst>
          </p:cNvPr>
          <p:cNvSpPr>
            <a:spLocks noGrp="1"/>
          </p:cNvSpPr>
          <p:nvPr>
            <p:ph type="body" idx="1"/>
          </p:nvPr>
        </p:nvSpPr>
        <p:spPr/>
        <p:txBody>
          <a:bodyPr/>
          <a:lstStyle/>
          <a:p>
            <a:endParaRPr lang="en-IN"/>
          </a:p>
        </p:txBody>
      </p:sp>
      <p:pic>
        <p:nvPicPr>
          <p:cNvPr id="7" name="Picture 6" descr="A diagram of a diagram&#10;&#10;Description automatically generated">
            <a:extLst>
              <a:ext uri="{FF2B5EF4-FFF2-40B4-BE49-F238E27FC236}">
                <a16:creationId xmlns:a16="http://schemas.microsoft.com/office/drawing/2014/main" id="{B2FEF330-AB21-9631-9018-8600584110F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22281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35D0550-EC58-87CC-3EBD-A09097B96BF2}"/>
              </a:ext>
            </a:extLst>
          </p:cNvPr>
          <p:cNvPicPr>
            <a:picLocks noChangeAspect="1"/>
          </p:cNvPicPr>
          <p:nvPr/>
        </p:nvPicPr>
        <p:blipFill>
          <a:blip r:embed="rId2"/>
          <a:stretch>
            <a:fillRect/>
          </a:stretch>
        </p:blipFill>
        <p:spPr>
          <a:xfrm>
            <a:off x="6936975" y="2898769"/>
            <a:ext cx="1889924" cy="1603387"/>
          </a:xfrm>
          <a:prstGeom prst="rect">
            <a:avLst/>
          </a:prstGeom>
        </p:spPr>
      </p:pic>
      <p:pic>
        <p:nvPicPr>
          <p:cNvPr id="18" name="Picture 17">
            <a:extLst>
              <a:ext uri="{FF2B5EF4-FFF2-40B4-BE49-F238E27FC236}">
                <a16:creationId xmlns:a16="http://schemas.microsoft.com/office/drawing/2014/main" id="{44F21D18-95F8-9D0F-49CD-EE7D6B3A780F}"/>
              </a:ext>
            </a:extLst>
          </p:cNvPr>
          <p:cNvPicPr>
            <a:picLocks noChangeAspect="1"/>
          </p:cNvPicPr>
          <p:nvPr/>
        </p:nvPicPr>
        <p:blipFill>
          <a:blip r:embed="rId3"/>
          <a:stretch>
            <a:fillRect/>
          </a:stretch>
        </p:blipFill>
        <p:spPr>
          <a:xfrm>
            <a:off x="4471616" y="3862348"/>
            <a:ext cx="4182218" cy="914479"/>
          </a:xfrm>
          <a:prstGeom prst="rect">
            <a:avLst/>
          </a:prstGeom>
        </p:spPr>
      </p:pic>
    </p:spTree>
    <p:extLst>
      <p:ext uri="{BB962C8B-B14F-4D97-AF65-F5344CB8AC3E}">
        <p14:creationId xmlns:p14="http://schemas.microsoft.com/office/powerpoint/2010/main" val="333033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12774-8B44-C3AE-8EA6-5135CC12D3AF}"/>
              </a:ext>
            </a:extLst>
          </p:cNvPr>
          <p:cNvSpPr txBox="1"/>
          <p:nvPr/>
        </p:nvSpPr>
        <p:spPr>
          <a:xfrm>
            <a:off x="838200" y="822960"/>
            <a:ext cx="7040880" cy="3754874"/>
          </a:xfrm>
          <a:prstGeom prst="rect">
            <a:avLst/>
          </a:prstGeom>
          <a:noFill/>
        </p:spPr>
        <p:txBody>
          <a:bodyPr wrap="square" rtlCol="0">
            <a:spAutoFit/>
          </a:bodyPr>
          <a:lstStyle/>
          <a:p>
            <a:r>
              <a:rPr lang="en-US" sz="1200" b="1" dirty="0">
                <a:solidFill>
                  <a:schemeClr val="accent6"/>
                </a:solidFill>
              </a:rPr>
              <a:t>Frontend Technologies</a:t>
            </a:r>
          </a:p>
          <a:p>
            <a:endParaRPr lang="en-US" sz="1200" b="1" dirty="0">
              <a:solidFill>
                <a:schemeClr val="accent6"/>
              </a:solidFill>
            </a:endParaRPr>
          </a:p>
          <a:p>
            <a:r>
              <a:rPr lang="en-US" sz="1200" b="1" dirty="0">
                <a:solidFill>
                  <a:schemeClr val="accent6"/>
                </a:solidFill>
              </a:rPr>
              <a:t>1. HTML5 and CSS3</a:t>
            </a:r>
            <a:endParaRPr lang="en-US" sz="1200" dirty="0">
              <a:solidFill>
                <a:schemeClr val="accent6"/>
              </a:solidFill>
            </a:endParaRPr>
          </a:p>
          <a:p>
            <a:pPr marL="742950" lvl="1" indent="-285750">
              <a:buClr>
                <a:schemeClr val="accent6"/>
              </a:buClr>
              <a:buFont typeface="Arial" panose="020B0604020202020204" pitchFamily="34" charset="0"/>
              <a:buChar char="•"/>
            </a:pPr>
            <a:r>
              <a:rPr lang="en-US" sz="1200" b="1" dirty="0">
                <a:solidFill>
                  <a:schemeClr val="accent6"/>
                </a:solidFill>
              </a:rPr>
              <a:t>HTML5:</a:t>
            </a:r>
            <a:r>
              <a:rPr lang="en-US" sz="1200" dirty="0">
                <a:solidFill>
                  <a:schemeClr val="accent6"/>
                </a:solidFill>
              </a:rPr>
              <a:t> The latest version of the HTML standard, used for structuring and presenting content on the web. It supports multimedia elements like audio and video without needing additional plugins.</a:t>
            </a:r>
          </a:p>
          <a:p>
            <a:pPr marL="742950" lvl="1" indent="-285750">
              <a:buClr>
                <a:schemeClr val="accent6"/>
              </a:buClr>
              <a:buFont typeface="Arial" panose="020B0604020202020204" pitchFamily="34" charset="0"/>
              <a:buChar char="•"/>
            </a:pPr>
            <a:r>
              <a:rPr lang="en-US" sz="1200" b="1" dirty="0">
                <a:solidFill>
                  <a:schemeClr val="accent6"/>
                </a:solidFill>
              </a:rPr>
              <a:t>CSS3:</a:t>
            </a:r>
            <a:r>
              <a:rPr lang="en-US" sz="1200" dirty="0">
                <a:solidFill>
                  <a:schemeClr val="accent6"/>
                </a:solidFill>
              </a:rPr>
              <a:t> The latest version of the Cascading Style Sheets language, used for styling and designing web pages. It allows for the creation of responsive designs that work across various devices and screen sizes.</a:t>
            </a:r>
          </a:p>
          <a:p>
            <a:pPr marL="742950" lvl="1" indent="-285750">
              <a:buFont typeface="Arial" panose="020B0604020202020204" pitchFamily="34" charset="0"/>
              <a:buChar char="•"/>
            </a:pPr>
            <a:endParaRPr lang="en-US" sz="1200" dirty="0">
              <a:solidFill>
                <a:schemeClr val="accent6"/>
              </a:solidFill>
            </a:endParaRPr>
          </a:p>
          <a:p>
            <a:r>
              <a:rPr lang="en-US" sz="1200" b="1" dirty="0">
                <a:solidFill>
                  <a:schemeClr val="accent6"/>
                </a:solidFill>
              </a:rPr>
              <a:t>2. JavaScript</a:t>
            </a:r>
            <a:endParaRPr lang="en-US" sz="1200" dirty="0">
              <a:solidFill>
                <a:schemeClr val="accent6"/>
              </a:solidFill>
            </a:endParaRPr>
          </a:p>
          <a:p>
            <a:pPr marL="742950" lvl="1" indent="-285750">
              <a:buClr>
                <a:schemeClr val="accent6"/>
              </a:buClr>
              <a:buFont typeface="Arial" panose="020B0604020202020204" pitchFamily="34" charset="0"/>
              <a:buChar char="•"/>
            </a:pPr>
            <a:r>
              <a:rPr lang="en-US" sz="1200" b="1" dirty="0">
                <a:solidFill>
                  <a:schemeClr val="accent6"/>
                </a:solidFill>
              </a:rPr>
              <a:t>JavaScript:</a:t>
            </a:r>
            <a:r>
              <a:rPr lang="en-US" sz="1200" dirty="0">
                <a:solidFill>
                  <a:schemeClr val="accent6"/>
                </a:solidFill>
              </a:rPr>
              <a:t> A high-level, dynamic programming language used to create interactive effects within web browsers. It allows for real-time updates, form validations, and asynchronous communication with the server.</a:t>
            </a:r>
          </a:p>
          <a:p>
            <a:pPr marL="742950" lvl="1" indent="-285750">
              <a:buFont typeface="Arial" panose="020B0604020202020204" pitchFamily="34" charset="0"/>
              <a:buChar char="•"/>
            </a:pPr>
            <a:endParaRPr lang="en-US" sz="1200" dirty="0">
              <a:solidFill>
                <a:schemeClr val="accent6"/>
              </a:solidFill>
            </a:endParaRPr>
          </a:p>
          <a:p>
            <a:r>
              <a:rPr lang="en-US" sz="1200" b="1" dirty="0">
                <a:solidFill>
                  <a:schemeClr val="accent6"/>
                </a:solidFill>
              </a:rPr>
              <a:t>3. Frontend Frameworks/Libraries</a:t>
            </a:r>
            <a:endParaRPr lang="en-US" sz="1200" dirty="0">
              <a:solidFill>
                <a:schemeClr val="accent6"/>
              </a:solidFill>
            </a:endParaRPr>
          </a:p>
          <a:p>
            <a:pPr marL="628650" lvl="1" indent="-171450">
              <a:buClr>
                <a:schemeClr val="accent5"/>
              </a:buClr>
              <a:buFont typeface="Arial" panose="020B0604020202020204" pitchFamily="34" charset="0"/>
              <a:buChar char="•"/>
            </a:pPr>
            <a:r>
              <a:rPr lang="en-US" sz="1200" b="1" dirty="0">
                <a:solidFill>
                  <a:schemeClr val="accent6"/>
                </a:solidFill>
              </a:rPr>
              <a:t>React.js:</a:t>
            </a:r>
            <a:r>
              <a:rPr lang="en-US" sz="1200" dirty="0">
                <a:solidFill>
                  <a:schemeClr val="accent6"/>
                </a:solidFill>
              </a:rPr>
              <a:t> A popular JavaScript library for building user interfaces, particularly single-page applications where the UI needs to be fast and interactive.</a:t>
            </a:r>
          </a:p>
          <a:p>
            <a:endParaRPr lang="en-IN" sz="1100" dirty="0">
              <a:solidFill>
                <a:schemeClr val="accent6"/>
              </a:solidFill>
            </a:endParaRPr>
          </a:p>
          <a:p>
            <a:endParaRPr lang="en-IN" sz="1100" dirty="0">
              <a:solidFill>
                <a:schemeClr val="accent6"/>
              </a:solidFill>
            </a:endParaRPr>
          </a:p>
        </p:txBody>
      </p:sp>
    </p:spTree>
    <p:extLst>
      <p:ext uri="{BB962C8B-B14F-4D97-AF65-F5344CB8AC3E}">
        <p14:creationId xmlns:p14="http://schemas.microsoft.com/office/powerpoint/2010/main" val="1579339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93D47DC-65BA-090C-8D1F-035BC29DF1EC}"/>
              </a:ext>
            </a:extLst>
          </p:cNvPr>
          <p:cNvSpPr txBox="1"/>
          <p:nvPr/>
        </p:nvSpPr>
        <p:spPr>
          <a:xfrm>
            <a:off x="807720" y="708660"/>
            <a:ext cx="7970520" cy="4924425"/>
          </a:xfrm>
          <a:prstGeom prst="rect">
            <a:avLst/>
          </a:prstGeom>
          <a:noFill/>
        </p:spPr>
        <p:txBody>
          <a:bodyPr wrap="square" rtlCol="0">
            <a:spAutoFit/>
          </a:bodyPr>
          <a:lstStyle/>
          <a:p>
            <a:pPr>
              <a:buClr>
                <a:schemeClr val="accent5"/>
              </a:buClr>
            </a:pPr>
            <a:r>
              <a:rPr lang="en-US" sz="1100" b="1" dirty="0">
                <a:solidFill>
                  <a:schemeClr val="accent6"/>
                </a:solidFill>
              </a:rPr>
              <a:t>Backend Technology</a:t>
            </a:r>
          </a:p>
          <a:p>
            <a:pPr marL="171450" indent="-171450">
              <a:buClr>
                <a:schemeClr val="accent5"/>
              </a:buClr>
              <a:buFont typeface="Arial" panose="020B0604020202020204" pitchFamily="34" charset="0"/>
              <a:buChar char="•"/>
            </a:pPr>
            <a:endParaRPr lang="en-US" sz="1100" b="1" dirty="0">
              <a:solidFill>
                <a:schemeClr val="accent6"/>
              </a:solidFill>
            </a:endParaRPr>
          </a:p>
          <a:p>
            <a:pPr marL="171450" indent="-171450">
              <a:buClr>
                <a:schemeClr val="accent5"/>
              </a:buClr>
              <a:buFont typeface="Arial" panose="020B0604020202020204" pitchFamily="34" charset="0"/>
              <a:buChar char="•"/>
            </a:pPr>
            <a:r>
              <a:rPr lang="en-US" sz="1100" b="1" dirty="0">
                <a:solidFill>
                  <a:schemeClr val="accent6"/>
                </a:solidFill>
              </a:rPr>
              <a:t>Node.js: </a:t>
            </a:r>
            <a:r>
              <a:rPr lang="en-US" sz="1100" dirty="0">
                <a:solidFill>
                  <a:schemeClr val="accent6"/>
                </a:solidFill>
              </a:rPr>
              <a:t>A runtime environment that allows the execution of JavaScript code on the server side. It uses an event-driven, non-blocking I/O model, making it lightweight and efficient for building scalable network applications.</a:t>
            </a:r>
          </a:p>
          <a:p>
            <a:pPr marL="228600" indent="-228600">
              <a:buClr>
                <a:schemeClr val="accent5"/>
              </a:buClr>
              <a:buFont typeface="Arial" panose="020B0604020202020204" pitchFamily="34" charset="0"/>
              <a:buChar char="•"/>
            </a:pPr>
            <a:endParaRPr lang="en-US" sz="1100" dirty="0">
              <a:solidFill>
                <a:schemeClr val="accent6"/>
              </a:solidFill>
            </a:endParaRPr>
          </a:p>
          <a:p>
            <a:pPr>
              <a:buClr>
                <a:schemeClr val="accent5"/>
              </a:buClr>
            </a:pPr>
            <a:r>
              <a:rPr lang="en-US" sz="1100" b="1" dirty="0">
                <a:solidFill>
                  <a:schemeClr val="accent6"/>
                </a:solidFill>
              </a:rPr>
              <a:t>Database Technology</a:t>
            </a:r>
          </a:p>
          <a:p>
            <a:pPr marL="171450" indent="-171450">
              <a:buClr>
                <a:schemeClr val="accent5"/>
              </a:buClr>
              <a:buFont typeface="Arial" panose="020B0604020202020204" pitchFamily="34" charset="0"/>
              <a:buChar char="•"/>
            </a:pPr>
            <a:endParaRPr lang="en-US" sz="1100" b="1" dirty="0">
              <a:solidFill>
                <a:schemeClr val="accent6"/>
              </a:solidFill>
            </a:endParaRPr>
          </a:p>
          <a:p>
            <a:pPr marL="171450" indent="-171450">
              <a:buClr>
                <a:schemeClr val="accent5"/>
              </a:buClr>
              <a:buFont typeface="Arial" panose="020B0604020202020204" pitchFamily="34" charset="0"/>
              <a:buChar char="•"/>
            </a:pPr>
            <a:r>
              <a:rPr lang="en-US" sz="1100" b="1" dirty="0">
                <a:solidFill>
                  <a:schemeClr val="accent6"/>
                </a:solidFill>
              </a:rPr>
              <a:t>PostgreSQL: </a:t>
            </a:r>
            <a:r>
              <a:rPr lang="en-US" sz="1100" dirty="0">
                <a:solidFill>
                  <a:schemeClr val="accent6"/>
                </a:solidFill>
              </a:rPr>
              <a:t>A powerful, open-source relational database management system (RDBMS) known for its stability, scalability, and support for advanced SQL features such as foreign keys, joins, views, triggers, and stored procedures.</a:t>
            </a:r>
          </a:p>
          <a:p>
            <a:pPr marL="228600" indent="-228600">
              <a:buClr>
                <a:schemeClr val="accent5"/>
              </a:buClr>
              <a:buFont typeface="Arial" panose="020B0604020202020204" pitchFamily="34" charset="0"/>
              <a:buChar char="•"/>
            </a:pPr>
            <a:endParaRPr lang="en-US" sz="1100" dirty="0">
              <a:solidFill>
                <a:schemeClr val="accent6"/>
              </a:solidFill>
            </a:endParaRPr>
          </a:p>
          <a:p>
            <a:pPr>
              <a:buClr>
                <a:schemeClr val="accent5"/>
              </a:buClr>
            </a:pPr>
            <a:r>
              <a:rPr lang="en-US" sz="1100" b="1" dirty="0">
                <a:solidFill>
                  <a:schemeClr val="accent6"/>
                </a:solidFill>
              </a:rPr>
              <a:t>Security Technologies</a:t>
            </a:r>
          </a:p>
          <a:p>
            <a:pPr marL="171450" indent="-171450">
              <a:buClr>
                <a:schemeClr val="accent5"/>
              </a:buClr>
              <a:buFont typeface="Arial" panose="020B0604020202020204" pitchFamily="34" charset="0"/>
              <a:buChar char="•"/>
            </a:pPr>
            <a:endParaRPr lang="en-US" sz="1100" b="1" dirty="0">
              <a:solidFill>
                <a:schemeClr val="accent6"/>
              </a:solidFill>
            </a:endParaRPr>
          </a:p>
          <a:p>
            <a:pPr marL="171450" indent="-171450">
              <a:buClr>
                <a:schemeClr val="accent5"/>
              </a:buClr>
              <a:buFont typeface="Arial" panose="020B0604020202020204" pitchFamily="34" charset="0"/>
              <a:buChar char="•"/>
            </a:pPr>
            <a:r>
              <a:rPr lang="en-US" sz="1100" b="1" dirty="0">
                <a:solidFill>
                  <a:schemeClr val="accent6"/>
                </a:solidFill>
              </a:rPr>
              <a:t>OAuth2</a:t>
            </a:r>
            <a:endParaRPr lang="en-US" sz="1100" dirty="0">
              <a:solidFill>
                <a:schemeClr val="accent6"/>
              </a:solidFill>
            </a:endParaRPr>
          </a:p>
          <a:p>
            <a:pPr marL="628650" lvl="1" indent="-171450">
              <a:buClr>
                <a:schemeClr val="accent5"/>
              </a:buClr>
              <a:buFont typeface="Arial" panose="020B0604020202020204" pitchFamily="34" charset="0"/>
              <a:buChar char="•"/>
            </a:pPr>
            <a:r>
              <a:rPr lang="en-US" sz="1100" dirty="0">
                <a:solidFill>
                  <a:schemeClr val="accent6"/>
                </a:solidFill>
              </a:rPr>
              <a:t>For secure authorization and payment</a:t>
            </a:r>
          </a:p>
          <a:p>
            <a:pPr marL="628650" lvl="1" indent="-171450">
              <a:buClr>
                <a:schemeClr val="accent5"/>
              </a:buClr>
              <a:buFont typeface="Arial" panose="020B0604020202020204" pitchFamily="34" charset="0"/>
              <a:buChar char="•"/>
            </a:pPr>
            <a:endParaRPr lang="en-US" sz="1100" dirty="0">
              <a:solidFill>
                <a:schemeClr val="accent6"/>
              </a:solidFill>
            </a:endParaRPr>
          </a:p>
          <a:p>
            <a:pPr>
              <a:buClr>
                <a:schemeClr val="accent5"/>
              </a:buClr>
            </a:pPr>
            <a:r>
              <a:rPr lang="en-US" sz="1100" b="1" dirty="0">
                <a:solidFill>
                  <a:schemeClr val="accent6"/>
                </a:solidFill>
              </a:rPr>
              <a:t>Payment and Transaction Processing</a:t>
            </a:r>
          </a:p>
          <a:p>
            <a:pPr marL="171450" indent="-171450">
              <a:buClr>
                <a:schemeClr val="accent5"/>
              </a:buClr>
              <a:buFont typeface="Arial" panose="020B0604020202020204" pitchFamily="34" charset="0"/>
              <a:buChar char="•"/>
            </a:pPr>
            <a:endParaRPr lang="en-US" sz="1100" b="1" dirty="0">
              <a:solidFill>
                <a:schemeClr val="accent6"/>
              </a:solidFill>
            </a:endParaRPr>
          </a:p>
          <a:p>
            <a:pPr marL="171450" indent="-171450">
              <a:buClr>
                <a:schemeClr val="accent5"/>
              </a:buClr>
              <a:buFont typeface="Arial" panose="020B0604020202020204" pitchFamily="34" charset="0"/>
              <a:buChar char="•"/>
            </a:pPr>
            <a:r>
              <a:rPr lang="en-US" sz="1100" b="1" dirty="0">
                <a:solidFill>
                  <a:schemeClr val="accent6"/>
                </a:solidFill>
              </a:rPr>
              <a:t>Payment Gateways</a:t>
            </a:r>
            <a:endParaRPr lang="en-US" sz="1100" dirty="0">
              <a:solidFill>
                <a:schemeClr val="accent6"/>
              </a:solidFill>
            </a:endParaRPr>
          </a:p>
          <a:p>
            <a:pPr marL="628650" lvl="1" indent="-171450">
              <a:buClr>
                <a:schemeClr val="accent5"/>
              </a:buClr>
              <a:buFont typeface="Arial" panose="020B0604020202020204" pitchFamily="34" charset="0"/>
              <a:buChar char="•"/>
            </a:pPr>
            <a:r>
              <a:rPr lang="en-US" sz="1100" b="1" dirty="0" err="1">
                <a:solidFill>
                  <a:schemeClr val="accent6"/>
                </a:solidFill>
              </a:rPr>
              <a:t>Billdesk</a:t>
            </a:r>
            <a:r>
              <a:rPr lang="en-US" sz="1100" b="1" dirty="0">
                <a:solidFill>
                  <a:schemeClr val="accent6"/>
                </a:solidFill>
              </a:rPr>
              <a:t>, </a:t>
            </a:r>
            <a:r>
              <a:rPr lang="en-US" sz="1100" b="1" dirty="0" err="1">
                <a:solidFill>
                  <a:schemeClr val="accent6"/>
                </a:solidFill>
              </a:rPr>
              <a:t>CCAvenue</a:t>
            </a:r>
            <a:r>
              <a:rPr lang="en-US" sz="1100" b="1" dirty="0">
                <a:solidFill>
                  <a:schemeClr val="accent6"/>
                </a:solidFill>
              </a:rPr>
              <a:t>, </a:t>
            </a:r>
            <a:r>
              <a:rPr lang="en-US" sz="1100" b="1" dirty="0" err="1">
                <a:solidFill>
                  <a:schemeClr val="accent6"/>
                </a:solidFill>
              </a:rPr>
              <a:t>RazorPay</a:t>
            </a:r>
            <a:r>
              <a:rPr lang="en-US" sz="1100" b="1" dirty="0">
                <a:solidFill>
                  <a:schemeClr val="accent6"/>
                </a:solidFill>
              </a:rPr>
              <a:t>:</a:t>
            </a:r>
            <a:r>
              <a:rPr lang="en-US" sz="1100" dirty="0">
                <a:solidFill>
                  <a:schemeClr val="accent6"/>
                </a:solidFill>
              </a:rPr>
              <a:t> For handling online transactions.</a:t>
            </a:r>
          </a:p>
          <a:p>
            <a:pPr marL="742950" lvl="1" indent="-285750">
              <a:buClr>
                <a:schemeClr val="accent5"/>
              </a:buClr>
              <a:buFont typeface="Arial" panose="020B0604020202020204" pitchFamily="34" charset="0"/>
              <a:buChar char="•"/>
            </a:pPr>
            <a:endParaRPr lang="en-US" sz="1100" dirty="0">
              <a:solidFill>
                <a:schemeClr val="accent6"/>
              </a:solidFill>
            </a:endParaRPr>
          </a:p>
          <a:p>
            <a:pPr>
              <a:buClr>
                <a:schemeClr val="accent5"/>
              </a:buClr>
            </a:pPr>
            <a:r>
              <a:rPr lang="en-US" sz="1100" b="1" dirty="0">
                <a:solidFill>
                  <a:schemeClr val="accent6"/>
                </a:solidFill>
              </a:rPr>
              <a:t>User Authentication and Management</a:t>
            </a:r>
          </a:p>
          <a:p>
            <a:pPr marL="171450" indent="-171450">
              <a:buClr>
                <a:schemeClr val="accent5"/>
              </a:buClr>
              <a:buFont typeface="Arial" panose="020B0604020202020204" pitchFamily="34" charset="0"/>
              <a:buChar char="•"/>
            </a:pPr>
            <a:endParaRPr lang="en-US" sz="1100" b="1" dirty="0">
              <a:solidFill>
                <a:schemeClr val="accent6"/>
              </a:solidFill>
            </a:endParaRPr>
          </a:p>
          <a:p>
            <a:pPr marL="171450" indent="-171450">
              <a:buClr>
                <a:schemeClr val="accent5"/>
              </a:buClr>
              <a:buFont typeface="Arial" panose="020B0604020202020204" pitchFamily="34" charset="0"/>
              <a:buChar char="•"/>
            </a:pPr>
            <a:r>
              <a:rPr lang="en-US" sz="1100" b="1" dirty="0">
                <a:solidFill>
                  <a:schemeClr val="accent6"/>
                </a:solidFill>
              </a:rPr>
              <a:t>Auth0</a:t>
            </a:r>
            <a:endParaRPr lang="en-US" sz="1100" dirty="0">
              <a:solidFill>
                <a:schemeClr val="accent6"/>
              </a:solidFill>
            </a:endParaRPr>
          </a:p>
          <a:p>
            <a:pPr marL="628650" lvl="1" indent="-171450">
              <a:buClr>
                <a:schemeClr val="accent5"/>
              </a:buClr>
              <a:buFont typeface="Arial" panose="020B0604020202020204" pitchFamily="34" charset="0"/>
              <a:buChar char="•"/>
            </a:pPr>
            <a:r>
              <a:rPr lang="en-US" sz="1100" dirty="0">
                <a:solidFill>
                  <a:schemeClr val="accent6"/>
                </a:solidFill>
              </a:rPr>
              <a:t> For authentication and authorization.</a:t>
            </a:r>
          </a:p>
          <a:p>
            <a:pPr marL="742950" lvl="1" indent="-285750">
              <a:buClr>
                <a:schemeClr val="accent5"/>
              </a:buClr>
              <a:buFont typeface="Arial" panose="020B0604020202020204" pitchFamily="34" charset="0"/>
              <a:buChar char="•"/>
            </a:pPr>
            <a:endParaRPr lang="en-US" dirty="0"/>
          </a:p>
          <a:p>
            <a:pPr marL="628650" lvl="1" indent="-171450">
              <a:buClr>
                <a:schemeClr val="accent5"/>
              </a:buClr>
              <a:buFont typeface="Arial" panose="020B0604020202020204" pitchFamily="34" charset="0"/>
              <a:buChar char="•"/>
            </a:pPr>
            <a:endParaRPr lang="en-US" sz="1100" dirty="0">
              <a:solidFill>
                <a:schemeClr val="accent6"/>
              </a:solidFill>
            </a:endParaRPr>
          </a:p>
          <a:p>
            <a:pPr marL="171450" indent="-171450">
              <a:buClr>
                <a:schemeClr val="accent5"/>
              </a:buClr>
              <a:buFont typeface="Arial" panose="020B0604020202020204" pitchFamily="34" charset="0"/>
              <a:buChar char="•"/>
            </a:pPr>
            <a:endParaRPr lang="en-US" sz="1100" dirty="0">
              <a:solidFill>
                <a:schemeClr val="accent6"/>
              </a:solidFill>
            </a:endParaRPr>
          </a:p>
          <a:p>
            <a:pPr marL="285750" indent="-285750">
              <a:buClr>
                <a:schemeClr val="accent5"/>
              </a:buClr>
              <a:buFont typeface="Arial" panose="020B0604020202020204" pitchFamily="34" charset="0"/>
              <a:buChar char="•"/>
            </a:pPr>
            <a:endParaRPr lang="en-IN" dirty="0"/>
          </a:p>
        </p:txBody>
      </p:sp>
    </p:spTree>
    <p:extLst>
      <p:ext uri="{BB962C8B-B14F-4D97-AF65-F5344CB8AC3E}">
        <p14:creationId xmlns:p14="http://schemas.microsoft.com/office/powerpoint/2010/main" val="975338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7C1DD6-970B-1376-E6DF-E96FCE42ABFF}"/>
              </a:ext>
            </a:extLst>
          </p:cNvPr>
          <p:cNvPicPr>
            <a:picLocks noChangeAspect="1"/>
          </p:cNvPicPr>
          <p:nvPr/>
        </p:nvPicPr>
        <p:blipFill>
          <a:blip r:embed="rId2"/>
          <a:stretch>
            <a:fillRect/>
          </a:stretch>
        </p:blipFill>
        <p:spPr>
          <a:xfrm>
            <a:off x="6685896" y="2689218"/>
            <a:ext cx="1877731" cy="1603387"/>
          </a:xfrm>
          <a:prstGeom prst="rect">
            <a:avLst/>
          </a:prstGeom>
        </p:spPr>
      </p:pic>
      <p:pic>
        <p:nvPicPr>
          <p:cNvPr id="11" name="Picture 10">
            <a:extLst>
              <a:ext uri="{FF2B5EF4-FFF2-40B4-BE49-F238E27FC236}">
                <a16:creationId xmlns:a16="http://schemas.microsoft.com/office/drawing/2014/main" id="{C7DAC440-2BBE-ECC9-3815-CD5C048C6F87}"/>
              </a:ext>
            </a:extLst>
          </p:cNvPr>
          <p:cNvPicPr>
            <a:picLocks noChangeAspect="1"/>
          </p:cNvPicPr>
          <p:nvPr/>
        </p:nvPicPr>
        <p:blipFill>
          <a:blip r:embed="rId3"/>
          <a:stretch>
            <a:fillRect/>
          </a:stretch>
        </p:blipFill>
        <p:spPr>
          <a:xfrm>
            <a:off x="5597146" y="3686135"/>
            <a:ext cx="2883658" cy="914479"/>
          </a:xfrm>
          <a:prstGeom prst="rect">
            <a:avLst/>
          </a:prstGeom>
        </p:spPr>
      </p:pic>
    </p:spTree>
    <p:extLst>
      <p:ext uri="{BB962C8B-B14F-4D97-AF65-F5344CB8AC3E}">
        <p14:creationId xmlns:p14="http://schemas.microsoft.com/office/powerpoint/2010/main" val="4224466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5A9D4A7-F8F8-85A0-D4C3-6B3850E12FF7}"/>
              </a:ext>
            </a:extLst>
          </p:cNvPr>
          <p:cNvSpPr>
            <a:spLocks noChangeArrowheads="1"/>
          </p:cNvSpPr>
          <p:nvPr/>
        </p:nvSpPr>
        <p:spPr bwMode="auto">
          <a:xfrm>
            <a:off x="583406" y="524679"/>
            <a:ext cx="79771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strike="noStrike" cap="none" normalizeH="0" baseline="0" dirty="0">
                <a:ln>
                  <a:noFill/>
                </a:ln>
                <a:solidFill>
                  <a:schemeClr val="bg1"/>
                </a:solidFill>
                <a:effectLst/>
                <a:latin typeface="Arial" panose="020B0604020202020204" pitchFamily="34" charset="0"/>
              </a:rPr>
              <a:t>Enhanced User Experience: </a:t>
            </a:r>
            <a:r>
              <a:rPr kumimoji="0" lang="en-US" altLang="en-US" sz="1200" b="0" i="0" u="none" strike="noStrike" cap="none" normalizeH="0" baseline="0" dirty="0">
                <a:ln>
                  <a:noFill/>
                </a:ln>
                <a:solidFill>
                  <a:schemeClr val="bg1"/>
                </a:solidFill>
                <a:effectLst/>
                <a:latin typeface="Arial" panose="020B0604020202020204" pitchFamily="34" charset="0"/>
              </a:rPr>
              <a:t>The proposed banking software project will significantly improve the user experience by providing a streamlined, intuitive interface for customers to manage their daily transactions effortlessly. The use of HTML, CSS, and JavaScript ensures a responsive and user friendly design, making banking more accessible and convenient.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strike="noStrike" cap="none" normalizeH="0" baseline="0" dirty="0">
                <a:ln>
                  <a:noFill/>
                </a:ln>
                <a:solidFill>
                  <a:schemeClr val="bg1"/>
                </a:solidFill>
                <a:effectLst/>
                <a:latin typeface="Arial" panose="020B0604020202020204" pitchFamily="34" charset="0"/>
              </a:rPr>
              <a:t>Efficient Backend Operations</a:t>
            </a:r>
            <a:r>
              <a:rPr kumimoji="0" lang="en-US" altLang="en-US" sz="1200" b="0" i="0" u="none" strike="noStrike" cap="none" normalizeH="0" baseline="0" dirty="0">
                <a:ln>
                  <a:noFill/>
                </a:ln>
                <a:solidFill>
                  <a:schemeClr val="bg1"/>
                </a:solidFill>
                <a:effectLst/>
                <a:latin typeface="Arial" panose="020B0604020202020204" pitchFamily="34" charset="0"/>
              </a:rPr>
              <a:t>: By leveraging Node.js for the backend, the project ensures robust, efficient, and secure data processing and management. This will enable the bank to handle high volumes of transactions seamlessly, improving overall operational efficiency and reliability.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strike="noStrike" cap="none" normalizeH="0" baseline="0" dirty="0">
                <a:ln>
                  <a:noFill/>
                </a:ln>
                <a:solidFill>
                  <a:schemeClr val="bg1"/>
                </a:solidFill>
                <a:effectLst/>
                <a:latin typeface="Arial" panose="020B0604020202020204" pitchFamily="34" charset="0"/>
              </a:rPr>
              <a:t>Comprehensive Transaction Monitoring</a:t>
            </a:r>
            <a:r>
              <a:rPr kumimoji="0" lang="en-US" altLang="en-US" sz="1200" b="0" i="0" u="none" strike="noStrike" cap="none" normalizeH="0" baseline="0" dirty="0">
                <a:ln>
                  <a:noFill/>
                </a:ln>
                <a:solidFill>
                  <a:schemeClr val="bg1"/>
                </a:solidFill>
                <a:effectLst/>
                <a:latin typeface="Arial" panose="020B0604020202020204" pitchFamily="34" charset="0"/>
              </a:rPr>
              <a:t>: The inclusion of tools for bank employees to monitor transactions and access critical data will enhance transparency and control over banking operations. This will help in quickly identifying and addressing any issues, ensuring the smooth functioning of the bank’s services.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strike="noStrike" cap="none" normalizeH="0" baseline="0" dirty="0">
                <a:ln>
                  <a:noFill/>
                </a:ln>
                <a:solidFill>
                  <a:schemeClr val="bg1"/>
                </a:solidFill>
                <a:effectLst/>
                <a:latin typeface="Arial" panose="020B0604020202020204" pitchFamily="34" charset="0"/>
              </a:rPr>
              <a:t>Diverse Investment Opportunities</a:t>
            </a:r>
            <a:r>
              <a:rPr kumimoji="0" lang="en-US" altLang="en-US" sz="1200" b="0" i="0" u="none" strike="noStrike" cap="none" normalizeH="0" baseline="0" dirty="0">
                <a:ln>
                  <a:noFill/>
                </a:ln>
                <a:solidFill>
                  <a:schemeClr val="bg1"/>
                </a:solidFill>
                <a:effectLst/>
                <a:latin typeface="Arial" panose="020B0604020202020204" pitchFamily="34" charset="0"/>
              </a:rPr>
              <a:t>: The integrated investment management segment will provide customers with easy access to various financial products, encouraging informed investment decisions. This feature will not only add value to the customers' banking experience but also promote financial growth and diversification.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strike="noStrike" cap="none" normalizeH="0" baseline="0" dirty="0">
                <a:ln>
                  <a:noFill/>
                </a:ln>
                <a:solidFill>
                  <a:schemeClr val="bg1"/>
                </a:solidFill>
                <a:effectLst/>
                <a:latin typeface="Arial" panose="020B0604020202020204" pitchFamily="34" charset="0"/>
              </a:rPr>
              <a:t>Sustainable Profitability: </a:t>
            </a:r>
            <a:r>
              <a:rPr kumimoji="0" lang="en-US" altLang="en-US" sz="1200" b="0" i="0" u="none" strike="noStrike" cap="none" normalizeH="0" baseline="0" dirty="0">
                <a:ln>
                  <a:noFill/>
                </a:ln>
                <a:solidFill>
                  <a:schemeClr val="bg1"/>
                </a:solidFill>
                <a:effectLst/>
                <a:latin typeface="Arial" panose="020B0604020202020204" pitchFamily="34" charset="0"/>
              </a:rPr>
              <a:t>By addressing both the front end user experience and back end operational efficiency, the project supports the bank's overall goal of sustainable profitability. The comprehensive approach ensures that the bank can effectively manage risks, reduce operational costs, and capitalize on diverse revenue streams, thus reinforcing its position as a profitable and customer centric</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bg1"/>
                </a:solidFill>
                <a:effectLst/>
                <a:latin typeface="Arial" panose="020B0604020202020204" pitchFamily="34" charset="0"/>
              </a:rPr>
              <a:t>financial institution.</a:t>
            </a:r>
          </a:p>
        </p:txBody>
      </p:sp>
    </p:spTree>
    <p:extLst>
      <p:ext uri="{BB962C8B-B14F-4D97-AF65-F5344CB8AC3E}">
        <p14:creationId xmlns:p14="http://schemas.microsoft.com/office/powerpoint/2010/main" val="3882776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374;p30">
            <a:extLst>
              <a:ext uri="{FF2B5EF4-FFF2-40B4-BE49-F238E27FC236}">
                <a16:creationId xmlns:a16="http://schemas.microsoft.com/office/drawing/2014/main" id="{14C44056-C772-C276-7258-85DCF475FD8A}"/>
              </a:ext>
            </a:extLst>
          </p:cNvPr>
          <p:cNvGrpSpPr/>
          <p:nvPr/>
        </p:nvGrpSpPr>
        <p:grpSpPr>
          <a:xfrm>
            <a:off x="3674764" y="3468573"/>
            <a:ext cx="744843" cy="745498"/>
            <a:chOff x="2204826" y="1867297"/>
            <a:chExt cx="744843" cy="745498"/>
          </a:xfrm>
        </p:grpSpPr>
        <p:sp>
          <p:nvSpPr>
            <p:cNvPr id="6" name="Google Shape;375;p30">
              <a:extLst>
                <a:ext uri="{FF2B5EF4-FFF2-40B4-BE49-F238E27FC236}">
                  <a16:creationId xmlns:a16="http://schemas.microsoft.com/office/drawing/2014/main" id="{71C240F0-8FFA-88CD-52B9-C6295776778A}"/>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6B9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76;p30">
              <a:extLst>
                <a:ext uri="{FF2B5EF4-FFF2-40B4-BE49-F238E27FC236}">
                  <a16:creationId xmlns:a16="http://schemas.microsoft.com/office/drawing/2014/main" id="{D7447AA0-7892-694B-C3F4-1EDB343E2FCF}"/>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377;p30">
            <a:extLst>
              <a:ext uri="{FF2B5EF4-FFF2-40B4-BE49-F238E27FC236}">
                <a16:creationId xmlns:a16="http://schemas.microsoft.com/office/drawing/2014/main" id="{1F3310CC-7E90-913C-B437-306156EAD1A1}"/>
              </a:ext>
            </a:extLst>
          </p:cNvPr>
          <p:cNvGrpSpPr/>
          <p:nvPr/>
        </p:nvGrpSpPr>
        <p:grpSpPr>
          <a:xfrm>
            <a:off x="6082027" y="1625751"/>
            <a:ext cx="744843" cy="745498"/>
            <a:chOff x="2204826" y="1867297"/>
            <a:chExt cx="744843" cy="745498"/>
          </a:xfrm>
        </p:grpSpPr>
        <p:sp>
          <p:nvSpPr>
            <p:cNvPr id="9" name="Google Shape;378;p30">
              <a:extLst>
                <a:ext uri="{FF2B5EF4-FFF2-40B4-BE49-F238E27FC236}">
                  <a16:creationId xmlns:a16="http://schemas.microsoft.com/office/drawing/2014/main" id="{3E0B3F7E-F9FA-C22A-FC36-0CCC68C6C3FC}"/>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rgbClr val="DC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79;p30">
              <a:extLst>
                <a:ext uri="{FF2B5EF4-FFF2-40B4-BE49-F238E27FC236}">
                  <a16:creationId xmlns:a16="http://schemas.microsoft.com/office/drawing/2014/main" id="{9E40885B-0920-9C64-7D83-F2E8889838C4}"/>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 name="Google Shape;380;p30">
            <a:extLst>
              <a:ext uri="{FF2B5EF4-FFF2-40B4-BE49-F238E27FC236}">
                <a16:creationId xmlns:a16="http://schemas.microsoft.com/office/drawing/2014/main" id="{37FB22A1-A2BC-BEB8-7087-248E9FA63900}"/>
              </a:ext>
            </a:extLst>
          </p:cNvPr>
          <p:cNvGrpSpPr/>
          <p:nvPr/>
        </p:nvGrpSpPr>
        <p:grpSpPr>
          <a:xfrm>
            <a:off x="4339328" y="1627128"/>
            <a:ext cx="744843" cy="745498"/>
            <a:chOff x="2204826" y="1867297"/>
            <a:chExt cx="744843" cy="745498"/>
          </a:xfrm>
        </p:grpSpPr>
        <p:sp>
          <p:nvSpPr>
            <p:cNvPr id="12" name="Google Shape;381;p30">
              <a:extLst>
                <a:ext uri="{FF2B5EF4-FFF2-40B4-BE49-F238E27FC236}">
                  <a16:creationId xmlns:a16="http://schemas.microsoft.com/office/drawing/2014/main" id="{6B9FDF51-10F6-3946-0E5B-F45D9BB0C517}"/>
                </a:ext>
              </a:extLst>
            </p:cNvPr>
            <p:cNvSpPr/>
            <p:nvPr/>
          </p:nvSpPr>
          <p:spPr>
            <a:xfrm rot="-419100">
              <a:off x="2243035" y="1905457"/>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82;p30">
              <a:extLst>
                <a:ext uri="{FF2B5EF4-FFF2-40B4-BE49-F238E27FC236}">
                  <a16:creationId xmlns:a16="http://schemas.microsoft.com/office/drawing/2014/main" id="{0BF2122B-7934-3FE3-4983-FFC4310FC3B8}"/>
                </a:ext>
              </a:extLst>
            </p:cNvPr>
            <p:cNvSpPr/>
            <p:nvPr/>
          </p:nvSpPr>
          <p:spPr>
            <a:xfrm>
              <a:off x="2243040" y="1905438"/>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 name="Google Shape;387;p30">
            <a:extLst>
              <a:ext uri="{FF2B5EF4-FFF2-40B4-BE49-F238E27FC236}">
                <a16:creationId xmlns:a16="http://schemas.microsoft.com/office/drawing/2014/main" id="{AAD23432-56DA-2D0C-1FEB-B9304F3AAAAE}"/>
              </a:ext>
            </a:extLst>
          </p:cNvPr>
          <p:cNvSpPr txBox="1">
            <a:spLocks/>
          </p:cNvSpPr>
          <p:nvPr/>
        </p:nvSpPr>
        <p:spPr>
          <a:xfrm>
            <a:off x="2283561" y="1865433"/>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06</a:t>
            </a:r>
          </a:p>
          <a:p>
            <a:pPr algn="ctr"/>
            <a:endParaRPr lang="en" dirty="0">
              <a:solidFill>
                <a:schemeClr val="bg1"/>
              </a:solidFill>
            </a:endParaRPr>
          </a:p>
        </p:txBody>
      </p:sp>
      <p:sp>
        <p:nvSpPr>
          <p:cNvPr id="18" name="Google Shape;389;p30">
            <a:extLst>
              <a:ext uri="{FF2B5EF4-FFF2-40B4-BE49-F238E27FC236}">
                <a16:creationId xmlns:a16="http://schemas.microsoft.com/office/drawing/2014/main" id="{0BE2F28C-7AED-BD82-1600-10C3CAA69D79}"/>
              </a:ext>
            </a:extLst>
          </p:cNvPr>
          <p:cNvSpPr txBox="1">
            <a:spLocks/>
          </p:cNvSpPr>
          <p:nvPr/>
        </p:nvSpPr>
        <p:spPr>
          <a:xfrm>
            <a:off x="2240259" y="2426983"/>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Objectives</a:t>
            </a:r>
          </a:p>
        </p:txBody>
      </p:sp>
      <p:sp>
        <p:nvSpPr>
          <p:cNvPr id="19" name="Google Shape;390;p30">
            <a:extLst>
              <a:ext uri="{FF2B5EF4-FFF2-40B4-BE49-F238E27FC236}">
                <a16:creationId xmlns:a16="http://schemas.microsoft.com/office/drawing/2014/main" id="{464C95A3-3480-6C35-2352-E106D3B44F1D}"/>
              </a:ext>
            </a:extLst>
          </p:cNvPr>
          <p:cNvSpPr txBox="1">
            <a:spLocks/>
          </p:cNvSpPr>
          <p:nvPr/>
        </p:nvSpPr>
        <p:spPr>
          <a:xfrm>
            <a:off x="3840399" y="1762731"/>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07</a:t>
            </a:r>
          </a:p>
        </p:txBody>
      </p:sp>
      <p:sp>
        <p:nvSpPr>
          <p:cNvPr id="20" name="Google Shape;392;p30">
            <a:extLst>
              <a:ext uri="{FF2B5EF4-FFF2-40B4-BE49-F238E27FC236}">
                <a16:creationId xmlns:a16="http://schemas.microsoft.com/office/drawing/2014/main" id="{49B24179-230D-CC3A-01FB-8062B509E8AB}"/>
              </a:ext>
            </a:extLst>
          </p:cNvPr>
          <p:cNvSpPr txBox="1">
            <a:spLocks/>
          </p:cNvSpPr>
          <p:nvPr/>
        </p:nvSpPr>
        <p:spPr>
          <a:xfrm>
            <a:off x="3840399" y="2439431"/>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sz="1600" dirty="0">
                <a:solidFill>
                  <a:schemeClr val="bg1"/>
                </a:solidFill>
              </a:rPr>
              <a:t>Block Diagram</a:t>
            </a:r>
          </a:p>
        </p:txBody>
      </p:sp>
      <p:sp>
        <p:nvSpPr>
          <p:cNvPr id="21" name="Google Shape;393;p30">
            <a:extLst>
              <a:ext uri="{FF2B5EF4-FFF2-40B4-BE49-F238E27FC236}">
                <a16:creationId xmlns:a16="http://schemas.microsoft.com/office/drawing/2014/main" id="{D4544FF3-50B2-87D1-E85F-09480AF2478B}"/>
              </a:ext>
            </a:extLst>
          </p:cNvPr>
          <p:cNvSpPr txBox="1">
            <a:spLocks/>
          </p:cNvSpPr>
          <p:nvPr/>
        </p:nvSpPr>
        <p:spPr>
          <a:xfrm>
            <a:off x="5574590" y="1755084"/>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08</a:t>
            </a:r>
          </a:p>
        </p:txBody>
      </p:sp>
      <p:sp>
        <p:nvSpPr>
          <p:cNvPr id="22" name="Google Shape;395;p30">
            <a:extLst>
              <a:ext uri="{FF2B5EF4-FFF2-40B4-BE49-F238E27FC236}">
                <a16:creationId xmlns:a16="http://schemas.microsoft.com/office/drawing/2014/main" id="{9671FBC4-E35F-AFEE-6706-36962349C5C3}"/>
              </a:ext>
            </a:extLst>
          </p:cNvPr>
          <p:cNvSpPr txBox="1">
            <a:spLocks/>
          </p:cNvSpPr>
          <p:nvPr/>
        </p:nvSpPr>
        <p:spPr>
          <a:xfrm>
            <a:off x="5583099" y="2438054"/>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Technology Used</a:t>
            </a:r>
          </a:p>
        </p:txBody>
      </p:sp>
      <p:sp>
        <p:nvSpPr>
          <p:cNvPr id="23" name="Google Shape;396;p30">
            <a:extLst>
              <a:ext uri="{FF2B5EF4-FFF2-40B4-BE49-F238E27FC236}">
                <a16:creationId xmlns:a16="http://schemas.microsoft.com/office/drawing/2014/main" id="{14B865D8-DB11-9D96-89EE-FE74A6DC1B9D}"/>
              </a:ext>
            </a:extLst>
          </p:cNvPr>
          <p:cNvSpPr txBox="1">
            <a:spLocks/>
          </p:cNvSpPr>
          <p:nvPr/>
        </p:nvSpPr>
        <p:spPr>
          <a:xfrm>
            <a:off x="3180277" y="3647431"/>
            <a:ext cx="1742700" cy="474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09</a:t>
            </a:r>
          </a:p>
        </p:txBody>
      </p:sp>
      <p:sp>
        <p:nvSpPr>
          <p:cNvPr id="24" name="Google Shape;398;p30">
            <a:extLst>
              <a:ext uri="{FF2B5EF4-FFF2-40B4-BE49-F238E27FC236}">
                <a16:creationId xmlns:a16="http://schemas.microsoft.com/office/drawing/2014/main" id="{01A46E7B-BDD0-B648-E681-A18E693B1F50}"/>
              </a:ext>
            </a:extLst>
          </p:cNvPr>
          <p:cNvSpPr txBox="1">
            <a:spLocks/>
          </p:cNvSpPr>
          <p:nvPr/>
        </p:nvSpPr>
        <p:spPr>
          <a:xfrm>
            <a:off x="3150104" y="4204680"/>
            <a:ext cx="1742700"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IN" dirty="0">
                <a:solidFill>
                  <a:schemeClr val="bg1"/>
                </a:solidFill>
              </a:rPr>
              <a:t>Conclusion</a:t>
            </a:r>
          </a:p>
        </p:txBody>
      </p:sp>
      <p:grpSp>
        <p:nvGrpSpPr>
          <p:cNvPr id="25" name="Google Shape;399;p30">
            <a:extLst>
              <a:ext uri="{FF2B5EF4-FFF2-40B4-BE49-F238E27FC236}">
                <a16:creationId xmlns:a16="http://schemas.microsoft.com/office/drawing/2014/main" id="{2A3A3B3C-C88E-42A1-3AC4-C546497D262F}"/>
              </a:ext>
            </a:extLst>
          </p:cNvPr>
          <p:cNvGrpSpPr/>
          <p:nvPr/>
        </p:nvGrpSpPr>
        <p:grpSpPr>
          <a:xfrm>
            <a:off x="3850833" y="2998278"/>
            <a:ext cx="392705" cy="261429"/>
            <a:chOff x="4629306" y="3409193"/>
            <a:chExt cx="367255" cy="244486"/>
          </a:xfrm>
        </p:grpSpPr>
        <p:sp>
          <p:nvSpPr>
            <p:cNvPr id="26" name="Google Shape;400;p30">
              <a:extLst>
                <a:ext uri="{FF2B5EF4-FFF2-40B4-BE49-F238E27FC236}">
                  <a16:creationId xmlns:a16="http://schemas.microsoft.com/office/drawing/2014/main" id="{F2EAFCCE-BCFD-6142-83A9-930772D88603}"/>
                </a:ext>
              </a:extLst>
            </p:cNvPr>
            <p:cNvSpPr/>
            <p:nvPr/>
          </p:nvSpPr>
          <p:spPr>
            <a:xfrm>
              <a:off x="4629306" y="3409193"/>
              <a:ext cx="367255" cy="244486"/>
            </a:xfrm>
            <a:custGeom>
              <a:avLst/>
              <a:gdLst/>
              <a:ahLst/>
              <a:cxnLst/>
              <a:rect l="l" t="t" r="r" b="b"/>
              <a:pathLst>
                <a:path w="11538" h="7681" extrusionOk="0">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01;p30">
              <a:extLst>
                <a:ext uri="{FF2B5EF4-FFF2-40B4-BE49-F238E27FC236}">
                  <a16:creationId xmlns:a16="http://schemas.microsoft.com/office/drawing/2014/main" id="{A84DD7E4-ABD8-3B90-3D25-810F2C09A438}"/>
                </a:ext>
              </a:extLst>
            </p:cNvPr>
            <p:cNvSpPr/>
            <p:nvPr/>
          </p:nvSpPr>
          <p:spPr>
            <a:xfrm>
              <a:off x="4665688" y="3433447"/>
              <a:ext cx="294109" cy="195595"/>
            </a:xfrm>
            <a:custGeom>
              <a:avLst/>
              <a:gdLst/>
              <a:ahLst/>
              <a:cxnLst/>
              <a:rect l="l" t="t" r="r" b="b"/>
              <a:pathLst>
                <a:path w="9240" h="6145" extrusionOk="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02;p30">
              <a:extLst>
                <a:ext uri="{FF2B5EF4-FFF2-40B4-BE49-F238E27FC236}">
                  <a16:creationId xmlns:a16="http://schemas.microsoft.com/office/drawing/2014/main" id="{62FD2D18-53D2-3724-332A-1FC62F6BD582}"/>
                </a:ext>
              </a:extLst>
            </p:cNvPr>
            <p:cNvSpPr/>
            <p:nvPr/>
          </p:nvSpPr>
          <p:spPr>
            <a:xfrm>
              <a:off x="4647895" y="3519866"/>
              <a:ext cx="11395" cy="23522"/>
            </a:xfrm>
            <a:custGeom>
              <a:avLst/>
              <a:gdLst/>
              <a:ahLst/>
              <a:cxnLst/>
              <a:rect l="l" t="t" r="r" b="b"/>
              <a:pathLst>
                <a:path w="358" h="739" extrusionOk="0">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03;p30">
              <a:extLst>
                <a:ext uri="{FF2B5EF4-FFF2-40B4-BE49-F238E27FC236}">
                  <a16:creationId xmlns:a16="http://schemas.microsoft.com/office/drawing/2014/main" id="{662EE999-1F7B-E598-9F5C-E75F0E25D0D0}"/>
                </a:ext>
              </a:extLst>
            </p:cNvPr>
            <p:cNvSpPr/>
            <p:nvPr/>
          </p:nvSpPr>
          <p:spPr>
            <a:xfrm>
              <a:off x="4966609" y="3513404"/>
              <a:ext cx="11395" cy="36063"/>
            </a:xfrm>
            <a:custGeom>
              <a:avLst/>
              <a:gdLst/>
              <a:ahLst/>
              <a:cxnLst/>
              <a:rect l="l" t="t" r="r" b="b"/>
              <a:pathLst>
                <a:path w="358" h="1133" extrusionOk="0">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04;p30">
              <a:extLst>
                <a:ext uri="{FF2B5EF4-FFF2-40B4-BE49-F238E27FC236}">
                  <a16:creationId xmlns:a16="http://schemas.microsoft.com/office/drawing/2014/main" id="{203E45B6-FFFC-DB61-3D9B-4E02E524FA4A}"/>
                </a:ext>
              </a:extLst>
            </p:cNvPr>
            <p:cNvSpPr/>
            <p:nvPr/>
          </p:nvSpPr>
          <p:spPr>
            <a:xfrm>
              <a:off x="4966609" y="3433447"/>
              <a:ext cx="11777" cy="11395"/>
            </a:xfrm>
            <a:custGeom>
              <a:avLst/>
              <a:gdLst/>
              <a:ahLst/>
              <a:cxnLst/>
              <a:rect l="l" t="t" r="r" b="b"/>
              <a:pathLst>
                <a:path w="370" h="358" extrusionOk="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05;p30">
              <a:extLst>
                <a:ext uri="{FF2B5EF4-FFF2-40B4-BE49-F238E27FC236}">
                  <a16:creationId xmlns:a16="http://schemas.microsoft.com/office/drawing/2014/main" id="{DB7CDBB8-D62B-5CDC-EF40-A48171D6B387}"/>
                </a:ext>
              </a:extLst>
            </p:cNvPr>
            <p:cNvSpPr/>
            <p:nvPr/>
          </p:nvSpPr>
          <p:spPr>
            <a:xfrm>
              <a:off x="4647895" y="3488799"/>
              <a:ext cx="11395" cy="17825"/>
            </a:xfrm>
            <a:custGeom>
              <a:avLst/>
              <a:gdLst/>
              <a:ahLst/>
              <a:cxnLst/>
              <a:rect l="l" t="t" r="r" b="b"/>
              <a:pathLst>
                <a:path w="358" h="560" extrusionOk="0">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06;p30">
              <a:extLst>
                <a:ext uri="{FF2B5EF4-FFF2-40B4-BE49-F238E27FC236}">
                  <a16:creationId xmlns:a16="http://schemas.microsoft.com/office/drawing/2014/main" id="{5F90DE14-3363-BC55-5CA2-C51EFE7994AA}"/>
                </a:ext>
              </a:extLst>
            </p:cNvPr>
            <p:cNvSpPr/>
            <p:nvPr/>
          </p:nvSpPr>
          <p:spPr>
            <a:xfrm>
              <a:off x="4647895" y="3556247"/>
              <a:ext cx="11395" cy="17475"/>
            </a:xfrm>
            <a:custGeom>
              <a:avLst/>
              <a:gdLst/>
              <a:ahLst/>
              <a:cxnLst/>
              <a:rect l="l" t="t" r="r" b="b"/>
              <a:pathLst>
                <a:path w="358" h="549" extrusionOk="0">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07;p30">
              <a:extLst>
                <a:ext uri="{FF2B5EF4-FFF2-40B4-BE49-F238E27FC236}">
                  <a16:creationId xmlns:a16="http://schemas.microsoft.com/office/drawing/2014/main" id="{79E5D62C-3F48-9C24-F223-F608E2515296}"/>
                </a:ext>
              </a:extLst>
            </p:cNvPr>
            <p:cNvSpPr/>
            <p:nvPr/>
          </p:nvSpPr>
          <p:spPr>
            <a:xfrm>
              <a:off x="4690324" y="3574804"/>
              <a:ext cx="244486" cy="36032"/>
            </a:xfrm>
            <a:custGeom>
              <a:avLst/>
              <a:gdLst/>
              <a:ahLst/>
              <a:cxnLst/>
              <a:rect l="l" t="t" r="r" b="b"/>
              <a:pathLst>
                <a:path w="7681" h="1132" extrusionOk="0">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08;p30">
              <a:extLst>
                <a:ext uri="{FF2B5EF4-FFF2-40B4-BE49-F238E27FC236}">
                  <a16:creationId xmlns:a16="http://schemas.microsoft.com/office/drawing/2014/main" id="{7851FDDC-6644-23C5-0D03-AEFCE11734F5}"/>
                </a:ext>
              </a:extLst>
            </p:cNvPr>
            <p:cNvSpPr/>
            <p:nvPr/>
          </p:nvSpPr>
          <p:spPr>
            <a:xfrm>
              <a:off x="4788870" y="3486635"/>
              <a:ext cx="53092" cy="52965"/>
            </a:xfrm>
            <a:custGeom>
              <a:avLst/>
              <a:gdLst/>
              <a:ahLst/>
              <a:cxnLst/>
              <a:rect l="l" t="t" r="r" b="b"/>
              <a:pathLst>
                <a:path w="1668" h="1664" extrusionOk="0">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09;p30">
              <a:extLst>
                <a:ext uri="{FF2B5EF4-FFF2-40B4-BE49-F238E27FC236}">
                  <a16:creationId xmlns:a16="http://schemas.microsoft.com/office/drawing/2014/main" id="{B5A0360D-307C-E315-5ED3-73B1081BAC0D}"/>
                </a:ext>
              </a:extLst>
            </p:cNvPr>
            <p:cNvSpPr/>
            <p:nvPr/>
          </p:nvSpPr>
          <p:spPr>
            <a:xfrm>
              <a:off x="4745645" y="3458084"/>
              <a:ext cx="134195" cy="109941"/>
            </a:xfrm>
            <a:custGeom>
              <a:avLst/>
              <a:gdLst/>
              <a:ahLst/>
              <a:cxnLst/>
              <a:rect l="l" t="t" r="r" b="b"/>
              <a:pathLst>
                <a:path w="4216" h="3454" extrusionOk="0">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410;p30">
            <a:extLst>
              <a:ext uri="{FF2B5EF4-FFF2-40B4-BE49-F238E27FC236}">
                <a16:creationId xmlns:a16="http://schemas.microsoft.com/office/drawing/2014/main" id="{CA216173-F1CF-752B-CD2F-4797544F569C}"/>
              </a:ext>
            </a:extLst>
          </p:cNvPr>
          <p:cNvGrpSpPr/>
          <p:nvPr/>
        </p:nvGrpSpPr>
        <p:grpSpPr>
          <a:xfrm>
            <a:off x="6267014" y="1136221"/>
            <a:ext cx="374871" cy="299890"/>
            <a:chOff x="7500054" y="2934735"/>
            <a:chExt cx="350576" cy="280454"/>
          </a:xfrm>
        </p:grpSpPr>
        <p:sp>
          <p:nvSpPr>
            <p:cNvPr id="37" name="Google Shape;411;p30">
              <a:extLst>
                <a:ext uri="{FF2B5EF4-FFF2-40B4-BE49-F238E27FC236}">
                  <a16:creationId xmlns:a16="http://schemas.microsoft.com/office/drawing/2014/main" id="{C8A9C9B7-B717-A6C2-BF77-C319FFC82472}"/>
                </a:ext>
              </a:extLst>
            </p:cNvPr>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12;p30">
              <a:extLst>
                <a:ext uri="{FF2B5EF4-FFF2-40B4-BE49-F238E27FC236}">
                  <a16:creationId xmlns:a16="http://schemas.microsoft.com/office/drawing/2014/main" id="{C205B841-69B0-A3C0-95CE-2D7E0A25C2B5}"/>
                </a:ext>
              </a:extLst>
            </p:cNvPr>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13;p30">
              <a:extLst>
                <a:ext uri="{FF2B5EF4-FFF2-40B4-BE49-F238E27FC236}">
                  <a16:creationId xmlns:a16="http://schemas.microsoft.com/office/drawing/2014/main" id="{3C48C387-5DDC-0BC2-64AC-E6025AB74739}"/>
                </a:ext>
              </a:extLst>
            </p:cNvPr>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14;p30">
              <a:extLst>
                <a:ext uri="{FF2B5EF4-FFF2-40B4-BE49-F238E27FC236}">
                  <a16:creationId xmlns:a16="http://schemas.microsoft.com/office/drawing/2014/main" id="{25A80363-52EE-3B1B-B9EE-A174905A5406}"/>
                </a:ext>
              </a:extLst>
            </p:cNvPr>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5;p30">
              <a:extLst>
                <a:ext uri="{FF2B5EF4-FFF2-40B4-BE49-F238E27FC236}">
                  <a16:creationId xmlns:a16="http://schemas.microsoft.com/office/drawing/2014/main" id="{614F6D1B-857C-9ABF-FF8F-50C85BAC851C}"/>
                </a:ext>
              </a:extLst>
            </p:cNvPr>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16;p30">
              <a:extLst>
                <a:ext uri="{FF2B5EF4-FFF2-40B4-BE49-F238E27FC236}">
                  <a16:creationId xmlns:a16="http://schemas.microsoft.com/office/drawing/2014/main" id="{A7A0B0E7-DB2C-F14B-7FDC-4351349E1DB6}"/>
                </a:ext>
              </a:extLst>
            </p:cNvPr>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17;p30">
              <a:extLst>
                <a:ext uri="{FF2B5EF4-FFF2-40B4-BE49-F238E27FC236}">
                  <a16:creationId xmlns:a16="http://schemas.microsoft.com/office/drawing/2014/main" id="{7A4DF259-0751-D6A1-8466-D30E78F2B030}"/>
                </a:ext>
              </a:extLst>
            </p:cNvPr>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18;p30">
              <a:extLst>
                <a:ext uri="{FF2B5EF4-FFF2-40B4-BE49-F238E27FC236}">
                  <a16:creationId xmlns:a16="http://schemas.microsoft.com/office/drawing/2014/main" id="{1A7CC009-46F6-0E66-C763-02CFD03F50E5}"/>
                </a:ext>
              </a:extLst>
            </p:cNvPr>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 name="Google Shape;419;p30">
            <a:extLst>
              <a:ext uri="{FF2B5EF4-FFF2-40B4-BE49-F238E27FC236}">
                <a16:creationId xmlns:a16="http://schemas.microsoft.com/office/drawing/2014/main" id="{B22377D2-011C-C9DF-F19B-A9B2BCCB1C7D}"/>
              </a:ext>
            </a:extLst>
          </p:cNvPr>
          <p:cNvGrpSpPr/>
          <p:nvPr/>
        </p:nvGrpSpPr>
        <p:grpSpPr>
          <a:xfrm>
            <a:off x="3000141" y="1085547"/>
            <a:ext cx="376504" cy="376504"/>
            <a:chOff x="1819576" y="1511679"/>
            <a:chExt cx="352103" cy="352103"/>
          </a:xfrm>
        </p:grpSpPr>
        <p:sp>
          <p:nvSpPr>
            <p:cNvPr id="46" name="Google Shape;420;p30">
              <a:extLst>
                <a:ext uri="{FF2B5EF4-FFF2-40B4-BE49-F238E27FC236}">
                  <a16:creationId xmlns:a16="http://schemas.microsoft.com/office/drawing/2014/main" id="{6940178B-E2C7-9787-F167-522D6D8E6810}"/>
                </a:ext>
              </a:extLst>
            </p:cNvPr>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1;p30">
              <a:extLst>
                <a:ext uri="{FF2B5EF4-FFF2-40B4-BE49-F238E27FC236}">
                  <a16:creationId xmlns:a16="http://schemas.microsoft.com/office/drawing/2014/main" id="{F3E79882-21F8-1C10-7EF9-6DE85F453111}"/>
                </a:ext>
              </a:extLst>
            </p:cNvPr>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2;p30">
              <a:extLst>
                <a:ext uri="{FF2B5EF4-FFF2-40B4-BE49-F238E27FC236}">
                  <a16:creationId xmlns:a16="http://schemas.microsoft.com/office/drawing/2014/main" id="{862BF1E8-AD8E-427A-EC52-9B4EAC8497EC}"/>
                </a:ext>
              </a:extLst>
            </p:cNvPr>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3;p30">
              <a:extLst>
                <a:ext uri="{FF2B5EF4-FFF2-40B4-BE49-F238E27FC236}">
                  <a16:creationId xmlns:a16="http://schemas.microsoft.com/office/drawing/2014/main" id="{F938D580-247E-9AC8-5575-456D06BAF909}"/>
                </a:ext>
              </a:extLst>
            </p:cNvPr>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 name="Google Shape;424;p30">
            <a:extLst>
              <a:ext uri="{FF2B5EF4-FFF2-40B4-BE49-F238E27FC236}">
                <a16:creationId xmlns:a16="http://schemas.microsoft.com/office/drawing/2014/main" id="{7CC76825-176A-5332-C17E-F75BF28E4D64}"/>
              </a:ext>
            </a:extLst>
          </p:cNvPr>
          <p:cNvGrpSpPr/>
          <p:nvPr/>
        </p:nvGrpSpPr>
        <p:grpSpPr>
          <a:xfrm>
            <a:off x="4518221" y="1119134"/>
            <a:ext cx="387055" cy="336784"/>
            <a:chOff x="3716358" y="1544655"/>
            <a:chExt cx="361971" cy="314958"/>
          </a:xfrm>
        </p:grpSpPr>
        <p:sp>
          <p:nvSpPr>
            <p:cNvPr id="51" name="Google Shape;425;p30">
              <a:extLst>
                <a:ext uri="{FF2B5EF4-FFF2-40B4-BE49-F238E27FC236}">
                  <a16:creationId xmlns:a16="http://schemas.microsoft.com/office/drawing/2014/main" id="{274E9BE7-05AE-6A0A-FBF2-DD976EF3BB54}"/>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6;p30">
              <a:extLst>
                <a:ext uri="{FF2B5EF4-FFF2-40B4-BE49-F238E27FC236}">
                  <a16:creationId xmlns:a16="http://schemas.microsoft.com/office/drawing/2014/main" id="{91A933DD-9D9F-FA4F-28FB-59FFC026A94E}"/>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7;p30">
              <a:extLst>
                <a:ext uri="{FF2B5EF4-FFF2-40B4-BE49-F238E27FC236}">
                  <a16:creationId xmlns:a16="http://schemas.microsoft.com/office/drawing/2014/main" id="{E093CC2B-B56D-5AB2-D258-9EC227067E3E}"/>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8;p30">
              <a:extLst>
                <a:ext uri="{FF2B5EF4-FFF2-40B4-BE49-F238E27FC236}">
                  <a16:creationId xmlns:a16="http://schemas.microsoft.com/office/drawing/2014/main" id="{8BE7C901-F058-D900-1C23-A8F8C16EAFFE}"/>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p30">
              <a:extLst>
                <a:ext uri="{FF2B5EF4-FFF2-40B4-BE49-F238E27FC236}">
                  <a16:creationId xmlns:a16="http://schemas.microsoft.com/office/drawing/2014/main" id="{5E755F92-ACE1-1732-BA5A-1E6FB1790CF6}"/>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 name="Google Shape;430;p30">
              <a:extLst>
                <a:ext uri="{FF2B5EF4-FFF2-40B4-BE49-F238E27FC236}">
                  <a16:creationId xmlns:a16="http://schemas.microsoft.com/office/drawing/2014/main" id="{FCEA2BB2-4BC5-CDD4-BBA7-DF41D5A28B05}"/>
                </a:ext>
              </a:extLst>
            </p:cNvPr>
            <p:cNvGrpSpPr/>
            <p:nvPr/>
          </p:nvGrpSpPr>
          <p:grpSpPr>
            <a:xfrm>
              <a:off x="3716358" y="1544655"/>
              <a:ext cx="361971" cy="314958"/>
              <a:chOff x="3716358" y="1544655"/>
              <a:chExt cx="361971" cy="314958"/>
            </a:xfrm>
          </p:grpSpPr>
          <p:sp>
            <p:nvSpPr>
              <p:cNvPr id="57" name="Google Shape;431;p30">
                <a:extLst>
                  <a:ext uri="{FF2B5EF4-FFF2-40B4-BE49-F238E27FC236}">
                    <a16:creationId xmlns:a16="http://schemas.microsoft.com/office/drawing/2014/main" id="{A22F068D-0097-E617-34FC-DA5CAC0BBAB8}"/>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32;p30">
                <a:extLst>
                  <a:ext uri="{FF2B5EF4-FFF2-40B4-BE49-F238E27FC236}">
                    <a16:creationId xmlns:a16="http://schemas.microsoft.com/office/drawing/2014/main" id="{84A43224-6461-5B86-E38F-A2750397DD42}"/>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33;p30">
                <a:extLst>
                  <a:ext uri="{FF2B5EF4-FFF2-40B4-BE49-F238E27FC236}">
                    <a16:creationId xmlns:a16="http://schemas.microsoft.com/office/drawing/2014/main" id="{388CBDE7-A831-3CEE-9C19-3F94DA197213}"/>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34;p30">
                <a:extLst>
                  <a:ext uri="{FF2B5EF4-FFF2-40B4-BE49-F238E27FC236}">
                    <a16:creationId xmlns:a16="http://schemas.microsoft.com/office/drawing/2014/main" id="{2B7A9910-8921-49C2-20E0-9B4EDF2C3B6B}"/>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35;p30">
                <a:extLst>
                  <a:ext uri="{FF2B5EF4-FFF2-40B4-BE49-F238E27FC236}">
                    <a16:creationId xmlns:a16="http://schemas.microsoft.com/office/drawing/2014/main" id="{2465CF3E-0BF2-0827-FBCB-4BDB3C860444}"/>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62" name="Google Shape;419;p30">
            <a:extLst>
              <a:ext uri="{FF2B5EF4-FFF2-40B4-BE49-F238E27FC236}">
                <a16:creationId xmlns:a16="http://schemas.microsoft.com/office/drawing/2014/main" id="{6229E69B-92A7-CADF-9D99-86F83717B17E}"/>
              </a:ext>
            </a:extLst>
          </p:cNvPr>
          <p:cNvGrpSpPr/>
          <p:nvPr/>
        </p:nvGrpSpPr>
        <p:grpSpPr>
          <a:xfrm>
            <a:off x="5473222" y="2994826"/>
            <a:ext cx="376504" cy="376504"/>
            <a:chOff x="1819576" y="1511679"/>
            <a:chExt cx="352103" cy="352103"/>
          </a:xfrm>
        </p:grpSpPr>
        <p:sp>
          <p:nvSpPr>
            <p:cNvPr id="63" name="Google Shape;420;p30">
              <a:extLst>
                <a:ext uri="{FF2B5EF4-FFF2-40B4-BE49-F238E27FC236}">
                  <a16:creationId xmlns:a16="http://schemas.microsoft.com/office/drawing/2014/main" id="{53E389CC-F564-7FEA-587E-4D64CD7A952E}"/>
                </a:ext>
              </a:extLst>
            </p:cNvPr>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21;p30">
              <a:extLst>
                <a:ext uri="{FF2B5EF4-FFF2-40B4-BE49-F238E27FC236}">
                  <a16:creationId xmlns:a16="http://schemas.microsoft.com/office/drawing/2014/main" id="{FD7CF738-2449-7F4E-2485-00474F402574}"/>
                </a:ext>
              </a:extLst>
            </p:cNvPr>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22;p30">
              <a:extLst>
                <a:ext uri="{FF2B5EF4-FFF2-40B4-BE49-F238E27FC236}">
                  <a16:creationId xmlns:a16="http://schemas.microsoft.com/office/drawing/2014/main" id="{A2A1A0F7-9A42-2480-B1E7-6CCC15C0DF2C}"/>
                </a:ext>
              </a:extLst>
            </p:cNvPr>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23;p30">
              <a:extLst>
                <a:ext uri="{FF2B5EF4-FFF2-40B4-BE49-F238E27FC236}">
                  <a16:creationId xmlns:a16="http://schemas.microsoft.com/office/drawing/2014/main" id="{B0CEF9C8-4A91-125A-C880-5ABF2D154EF6}"/>
                </a:ext>
              </a:extLst>
            </p:cNvPr>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 name="Google Shape;384;p30">
            <a:extLst>
              <a:ext uri="{FF2B5EF4-FFF2-40B4-BE49-F238E27FC236}">
                <a16:creationId xmlns:a16="http://schemas.microsoft.com/office/drawing/2014/main" id="{054B735D-3DB2-2318-B85D-E265A0769260}"/>
              </a:ext>
            </a:extLst>
          </p:cNvPr>
          <p:cNvSpPr/>
          <p:nvPr/>
        </p:nvSpPr>
        <p:spPr>
          <a:xfrm rot="21180900">
            <a:off x="5348347" y="3552384"/>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383;p30">
            <a:extLst>
              <a:ext uri="{FF2B5EF4-FFF2-40B4-BE49-F238E27FC236}">
                <a16:creationId xmlns:a16="http://schemas.microsoft.com/office/drawing/2014/main" id="{0DE256E0-5AB2-F4C0-914B-CC43522FCDF3}"/>
              </a:ext>
            </a:extLst>
          </p:cNvPr>
          <p:cNvGrpSpPr/>
          <p:nvPr/>
        </p:nvGrpSpPr>
        <p:grpSpPr>
          <a:xfrm>
            <a:off x="2785117" y="1627127"/>
            <a:ext cx="760741" cy="737963"/>
            <a:chOff x="1212251" y="1954572"/>
            <a:chExt cx="744843" cy="745498"/>
          </a:xfrm>
        </p:grpSpPr>
        <p:sp>
          <p:nvSpPr>
            <p:cNvPr id="73" name="Google Shape;384;p30">
              <a:extLst>
                <a:ext uri="{FF2B5EF4-FFF2-40B4-BE49-F238E27FC236}">
                  <a16:creationId xmlns:a16="http://schemas.microsoft.com/office/drawing/2014/main" id="{9EDC5CD5-A555-D288-E22C-CEBBD99C1385}"/>
                </a:ext>
              </a:extLst>
            </p:cNvPr>
            <p:cNvSpPr/>
            <p:nvPr/>
          </p:nvSpPr>
          <p:spPr>
            <a:xfrm rot="-419100">
              <a:off x="1250460" y="1992732"/>
              <a:ext cx="668426" cy="669177"/>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385;p30">
              <a:extLst>
                <a:ext uri="{FF2B5EF4-FFF2-40B4-BE49-F238E27FC236}">
                  <a16:creationId xmlns:a16="http://schemas.microsoft.com/office/drawing/2014/main" id="{2E1EA154-1E3C-6A55-E4DE-C82499605F00}"/>
                </a:ext>
              </a:extLst>
            </p:cNvPr>
            <p:cNvSpPr/>
            <p:nvPr/>
          </p:nvSpPr>
          <p:spPr>
            <a:xfrm>
              <a:off x="1250465" y="1992713"/>
              <a:ext cx="668415" cy="669166"/>
            </a:xfrm>
            <a:custGeom>
              <a:avLst/>
              <a:gdLst/>
              <a:ahLst/>
              <a:cxnLst/>
              <a:rect l="l" t="t" r="r" b="b"/>
              <a:pathLst>
                <a:path w="12453" h="12467" extrusionOk="0">
                  <a:moveTo>
                    <a:pt x="8692" y="509"/>
                  </a:moveTo>
                  <a:lnTo>
                    <a:pt x="12059" y="4029"/>
                  </a:lnTo>
                  <a:cubicBezTo>
                    <a:pt x="11970" y="3813"/>
                    <a:pt x="11881" y="3610"/>
                    <a:pt x="11779" y="3406"/>
                  </a:cubicBezTo>
                  <a:cubicBezTo>
                    <a:pt x="11767" y="3381"/>
                    <a:pt x="11741" y="3356"/>
                    <a:pt x="11716" y="3330"/>
                  </a:cubicBezTo>
                  <a:lnTo>
                    <a:pt x="9390" y="878"/>
                  </a:lnTo>
                  <a:cubicBezTo>
                    <a:pt x="9365" y="852"/>
                    <a:pt x="9340" y="827"/>
                    <a:pt x="9302" y="814"/>
                  </a:cubicBezTo>
                  <a:cubicBezTo>
                    <a:pt x="9111" y="700"/>
                    <a:pt x="8908" y="598"/>
                    <a:pt x="8692" y="509"/>
                  </a:cubicBezTo>
                  <a:close/>
                  <a:moveTo>
                    <a:pt x="7116" y="64"/>
                  </a:moveTo>
                  <a:lnTo>
                    <a:pt x="12427" y="5617"/>
                  </a:lnTo>
                  <a:cubicBezTo>
                    <a:pt x="12415" y="5516"/>
                    <a:pt x="12402" y="5414"/>
                    <a:pt x="12389" y="5312"/>
                  </a:cubicBezTo>
                  <a:cubicBezTo>
                    <a:pt x="12377" y="5249"/>
                    <a:pt x="12351" y="5185"/>
                    <a:pt x="12300" y="5134"/>
                  </a:cubicBezTo>
                  <a:lnTo>
                    <a:pt x="7599" y="204"/>
                  </a:lnTo>
                  <a:cubicBezTo>
                    <a:pt x="7548" y="153"/>
                    <a:pt x="7497" y="128"/>
                    <a:pt x="7421" y="115"/>
                  </a:cubicBezTo>
                  <a:cubicBezTo>
                    <a:pt x="7319" y="90"/>
                    <a:pt x="7218" y="77"/>
                    <a:pt x="7116" y="64"/>
                  </a:cubicBezTo>
                  <a:close/>
                  <a:moveTo>
                    <a:pt x="5909" y="1"/>
                  </a:moveTo>
                  <a:lnTo>
                    <a:pt x="12427" y="6837"/>
                  </a:lnTo>
                  <a:cubicBezTo>
                    <a:pt x="12427" y="6774"/>
                    <a:pt x="12440" y="6710"/>
                    <a:pt x="12440" y="6647"/>
                  </a:cubicBezTo>
                  <a:cubicBezTo>
                    <a:pt x="12453" y="6545"/>
                    <a:pt x="12415" y="6456"/>
                    <a:pt x="12351" y="6392"/>
                  </a:cubicBezTo>
                  <a:lnTo>
                    <a:pt x="12351" y="6405"/>
                  </a:lnTo>
                  <a:lnTo>
                    <a:pt x="6341" y="103"/>
                  </a:lnTo>
                  <a:cubicBezTo>
                    <a:pt x="6277" y="39"/>
                    <a:pt x="6188" y="1"/>
                    <a:pt x="6099" y="1"/>
                  </a:cubicBezTo>
                  <a:close/>
                  <a:moveTo>
                    <a:pt x="5046" y="113"/>
                  </a:moveTo>
                  <a:cubicBezTo>
                    <a:pt x="5033" y="113"/>
                    <a:pt x="5020" y="114"/>
                    <a:pt x="5007" y="115"/>
                  </a:cubicBezTo>
                  <a:lnTo>
                    <a:pt x="4892" y="141"/>
                  </a:lnTo>
                  <a:lnTo>
                    <a:pt x="12249" y="7841"/>
                  </a:lnTo>
                  <a:cubicBezTo>
                    <a:pt x="12249" y="7816"/>
                    <a:pt x="12262" y="7777"/>
                    <a:pt x="12275" y="7739"/>
                  </a:cubicBezTo>
                  <a:cubicBezTo>
                    <a:pt x="12300" y="7625"/>
                    <a:pt x="12262" y="7511"/>
                    <a:pt x="12186" y="7434"/>
                  </a:cubicBezTo>
                  <a:lnTo>
                    <a:pt x="5299" y="217"/>
                  </a:lnTo>
                  <a:cubicBezTo>
                    <a:pt x="5232" y="150"/>
                    <a:pt x="5137" y="113"/>
                    <a:pt x="5046" y="113"/>
                  </a:cubicBezTo>
                  <a:close/>
                  <a:moveTo>
                    <a:pt x="4158" y="365"/>
                  </a:moveTo>
                  <a:cubicBezTo>
                    <a:pt x="4122" y="365"/>
                    <a:pt x="4087" y="371"/>
                    <a:pt x="4054" y="382"/>
                  </a:cubicBezTo>
                  <a:lnTo>
                    <a:pt x="4003" y="408"/>
                  </a:lnTo>
                  <a:lnTo>
                    <a:pt x="11945" y="8730"/>
                  </a:lnTo>
                  <a:cubicBezTo>
                    <a:pt x="11945" y="8718"/>
                    <a:pt x="11957" y="8692"/>
                    <a:pt x="11957" y="8680"/>
                  </a:cubicBezTo>
                  <a:cubicBezTo>
                    <a:pt x="12008" y="8553"/>
                    <a:pt x="11983" y="8426"/>
                    <a:pt x="11894" y="8324"/>
                  </a:cubicBezTo>
                  <a:lnTo>
                    <a:pt x="4397" y="471"/>
                  </a:lnTo>
                  <a:cubicBezTo>
                    <a:pt x="4334" y="399"/>
                    <a:pt x="4245" y="365"/>
                    <a:pt x="4158" y="365"/>
                  </a:cubicBezTo>
                  <a:close/>
                  <a:moveTo>
                    <a:pt x="3360" y="732"/>
                  </a:moveTo>
                  <a:cubicBezTo>
                    <a:pt x="3306" y="732"/>
                    <a:pt x="3251" y="747"/>
                    <a:pt x="3202" y="776"/>
                  </a:cubicBezTo>
                  <a:lnTo>
                    <a:pt x="11538" y="9506"/>
                  </a:lnTo>
                  <a:cubicBezTo>
                    <a:pt x="11614" y="9379"/>
                    <a:pt x="11589" y="9226"/>
                    <a:pt x="11487" y="9112"/>
                  </a:cubicBezTo>
                  <a:lnTo>
                    <a:pt x="3596" y="840"/>
                  </a:lnTo>
                  <a:cubicBezTo>
                    <a:pt x="3534" y="769"/>
                    <a:pt x="3447" y="732"/>
                    <a:pt x="3360" y="732"/>
                  </a:cubicBezTo>
                  <a:close/>
                  <a:moveTo>
                    <a:pt x="2694" y="1094"/>
                  </a:moveTo>
                  <a:cubicBezTo>
                    <a:pt x="2618" y="1145"/>
                    <a:pt x="2554" y="1195"/>
                    <a:pt x="2491" y="1234"/>
                  </a:cubicBezTo>
                  <a:lnTo>
                    <a:pt x="11030" y="10192"/>
                  </a:lnTo>
                  <a:cubicBezTo>
                    <a:pt x="11080" y="10128"/>
                    <a:pt x="11131" y="10065"/>
                    <a:pt x="11195" y="10001"/>
                  </a:cubicBezTo>
                  <a:lnTo>
                    <a:pt x="2694" y="1094"/>
                  </a:lnTo>
                  <a:close/>
                  <a:moveTo>
                    <a:pt x="2033" y="1615"/>
                  </a:moveTo>
                  <a:lnTo>
                    <a:pt x="1855" y="1793"/>
                  </a:lnTo>
                  <a:lnTo>
                    <a:pt x="10458" y="10802"/>
                  </a:lnTo>
                  <a:cubicBezTo>
                    <a:pt x="10521" y="10751"/>
                    <a:pt x="10585" y="10700"/>
                    <a:pt x="10636" y="10636"/>
                  </a:cubicBezTo>
                  <a:lnTo>
                    <a:pt x="2033" y="1615"/>
                  </a:lnTo>
                  <a:close/>
                  <a:moveTo>
                    <a:pt x="1449" y="2212"/>
                  </a:moveTo>
                  <a:cubicBezTo>
                    <a:pt x="1398" y="2275"/>
                    <a:pt x="1347" y="2339"/>
                    <a:pt x="1296" y="2403"/>
                  </a:cubicBezTo>
                  <a:lnTo>
                    <a:pt x="9810" y="11335"/>
                  </a:lnTo>
                  <a:cubicBezTo>
                    <a:pt x="9886" y="11285"/>
                    <a:pt x="9950" y="11234"/>
                    <a:pt x="10013" y="11183"/>
                  </a:cubicBezTo>
                  <a:lnTo>
                    <a:pt x="1449" y="2212"/>
                  </a:lnTo>
                  <a:close/>
                  <a:moveTo>
                    <a:pt x="953" y="2898"/>
                  </a:moveTo>
                  <a:cubicBezTo>
                    <a:pt x="877" y="3025"/>
                    <a:pt x="890" y="3178"/>
                    <a:pt x="991" y="3292"/>
                  </a:cubicBezTo>
                  <a:lnTo>
                    <a:pt x="8920" y="11589"/>
                  </a:lnTo>
                  <a:cubicBezTo>
                    <a:pt x="8983" y="11660"/>
                    <a:pt x="9065" y="11697"/>
                    <a:pt x="9148" y="11697"/>
                  </a:cubicBezTo>
                  <a:cubicBezTo>
                    <a:pt x="9200" y="11697"/>
                    <a:pt x="9253" y="11682"/>
                    <a:pt x="9302" y="11653"/>
                  </a:cubicBezTo>
                  <a:lnTo>
                    <a:pt x="953" y="2898"/>
                  </a:lnTo>
                  <a:close/>
                  <a:moveTo>
                    <a:pt x="331" y="8273"/>
                  </a:moveTo>
                  <a:lnTo>
                    <a:pt x="331" y="8273"/>
                  </a:lnTo>
                  <a:cubicBezTo>
                    <a:pt x="394" y="8464"/>
                    <a:pt x="470" y="8654"/>
                    <a:pt x="559" y="8845"/>
                  </a:cubicBezTo>
                  <a:cubicBezTo>
                    <a:pt x="585" y="8883"/>
                    <a:pt x="597" y="8908"/>
                    <a:pt x="623" y="8934"/>
                  </a:cubicBezTo>
                  <a:lnTo>
                    <a:pt x="3266" y="11704"/>
                  </a:lnTo>
                  <a:cubicBezTo>
                    <a:pt x="3291" y="11729"/>
                    <a:pt x="3317" y="11742"/>
                    <a:pt x="3355" y="11767"/>
                  </a:cubicBezTo>
                  <a:cubicBezTo>
                    <a:pt x="3533" y="11856"/>
                    <a:pt x="3723" y="11945"/>
                    <a:pt x="3914" y="12022"/>
                  </a:cubicBezTo>
                  <a:lnTo>
                    <a:pt x="331" y="8273"/>
                  </a:lnTo>
                  <a:close/>
                  <a:moveTo>
                    <a:pt x="534" y="3661"/>
                  </a:moveTo>
                  <a:lnTo>
                    <a:pt x="521" y="3711"/>
                  </a:lnTo>
                  <a:cubicBezTo>
                    <a:pt x="470" y="3826"/>
                    <a:pt x="496" y="3965"/>
                    <a:pt x="585" y="4067"/>
                  </a:cubicBezTo>
                  <a:lnTo>
                    <a:pt x="8120" y="11971"/>
                  </a:lnTo>
                  <a:cubicBezTo>
                    <a:pt x="8182" y="12032"/>
                    <a:pt x="8268" y="12070"/>
                    <a:pt x="8357" y="12070"/>
                  </a:cubicBezTo>
                  <a:cubicBezTo>
                    <a:pt x="8397" y="12070"/>
                    <a:pt x="8437" y="12062"/>
                    <a:pt x="8476" y="12047"/>
                  </a:cubicBezTo>
                  <a:lnTo>
                    <a:pt x="8526" y="12034"/>
                  </a:lnTo>
                  <a:lnTo>
                    <a:pt x="534" y="3661"/>
                  </a:lnTo>
                  <a:close/>
                  <a:moveTo>
                    <a:pt x="229" y="4550"/>
                  </a:moveTo>
                  <a:lnTo>
                    <a:pt x="191" y="4639"/>
                  </a:lnTo>
                  <a:cubicBezTo>
                    <a:pt x="165" y="4753"/>
                    <a:pt x="191" y="4880"/>
                    <a:pt x="280" y="4957"/>
                  </a:cubicBezTo>
                  <a:lnTo>
                    <a:pt x="7230" y="12238"/>
                  </a:lnTo>
                  <a:cubicBezTo>
                    <a:pt x="7291" y="12308"/>
                    <a:pt x="7376" y="12347"/>
                    <a:pt x="7466" y="12347"/>
                  </a:cubicBezTo>
                  <a:cubicBezTo>
                    <a:pt x="7489" y="12347"/>
                    <a:pt x="7512" y="12344"/>
                    <a:pt x="7535" y="12339"/>
                  </a:cubicBezTo>
                  <a:lnTo>
                    <a:pt x="7637" y="12314"/>
                  </a:lnTo>
                  <a:lnTo>
                    <a:pt x="229" y="4550"/>
                  </a:lnTo>
                  <a:close/>
                  <a:moveTo>
                    <a:pt x="13" y="6723"/>
                  </a:moveTo>
                  <a:cubicBezTo>
                    <a:pt x="13" y="6824"/>
                    <a:pt x="26" y="6926"/>
                    <a:pt x="38" y="7028"/>
                  </a:cubicBezTo>
                  <a:cubicBezTo>
                    <a:pt x="38" y="7091"/>
                    <a:pt x="76" y="7155"/>
                    <a:pt x="127" y="7206"/>
                  </a:cubicBezTo>
                  <a:lnTo>
                    <a:pt x="4956" y="12276"/>
                  </a:lnTo>
                  <a:cubicBezTo>
                    <a:pt x="5007" y="12326"/>
                    <a:pt x="5070" y="12352"/>
                    <a:pt x="5134" y="12365"/>
                  </a:cubicBezTo>
                  <a:cubicBezTo>
                    <a:pt x="5235" y="12390"/>
                    <a:pt x="5337" y="12403"/>
                    <a:pt x="5439" y="12415"/>
                  </a:cubicBezTo>
                  <a:lnTo>
                    <a:pt x="13" y="6723"/>
                  </a:lnTo>
                  <a:close/>
                  <a:moveTo>
                    <a:pt x="26" y="5541"/>
                  </a:moveTo>
                  <a:cubicBezTo>
                    <a:pt x="13" y="5605"/>
                    <a:pt x="13" y="5668"/>
                    <a:pt x="13" y="5719"/>
                  </a:cubicBezTo>
                  <a:cubicBezTo>
                    <a:pt x="0" y="5821"/>
                    <a:pt x="38" y="5910"/>
                    <a:pt x="102" y="5973"/>
                  </a:cubicBezTo>
                  <a:lnTo>
                    <a:pt x="6201" y="12365"/>
                  </a:lnTo>
                  <a:cubicBezTo>
                    <a:pt x="6265" y="12428"/>
                    <a:pt x="6354" y="12466"/>
                    <a:pt x="6442" y="12466"/>
                  </a:cubicBezTo>
                  <a:lnTo>
                    <a:pt x="6620" y="12466"/>
                  </a:lnTo>
                  <a:lnTo>
                    <a:pt x="26" y="55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 name="Google Shape;398;p30">
            <a:extLst>
              <a:ext uri="{FF2B5EF4-FFF2-40B4-BE49-F238E27FC236}">
                <a16:creationId xmlns:a16="http://schemas.microsoft.com/office/drawing/2014/main" id="{DADB6C45-A45B-B1B0-164B-04503E1FA795}"/>
              </a:ext>
            </a:extLst>
          </p:cNvPr>
          <p:cNvSpPr txBox="1">
            <a:spLocks/>
          </p:cNvSpPr>
          <p:nvPr/>
        </p:nvSpPr>
        <p:spPr>
          <a:xfrm>
            <a:off x="4845264" y="4209562"/>
            <a:ext cx="1674591" cy="37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a:solidFill>
                  <a:schemeClr val="bg1"/>
                </a:solidFill>
              </a:rPr>
              <a:t>Reference</a:t>
            </a:r>
          </a:p>
          <a:p>
            <a:pPr algn="ctr">
              <a:spcAft>
                <a:spcPts val="1600"/>
              </a:spcAft>
            </a:pPr>
            <a:endParaRPr lang="en-IN" dirty="0">
              <a:solidFill>
                <a:schemeClr val="bg1"/>
              </a:solidFill>
            </a:endParaRPr>
          </a:p>
        </p:txBody>
      </p:sp>
      <p:sp>
        <p:nvSpPr>
          <p:cNvPr id="76" name="Google Shape;396;p30">
            <a:extLst>
              <a:ext uri="{FF2B5EF4-FFF2-40B4-BE49-F238E27FC236}">
                <a16:creationId xmlns:a16="http://schemas.microsoft.com/office/drawing/2014/main" id="{DEAA6242-574B-50B9-D133-98E4E71EBC50}"/>
              </a:ext>
            </a:extLst>
          </p:cNvPr>
          <p:cNvSpPr txBox="1">
            <a:spLocks/>
          </p:cNvSpPr>
          <p:nvPr/>
        </p:nvSpPr>
        <p:spPr>
          <a:xfrm>
            <a:off x="4748405" y="3682925"/>
            <a:ext cx="1844506" cy="39514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10</a:t>
            </a:r>
          </a:p>
        </p:txBody>
      </p:sp>
    </p:spTree>
    <p:extLst>
      <p:ext uri="{BB962C8B-B14F-4D97-AF65-F5344CB8AC3E}">
        <p14:creationId xmlns:p14="http://schemas.microsoft.com/office/powerpoint/2010/main" val="2032956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3B1A58-C766-6971-80D7-463515E92DD0}"/>
              </a:ext>
            </a:extLst>
          </p:cNvPr>
          <p:cNvPicPr>
            <a:picLocks noChangeAspect="1"/>
          </p:cNvPicPr>
          <p:nvPr/>
        </p:nvPicPr>
        <p:blipFill>
          <a:blip r:embed="rId2"/>
          <a:stretch>
            <a:fillRect/>
          </a:stretch>
        </p:blipFill>
        <p:spPr>
          <a:xfrm>
            <a:off x="6935648" y="2865431"/>
            <a:ext cx="1749704" cy="1603387"/>
          </a:xfrm>
          <a:prstGeom prst="rect">
            <a:avLst/>
          </a:prstGeom>
        </p:spPr>
      </p:pic>
      <p:pic>
        <p:nvPicPr>
          <p:cNvPr id="28" name="Picture 27">
            <a:extLst>
              <a:ext uri="{FF2B5EF4-FFF2-40B4-BE49-F238E27FC236}">
                <a16:creationId xmlns:a16="http://schemas.microsoft.com/office/drawing/2014/main" id="{53589752-0EBD-964E-F233-BE81C2594294}"/>
              </a:ext>
            </a:extLst>
          </p:cNvPr>
          <p:cNvPicPr>
            <a:picLocks noChangeAspect="1"/>
          </p:cNvPicPr>
          <p:nvPr/>
        </p:nvPicPr>
        <p:blipFill>
          <a:blip r:embed="rId3"/>
          <a:stretch>
            <a:fillRect/>
          </a:stretch>
        </p:blipFill>
        <p:spPr>
          <a:xfrm>
            <a:off x="5538088" y="3738522"/>
            <a:ext cx="2944623" cy="914479"/>
          </a:xfrm>
          <a:prstGeom prst="rect">
            <a:avLst/>
          </a:prstGeom>
        </p:spPr>
      </p:pic>
    </p:spTree>
    <p:extLst>
      <p:ext uri="{BB962C8B-B14F-4D97-AF65-F5344CB8AC3E}">
        <p14:creationId xmlns:p14="http://schemas.microsoft.com/office/powerpoint/2010/main" val="2247437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6CC67-044C-2570-0477-1E4E56A3E24E}"/>
              </a:ext>
            </a:extLst>
          </p:cNvPr>
          <p:cNvSpPr txBox="1"/>
          <p:nvPr/>
        </p:nvSpPr>
        <p:spPr>
          <a:xfrm>
            <a:off x="762000" y="494258"/>
            <a:ext cx="7787640" cy="4154984"/>
          </a:xfrm>
          <a:prstGeom prst="rect">
            <a:avLst/>
          </a:prstGeom>
          <a:noFill/>
        </p:spPr>
        <p:txBody>
          <a:bodyPr wrap="square" rtlCol="0">
            <a:spAutoFit/>
          </a:bodyPr>
          <a:lstStyle/>
          <a:p>
            <a:r>
              <a:rPr lang="en-IN" sz="1200" dirty="0">
                <a:solidFill>
                  <a:schemeClr val="accent6"/>
                </a:solidFill>
              </a:rPr>
              <a:t>1.   </a:t>
            </a:r>
            <a:r>
              <a:rPr lang="en-IN" sz="1200" b="1" dirty="0">
                <a:solidFill>
                  <a:schemeClr val="accent6"/>
                </a:solidFill>
              </a:rPr>
              <a:t>Journal</a:t>
            </a:r>
            <a:r>
              <a:rPr lang="en-IN" sz="1200" dirty="0">
                <a:solidFill>
                  <a:schemeClr val="accent6"/>
                </a:solidFill>
              </a:rPr>
              <a:t>:   A Research on Security Vulnerabilities in Online and Mobile Banking Systems</a:t>
            </a:r>
          </a:p>
          <a:p>
            <a:r>
              <a:rPr lang="en-IN" sz="1200" dirty="0">
                <a:solidFill>
                  <a:schemeClr val="accent6"/>
                </a:solidFill>
              </a:rPr>
              <a:t>       Author:   Nilay Yildirim, Asaf </a:t>
            </a:r>
            <a:r>
              <a:rPr lang="en-IN" sz="1200" dirty="0" err="1">
                <a:solidFill>
                  <a:schemeClr val="accent6"/>
                </a:solidFill>
              </a:rPr>
              <a:t>Varol</a:t>
            </a:r>
            <a:endParaRPr lang="en-IN" sz="1200" dirty="0">
              <a:solidFill>
                <a:schemeClr val="accent6"/>
              </a:solidFill>
            </a:endParaRPr>
          </a:p>
          <a:p>
            <a:r>
              <a:rPr lang="en-IN" sz="1200" dirty="0">
                <a:solidFill>
                  <a:schemeClr val="accent6"/>
                </a:solidFill>
              </a:rPr>
              <a:t>       Published on:  2020</a:t>
            </a:r>
          </a:p>
          <a:p>
            <a:endParaRPr lang="en-IN" sz="1200" dirty="0">
              <a:solidFill>
                <a:schemeClr val="accent6"/>
              </a:solidFill>
            </a:endParaRPr>
          </a:p>
          <a:p>
            <a:r>
              <a:rPr lang="en-IN" sz="1200" dirty="0">
                <a:solidFill>
                  <a:schemeClr val="accent6"/>
                </a:solidFill>
              </a:rPr>
              <a:t>2.   </a:t>
            </a:r>
            <a:r>
              <a:rPr lang="en-IN" sz="1200" b="1" dirty="0">
                <a:solidFill>
                  <a:schemeClr val="accent6"/>
                </a:solidFill>
              </a:rPr>
              <a:t>Journal</a:t>
            </a:r>
            <a:r>
              <a:rPr lang="en-IN" sz="1200" dirty="0">
                <a:solidFill>
                  <a:schemeClr val="accent6"/>
                </a:solidFill>
              </a:rPr>
              <a:t>:   Online banking users' perceptions in South Africa: An exploratory empirical study</a:t>
            </a:r>
          </a:p>
          <a:p>
            <a:r>
              <a:rPr lang="en-IN" sz="1200" dirty="0">
                <a:solidFill>
                  <a:schemeClr val="accent6"/>
                </a:solidFill>
              </a:rPr>
              <a:t>       Author:   Mathias </a:t>
            </a:r>
            <a:r>
              <a:rPr lang="en-IN" sz="1200" dirty="0" err="1">
                <a:solidFill>
                  <a:schemeClr val="accent6"/>
                </a:solidFill>
              </a:rPr>
              <a:t>Mujinga</a:t>
            </a:r>
            <a:r>
              <a:rPr lang="en-IN" sz="1200" dirty="0">
                <a:solidFill>
                  <a:schemeClr val="accent6"/>
                </a:solidFill>
              </a:rPr>
              <a:t> </a:t>
            </a:r>
            <a:r>
              <a:rPr lang="en-IN" sz="1200" dirty="0" err="1">
                <a:solidFill>
                  <a:schemeClr val="accent6"/>
                </a:solidFill>
              </a:rPr>
              <a:t>Mariki</a:t>
            </a:r>
            <a:r>
              <a:rPr lang="en-IN" sz="1200" dirty="0">
                <a:solidFill>
                  <a:schemeClr val="accent6"/>
                </a:solidFill>
              </a:rPr>
              <a:t>, M. Eloff, Jan H. </a:t>
            </a:r>
            <a:r>
              <a:rPr lang="en-IN" sz="1200" dirty="0" err="1">
                <a:solidFill>
                  <a:schemeClr val="accent6"/>
                </a:solidFill>
              </a:rPr>
              <a:t>Kroeze</a:t>
            </a:r>
            <a:endParaRPr lang="en-IN" sz="1200" dirty="0">
              <a:solidFill>
                <a:schemeClr val="accent6"/>
              </a:solidFill>
            </a:endParaRPr>
          </a:p>
          <a:p>
            <a:r>
              <a:rPr lang="en-IN" sz="1200" dirty="0">
                <a:solidFill>
                  <a:schemeClr val="accent6"/>
                </a:solidFill>
              </a:rPr>
              <a:t>       Published on:   2021</a:t>
            </a:r>
          </a:p>
          <a:p>
            <a:endParaRPr lang="en-IN" sz="1200" dirty="0">
              <a:solidFill>
                <a:schemeClr val="accent6"/>
              </a:solidFill>
            </a:endParaRPr>
          </a:p>
          <a:p>
            <a:r>
              <a:rPr lang="en-IN" sz="1200" dirty="0">
                <a:solidFill>
                  <a:schemeClr val="accent6"/>
                </a:solidFill>
              </a:rPr>
              <a:t>3.   </a:t>
            </a:r>
            <a:r>
              <a:rPr lang="en-IN" sz="1200" b="1" dirty="0">
                <a:solidFill>
                  <a:schemeClr val="accent6"/>
                </a:solidFill>
              </a:rPr>
              <a:t>Journal</a:t>
            </a:r>
            <a:r>
              <a:rPr lang="en-IN" sz="1200" dirty="0">
                <a:solidFill>
                  <a:schemeClr val="accent6"/>
                </a:solidFill>
              </a:rPr>
              <a:t>:   Online banking in India: Attacks and preventive measures to minimize risk</a:t>
            </a:r>
          </a:p>
          <a:p>
            <a:r>
              <a:rPr lang="en-IN" sz="1200" dirty="0">
                <a:solidFill>
                  <a:schemeClr val="accent6"/>
                </a:solidFill>
              </a:rPr>
              <a:t>       Author:   </a:t>
            </a:r>
            <a:r>
              <a:rPr lang="en-IN" sz="1200" dirty="0" err="1">
                <a:solidFill>
                  <a:schemeClr val="accent6"/>
                </a:solidFill>
              </a:rPr>
              <a:t>Rajeshree</a:t>
            </a:r>
            <a:r>
              <a:rPr lang="en-IN" sz="1200" dirty="0">
                <a:solidFill>
                  <a:schemeClr val="accent6"/>
                </a:solidFill>
              </a:rPr>
              <a:t> </a:t>
            </a:r>
            <a:r>
              <a:rPr lang="en-IN" sz="1200" dirty="0" err="1">
                <a:solidFill>
                  <a:schemeClr val="accent6"/>
                </a:solidFill>
              </a:rPr>
              <a:t>Khande</a:t>
            </a:r>
            <a:r>
              <a:rPr lang="en-IN" sz="1200" dirty="0">
                <a:solidFill>
                  <a:schemeClr val="accent6"/>
                </a:solidFill>
              </a:rPr>
              <a:t>, Yashwant Patil</a:t>
            </a:r>
          </a:p>
          <a:p>
            <a:r>
              <a:rPr lang="en-IN" sz="1200" dirty="0">
                <a:solidFill>
                  <a:schemeClr val="accent6"/>
                </a:solidFill>
              </a:rPr>
              <a:t>       Published on:   February 2021</a:t>
            </a:r>
          </a:p>
          <a:p>
            <a:endParaRPr lang="en-IN" sz="1200" dirty="0">
              <a:solidFill>
                <a:schemeClr val="accent6"/>
              </a:solidFill>
            </a:endParaRPr>
          </a:p>
          <a:p>
            <a:r>
              <a:rPr lang="en-IN" sz="1200" dirty="0">
                <a:solidFill>
                  <a:schemeClr val="accent6"/>
                </a:solidFill>
              </a:rPr>
              <a:t>4.   </a:t>
            </a:r>
            <a:r>
              <a:rPr lang="en-IN" sz="1200" b="1" dirty="0">
                <a:solidFill>
                  <a:schemeClr val="accent6"/>
                </a:solidFill>
              </a:rPr>
              <a:t>Journal</a:t>
            </a:r>
            <a:r>
              <a:rPr lang="en-IN" sz="1200" dirty="0">
                <a:solidFill>
                  <a:schemeClr val="accent6"/>
                </a:solidFill>
              </a:rPr>
              <a:t>:   User Authentication Model based on Mobile Phone IMEI Number: A Proposed Method 	 Application for Online Banking System</a:t>
            </a:r>
          </a:p>
          <a:p>
            <a:r>
              <a:rPr lang="en-IN" sz="1200" dirty="0">
                <a:solidFill>
                  <a:schemeClr val="accent6"/>
                </a:solidFill>
              </a:rPr>
              <a:t>       Author:   Waleed A. </a:t>
            </a:r>
            <a:r>
              <a:rPr lang="en-IN" sz="1200" dirty="0" err="1">
                <a:solidFill>
                  <a:schemeClr val="accent6"/>
                </a:solidFill>
              </a:rPr>
              <a:t>Hammood</a:t>
            </a:r>
            <a:r>
              <a:rPr lang="en-IN" sz="1200" dirty="0">
                <a:solidFill>
                  <a:schemeClr val="accent6"/>
                </a:solidFill>
              </a:rPr>
              <a:t>, </a:t>
            </a:r>
            <a:r>
              <a:rPr lang="en-IN" sz="1200" dirty="0" err="1">
                <a:solidFill>
                  <a:schemeClr val="accent6"/>
                </a:solidFill>
              </a:rPr>
              <a:t>Ruzaini</a:t>
            </a:r>
            <a:r>
              <a:rPr lang="en-IN" sz="1200" dirty="0">
                <a:solidFill>
                  <a:schemeClr val="accent6"/>
                </a:solidFill>
              </a:rPr>
              <a:t> Abdullah </a:t>
            </a:r>
            <a:r>
              <a:rPr lang="en-IN" sz="1200" dirty="0" err="1">
                <a:solidFill>
                  <a:schemeClr val="accent6"/>
                </a:solidFill>
              </a:rPr>
              <a:t>Arshah</a:t>
            </a:r>
            <a:r>
              <a:rPr lang="en-IN" sz="1200" dirty="0">
                <a:solidFill>
                  <a:schemeClr val="accent6"/>
                </a:solidFill>
              </a:rPr>
              <a:t>, </a:t>
            </a:r>
            <a:r>
              <a:rPr lang="en-IN" sz="1200" dirty="0" err="1">
                <a:solidFill>
                  <a:schemeClr val="accent6"/>
                </a:solidFill>
              </a:rPr>
              <a:t>Salwana</a:t>
            </a:r>
            <a:r>
              <a:rPr lang="en-IN" sz="1200" dirty="0">
                <a:solidFill>
                  <a:schemeClr val="accent6"/>
                </a:solidFill>
              </a:rPr>
              <a:t> Mohamad Asmara, Omar A. 	</a:t>
            </a:r>
            <a:r>
              <a:rPr lang="en-IN" sz="1200" dirty="0" err="1">
                <a:solidFill>
                  <a:schemeClr val="accent6"/>
                </a:solidFill>
              </a:rPr>
              <a:t>Hammood</a:t>
            </a:r>
            <a:endParaRPr lang="en-IN" sz="1200" dirty="0">
              <a:solidFill>
                <a:schemeClr val="accent6"/>
              </a:solidFill>
            </a:endParaRPr>
          </a:p>
          <a:p>
            <a:r>
              <a:rPr lang="en-IN" sz="1200" dirty="0">
                <a:solidFill>
                  <a:schemeClr val="accent6"/>
                </a:solidFill>
              </a:rPr>
              <a:t>       Published on:   August 2021</a:t>
            </a:r>
          </a:p>
          <a:p>
            <a:endParaRPr lang="en-IN" sz="1200" dirty="0">
              <a:solidFill>
                <a:schemeClr val="accent6"/>
              </a:solidFill>
            </a:endParaRPr>
          </a:p>
          <a:p>
            <a:r>
              <a:rPr lang="en-IN" sz="1200" dirty="0">
                <a:solidFill>
                  <a:schemeClr val="accent6"/>
                </a:solidFill>
              </a:rPr>
              <a:t>5.   </a:t>
            </a:r>
            <a:r>
              <a:rPr lang="en-IN" sz="1200" b="1" dirty="0">
                <a:solidFill>
                  <a:schemeClr val="accent6"/>
                </a:solidFill>
              </a:rPr>
              <a:t>Journal</a:t>
            </a:r>
            <a:r>
              <a:rPr lang="en-IN" sz="1200" dirty="0">
                <a:solidFill>
                  <a:schemeClr val="accent6"/>
                </a:solidFill>
              </a:rPr>
              <a:t>:   A Proposed Framework to Help Blind People by Using Online Service Safely: Focus on 	 Safe Online Banking Service</a:t>
            </a:r>
          </a:p>
          <a:p>
            <a:r>
              <a:rPr lang="en-IN" sz="1200" dirty="0">
                <a:solidFill>
                  <a:schemeClr val="accent6"/>
                </a:solidFill>
              </a:rPr>
              <a:t>       Author:   Ahmad </a:t>
            </a:r>
            <a:r>
              <a:rPr lang="en-IN" sz="1200" dirty="0" err="1">
                <a:solidFill>
                  <a:schemeClr val="accent6"/>
                </a:solidFill>
              </a:rPr>
              <a:t>Alenezi</a:t>
            </a:r>
            <a:endParaRPr lang="en-IN" sz="1200" dirty="0">
              <a:solidFill>
                <a:schemeClr val="accent6"/>
              </a:solidFill>
            </a:endParaRPr>
          </a:p>
          <a:p>
            <a:r>
              <a:rPr lang="en-IN" sz="1200" dirty="0">
                <a:solidFill>
                  <a:schemeClr val="accent6"/>
                </a:solidFill>
              </a:rPr>
              <a:t>       Published on:   May 2023</a:t>
            </a:r>
          </a:p>
        </p:txBody>
      </p:sp>
    </p:spTree>
    <p:extLst>
      <p:ext uri="{BB962C8B-B14F-4D97-AF65-F5344CB8AC3E}">
        <p14:creationId xmlns:p14="http://schemas.microsoft.com/office/powerpoint/2010/main" val="31332892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76"/>
          <p:cNvSpPr txBox="1">
            <a:spLocks noGrp="1"/>
          </p:cNvSpPr>
          <p:nvPr>
            <p:ph type="ctrTitle"/>
          </p:nvPr>
        </p:nvSpPr>
        <p:spPr>
          <a:xfrm>
            <a:off x="1625600" y="954925"/>
            <a:ext cx="5968500" cy="7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grpSp>
        <p:nvGrpSpPr>
          <p:cNvPr id="2370" name="Google Shape;2370;p76"/>
          <p:cNvGrpSpPr/>
          <p:nvPr/>
        </p:nvGrpSpPr>
        <p:grpSpPr>
          <a:xfrm>
            <a:off x="2108386" y="1947821"/>
            <a:ext cx="470958" cy="371987"/>
            <a:chOff x="762000" y="2343575"/>
            <a:chExt cx="507225" cy="400675"/>
          </a:xfrm>
        </p:grpSpPr>
        <p:sp>
          <p:nvSpPr>
            <p:cNvPr id="2371" name="Google Shape;2371;p76"/>
            <p:cNvSpPr/>
            <p:nvPr/>
          </p:nvSpPr>
          <p:spPr>
            <a:xfrm>
              <a:off x="1216500" y="2469175"/>
              <a:ext cx="52725" cy="133675"/>
            </a:xfrm>
            <a:custGeom>
              <a:avLst/>
              <a:gdLst/>
              <a:ahLst/>
              <a:cxnLst/>
              <a:rect l="l" t="t" r="r" b="b"/>
              <a:pathLst>
                <a:path w="2109" h="5347" extrusionOk="0">
                  <a:moveTo>
                    <a:pt x="13" y="1"/>
                  </a:moveTo>
                  <a:lnTo>
                    <a:pt x="1" y="5335"/>
                  </a:lnTo>
                  <a:lnTo>
                    <a:pt x="2084" y="5347"/>
                  </a:lnTo>
                  <a:lnTo>
                    <a:pt x="2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76"/>
            <p:cNvGrpSpPr/>
            <p:nvPr/>
          </p:nvGrpSpPr>
          <p:grpSpPr>
            <a:xfrm>
              <a:off x="762000" y="2343575"/>
              <a:ext cx="507225" cy="400675"/>
              <a:chOff x="762000" y="2343575"/>
              <a:chExt cx="507225" cy="400675"/>
            </a:xfrm>
          </p:grpSpPr>
          <p:sp>
            <p:nvSpPr>
              <p:cNvPr id="2373" name="Google Shape;2373;p76"/>
              <p:cNvSpPr/>
              <p:nvPr/>
            </p:nvSpPr>
            <p:spPr>
              <a:xfrm>
                <a:off x="762000" y="2610575"/>
                <a:ext cx="91100" cy="132775"/>
              </a:xfrm>
              <a:custGeom>
                <a:avLst/>
                <a:gdLst/>
                <a:ahLst/>
                <a:cxnLst/>
                <a:rect l="l" t="t" r="r" b="b"/>
                <a:pathLst>
                  <a:path w="3644" h="5311" extrusionOk="0">
                    <a:moveTo>
                      <a:pt x="12" y="0"/>
                    </a:moveTo>
                    <a:lnTo>
                      <a:pt x="0" y="2524"/>
                    </a:lnTo>
                    <a:cubicBezTo>
                      <a:pt x="0" y="4048"/>
                      <a:pt x="1238" y="5299"/>
                      <a:pt x="2774" y="5310"/>
                    </a:cubicBezTo>
                    <a:lnTo>
                      <a:pt x="3631" y="5310"/>
                    </a:lnTo>
                    <a:lnTo>
                      <a:pt x="3643" y="1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6"/>
              <p:cNvSpPr/>
              <p:nvPr/>
            </p:nvSpPr>
            <p:spPr>
              <a:xfrm>
                <a:off x="762875" y="2343575"/>
                <a:ext cx="91125" cy="114925"/>
              </a:xfrm>
              <a:custGeom>
                <a:avLst/>
                <a:gdLst/>
                <a:ahLst/>
                <a:cxnLst/>
                <a:rect l="l" t="t" r="r" b="b"/>
                <a:pathLst>
                  <a:path w="3645" h="4597" extrusionOk="0">
                    <a:moveTo>
                      <a:pt x="2753" y="0"/>
                    </a:moveTo>
                    <a:cubicBezTo>
                      <a:pt x="1227" y="0"/>
                      <a:pt x="1" y="1246"/>
                      <a:pt x="1" y="2763"/>
                    </a:cubicBezTo>
                    <a:lnTo>
                      <a:pt x="1" y="4596"/>
                    </a:lnTo>
                    <a:lnTo>
                      <a:pt x="3632" y="4596"/>
                    </a:lnTo>
                    <a:lnTo>
                      <a:pt x="3644" y="0"/>
                    </a:lnTo>
                    <a:lnTo>
                      <a:pt x="2775" y="0"/>
                    </a:lnTo>
                    <a:cubicBezTo>
                      <a:pt x="2768" y="0"/>
                      <a:pt x="2760" y="0"/>
                      <a:pt x="2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6"/>
              <p:cNvSpPr/>
              <p:nvPr/>
            </p:nvSpPr>
            <p:spPr>
              <a:xfrm>
                <a:off x="862600" y="2468000"/>
                <a:ext cx="85150" cy="133675"/>
              </a:xfrm>
              <a:custGeom>
                <a:avLst/>
                <a:gdLst/>
                <a:ahLst/>
                <a:cxnLst/>
                <a:rect l="l" t="t" r="r" b="b"/>
                <a:pathLst>
                  <a:path w="3406" h="5347" extrusionOk="0">
                    <a:moveTo>
                      <a:pt x="12" y="0"/>
                    </a:moveTo>
                    <a:lnTo>
                      <a:pt x="0" y="5334"/>
                    </a:lnTo>
                    <a:lnTo>
                      <a:pt x="2632" y="5346"/>
                    </a:lnTo>
                    <a:cubicBezTo>
                      <a:pt x="2620" y="5215"/>
                      <a:pt x="2608" y="5096"/>
                      <a:pt x="2596" y="4965"/>
                    </a:cubicBezTo>
                    <a:cubicBezTo>
                      <a:pt x="2608" y="4179"/>
                      <a:pt x="2882" y="3405"/>
                      <a:pt x="3406" y="2810"/>
                    </a:cubicBezTo>
                    <a:cubicBezTo>
                      <a:pt x="2894" y="2203"/>
                      <a:pt x="2608" y="1429"/>
                      <a:pt x="2608" y="643"/>
                    </a:cubicBezTo>
                    <a:cubicBezTo>
                      <a:pt x="2620" y="429"/>
                      <a:pt x="2632" y="215"/>
                      <a:pt x="2679" y="12"/>
                    </a:cubicBez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6"/>
              <p:cNvSpPr/>
              <p:nvPr/>
            </p:nvSpPr>
            <p:spPr>
              <a:xfrm>
                <a:off x="762275" y="2467700"/>
                <a:ext cx="91125" cy="133675"/>
              </a:xfrm>
              <a:custGeom>
                <a:avLst/>
                <a:gdLst/>
                <a:ahLst/>
                <a:cxnLst/>
                <a:rect l="l" t="t" r="r" b="b"/>
                <a:pathLst>
                  <a:path w="3645" h="5347" extrusionOk="0">
                    <a:moveTo>
                      <a:pt x="13" y="0"/>
                    </a:moveTo>
                    <a:lnTo>
                      <a:pt x="1" y="5334"/>
                    </a:lnTo>
                    <a:lnTo>
                      <a:pt x="3632" y="5346"/>
                    </a:lnTo>
                    <a:lnTo>
                      <a:pt x="3644" y="12"/>
                    </a:lnTo>
                    <a:lnTo>
                      <a:pt x="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6"/>
              <p:cNvSpPr/>
              <p:nvPr/>
            </p:nvSpPr>
            <p:spPr>
              <a:xfrm>
                <a:off x="1020950" y="2344175"/>
                <a:ext cx="148850" cy="115500"/>
              </a:xfrm>
              <a:custGeom>
                <a:avLst/>
                <a:gdLst/>
                <a:ahLst/>
                <a:cxnLst/>
                <a:rect l="l" t="t" r="r" b="b"/>
                <a:pathLst>
                  <a:path w="5954" h="4620" extrusionOk="0">
                    <a:moveTo>
                      <a:pt x="0" y="0"/>
                    </a:moveTo>
                    <a:lnTo>
                      <a:pt x="0" y="2250"/>
                    </a:lnTo>
                    <a:cubicBezTo>
                      <a:pt x="1346" y="2381"/>
                      <a:pt x="2489" y="3310"/>
                      <a:pt x="2894" y="4608"/>
                    </a:cubicBezTo>
                    <a:lnTo>
                      <a:pt x="5942" y="4620"/>
                    </a:lnTo>
                    <a:lnTo>
                      <a:pt x="5954"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6"/>
              <p:cNvSpPr/>
              <p:nvPr/>
            </p:nvSpPr>
            <p:spPr>
              <a:xfrm>
                <a:off x="862900" y="2343575"/>
                <a:ext cx="148550" cy="115225"/>
              </a:xfrm>
              <a:custGeom>
                <a:avLst/>
                <a:gdLst/>
                <a:ahLst/>
                <a:cxnLst/>
                <a:rect l="l" t="t" r="r" b="b"/>
                <a:pathLst>
                  <a:path w="5942" h="4609" extrusionOk="0">
                    <a:moveTo>
                      <a:pt x="12" y="0"/>
                    </a:moveTo>
                    <a:lnTo>
                      <a:pt x="0" y="4608"/>
                    </a:lnTo>
                    <a:lnTo>
                      <a:pt x="2774" y="4608"/>
                    </a:lnTo>
                    <a:cubicBezTo>
                      <a:pt x="3203" y="3227"/>
                      <a:pt x="4489" y="2274"/>
                      <a:pt x="5941" y="2251"/>
                    </a:cubicBezTo>
                    <a:lnTo>
                      <a:pt x="5941" y="1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6"/>
              <p:cNvSpPr/>
              <p:nvPr/>
            </p:nvSpPr>
            <p:spPr>
              <a:xfrm>
                <a:off x="1077500" y="2468875"/>
                <a:ext cx="130100" cy="133675"/>
              </a:xfrm>
              <a:custGeom>
                <a:avLst/>
                <a:gdLst/>
                <a:ahLst/>
                <a:cxnLst/>
                <a:rect l="l" t="t" r="r" b="b"/>
                <a:pathLst>
                  <a:path w="5204" h="5347" extrusionOk="0">
                    <a:moveTo>
                      <a:pt x="739" y="1"/>
                    </a:moveTo>
                    <a:lnTo>
                      <a:pt x="739" y="1"/>
                    </a:lnTo>
                    <a:cubicBezTo>
                      <a:pt x="775" y="203"/>
                      <a:pt x="798" y="418"/>
                      <a:pt x="798" y="632"/>
                    </a:cubicBezTo>
                    <a:cubicBezTo>
                      <a:pt x="798" y="1418"/>
                      <a:pt x="513" y="2180"/>
                      <a:pt x="1" y="2787"/>
                    </a:cubicBezTo>
                    <a:cubicBezTo>
                      <a:pt x="501" y="3394"/>
                      <a:pt x="786" y="4168"/>
                      <a:pt x="786" y="4954"/>
                    </a:cubicBezTo>
                    <a:cubicBezTo>
                      <a:pt x="775" y="5085"/>
                      <a:pt x="763" y="5204"/>
                      <a:pt x="739" y="5335"/>
                    </a:cubicBezTo>
                    <a:lnTo>
                      <a:pt x="5180" y="5347"/>
                    </a:lnTo>
                    <a:lnTo>
                      <a:pt x="5204" y="13"/>
                    </a:lnTo>
                    <a:lnTo>
                      <a:pt x="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6"/>
              <p:cNvSpPr/>
              <p:nvPr/>
            </p:nvSpPr>
            <p:spPr>
              <a:xfrm>
                <a:off x="1178100" y="2611750"/>
                <a:ext cx="90825" cy="132500"/>
              </a:xfrm>
              <a:custGeom>
                <a:avLst/>
                <a:gdLst/>
                <a:ahLst/>
                <a:cxnLst/>
                <a:rect l="l" t="t" r="r" b="b"/>
                <a:pathLst>
                  <a:path w="3633" h="5300" extrusionOk="0">
                    <a:moveTo>
                      <a:pt x="13" y="1"/>
                    </a:moveTo>
                    <a:lnTo>
                      <a:pt x="1" y="5299"/>
                    </a:lnTo>
                    <a:lnTo>
                      <a:pt x="834" y="5299"/>
                    </a:lnTo>
                    <a:cubicBezTo>
                      <a:pt x="2370" y="5299"/>
                      <a:pt x="3609" y="4061"/>
                      <a:pt x="3620" y="2525"/>
                    </a:cubicBezTo>
                    <a:lnTo>
                      <a:pt x="3632" y="13"/>
                    </a:lnTo>
                    <a:lnTo>
                      <a:pt x="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6"/>
              <p:cNvSpPr/>
              <p:nvPr/>
            </p:nvSpPr>
            <p:spPr>
              <a:xfrm>
                <a:off x="862000" y="2611175"/>
                <a:ext cx="148550" cy="132775"/>
              </a:xfrm>
              <a:custGeom>
                <a:avLst/>
                <a:gdLst/>
                <a:ahLst/>
                <a:cxnLst/>
                <a:rect l="l" t="t" r="r" b="b"/>
                <a:pathLst>
                  <a:path w="5942" h="5311" extrusionOk="0">
                    <a:moveTo>
                      <a:pt x="24" y="0"/>
                    </a:moveTo>
                    <a:lnTo>
                      <a:pt x="1" y="5286"/>
                    </a:lnTo>
                    <a:lnTo>
                      <a:pt x="5930" y="5310"/>
                    </a:lnTo>
                    <a:lnTo>
                      <a:pt x="5942" y="2643"/>
                    </a:lnTo>
                    <a:cubicBezTo>
                      <a:pt x="4382" y="2608"/>
                      <a:pt x="3049" y="1512"/>
                      <a:pt x="2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6"/>
              <p:cNvSpPr/>
              <p:nvPr/>
            </p:nvSpPr>
            <p:spPr>
              <a:xfrm>
                <a:off x="1179000" y="2344775"/>
                <a:ext cx="90225" cy="115200"/>
              </a:xfrm>
              <a:custGeom>
                <a:avLst/>
                <a:gdLst/>
                <a:ahLst/>
                <a:cxnLst/>
                <a:rect l="l" t="t" r="r" b="b"/>
                <a:pathLst>
                  <a:path w="3609" h="4608" extrusionOk="0">
                    <a:moveTo>
                      <a:pt x="13" y="0"/>
                    </a:moveTo>
                    <a:lnTo>
                      <a:pt x="1" y="4596"/>
                    </a:lnTo>
                    <a:lnTo>
                      <a:pt x="3608" y="4608"/>
                    </a:lnTo>
                    <a:lnTo>
                      <a:pt x="3608" y="2786"/>
                    </a:lnTo>
                    <a:cubicBezTo>
                      <a:pt x="3608" y="1250"/>
                      <a:pt x="2370" y="0"/>
                      <a:pt x="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6"/>
              <p:cNvSpPr/>
              <p:nvPr/>
            </p:nvSpPr>
            <p:spPr>
              <a:xfrm>
                <a:off x="1019750" y="2611475"/>
                <a:ext cx="149150" cy="132775"/>
              </a:xfrm>
              <a:custGeom>
                <a:avLst/>
                <a:gdLst/>
                <a:ahLst/>
                <a:cxnLst/>
                <a:rect l="l" t="t" r="r" b="b"/>
                <a:pathLst>
                  <a:path w="5966" h="5311" extrusionOk="0">
                    <a:moveTo>
                      <a:pt x="2989" y="0"/>
                    </a:moveTo>
                    <a:cubicBezTo>
                      <a:pt x="2656" y="1417"/>
                      <a:pt x="1453" y="2465"/>
                      <a:pt x="13" y="2596"/>
                    </a:cubicBezTo>
                    <a:lnTo>
                      <a:pt x="1" y="5298"/>
                    </a:lnTo>
                    <a:lnTo>
                      <a:pt x="5954" y="5310"/>
                    </a:lnTo>
                    <a:lnTo>
                      <a:pt x="5966" y="12"/>
                    </a:lnTo>
                    <a:lnTo>
                      <a:pt x="2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6"/>
              <p:cNvSpPr/>
              <p:nvPr/>
            </p:nvSpPr>
            <p:spPr>
              <a:xfrm>
                <a:off x="912600" y="2408450"/>
                <a:ext cx="200050" cy="259500"/>
              </a:xfrm>
              <a:custGeom>
                <a:avLst/>
                <a:gdLst/>
                <a:ahLst/>
                <a:cxnLst/>
                <a:rect l="l" t="t" r="r" b="b"/>
                <a:pathLst>
                  <a:path w="8002" h="10380" extrusionOk="0">
                    <a:moveTo>
                      <a:pt x="4013" y="1"/>
                    </a:moveTo>
                    <a:cubicBezTo>
                      <a:pt x="1382" y="1"/>
                      <a:pt x="1" y="3132"/>
                      <a:pt x="1787" y="5061"/>
                    </a:cubicBezTo>
                    <a:lnTo>
                      <a:pt x="1906" y="5192"/>
                    </a:lnTo>
                    <a:lnTo>
                      <a:pt x="1787" y="5323"/>
                    </a:lnTo>
                    <a:cubicBezTo>
                      <a:pt x="346" y="6871"/>
                      <a:pt x="917" y="9383"/>
                      <a:pt x="2882" y="10169"/>
                    </a:cubicBezTo>
                    <a:cubicBezTo>
                      <a:pt x="3249" y="10313"/>
                      <a:pt x="3622" y="10380"/>
                      <a:pt x="3986" y="10380"/>
                    </a:cubicBezTo>
                    <a:cubicBezTo>
                      <a:pt x="5577" y="10380"/>
                      <a:pt x="6992" y="9096"/>
                      <a:pt x="7001" y="7371"/>
                    </a:cubicBezTo>
                    <a:cubicBezTo>
                      <a:pt x="7001" y="6609"/>
                      <a:pt x="6716" y="5883"/>
                      <a:pt x="6204" y="5335"/>
                    </a:cubicBezTo>
                    <a:lnTo>
                      <a:pt x="6085" y="5204"/>
                    </a:lnTo>
                    <a:lnTo>
                      <a:pt x="6204" y="5073"/>
                    </a:lnTo>
                    <a:cubicBezTo>
                      <a:pt x="8002" y="3156"/>
                      <a:pt x="6644" y="13"/>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5" name="Google Shape;2385;p76"/>
          <p:cNvSpPr txBox="1">
            <a:spLocks noGrp="1"/>
          </p:cNvSpPr>
          <p:nvPr>
            <p:ph type="subTitle" idx="4294967295"/>
          </p:nvPr>
        </p:nvSpPr>
        <p:spPr>
          <a:xfrm>
            <a:off x="1375500" y="2554675"/>
            <a:ext cx="3482700" cy="423300"/>
          </a:xfrm>
          <a:prstGeom prst="rect">
            <a:avLst/>
          </a:prstGeom>
          <a:solidFill>
            <a:srgbClr val="E3E7E6">
              <a:alpha val="55360"/>
            </a:srgbClr>
          </a:solidFill>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600"/>
              <a:t>359</a:t>
            </a:r>
            <a:endParaRPr sz="1600">
              <a:latin typeface="Rubik"/>
              <a:ea typeface="Rubik"/>
              <a:cs typeface="Rubik"/>
              <a:sym typeface="Rubik"/>
            </a:endParaRPr>
          </a:p>
        </p:txBody>
      </p:sp>
      <p:sp>
        <p:nvSpPr>
          <p:cNvPr id="2386" name="Google Shape;2386;p76"/>
          <p:cNvSpPr/>
          <p:nvPr/>
        </p:nvSpPr>
        <p:spPr>
          <a:xfrm>
            <a:off x="2629750" y="1943850"/>
            <a:ext cx="5138700" cy="37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6"/>
          <p:cNvSpPr/>
          <p:nvPr/>
        </p:nvSpPr>
        <p:spPr>
          <a:xfrm>
            <a:off x="1375500" y="1943800"/>
            <a:ext cx="683700" cy="37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Rounded Corners 3">
            <a:extLst>
              <a:ext uri="{FF2B5EF4-FFF2-40B4-BE49-F238E27FC236}">
                <a16:creationId xmlns:a16="http://schemas.microsoft.com/office/drawing/2014/main" id="{E1CADE2E-DCDA-2018-39D1-5DFE3EC0EC26}"/>
              </a:ext>
            </a:extLst>
          </p:cNvPr>
          <p:cNvSpPr/>
          <p:nvPr/>
        </p:nvSpPr>
        <p:spPr>
          <a:xfrm>
            <a:off x="2108386" y="4358640"/>
            <a:ext cx="5046794" cy="3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D4B56-F2F8-EFF6-38A0-18484270C8D5}"/>
              </a:ext>
            </a:extLst>
          </p:cNvPr>
          <p:cNvSpPr txBox="1"/>
          <p:nvPr/>
        </p:nvSpPr>
        <p:spPr>
          <a:xfrm>
            <a:off x="2857500" y="563880"/>
            <a:ext cx="3322320" cy="400110"/>
          </a:xfrm>
          <a:prstGeom prst="rect">
            <a:avLst/>
          </a:prstGeom>
          <a:noFill/>
        </p:spPr>
        <p:txBody>
          <a:bodyPr wrap="square" rtlCol="0">
            <a:spAutoFit/>
          </a:bodyPr>
          <a:lstStyle/>
          <a:p>
            <a:pPr algn="ctr"/>
            <a:r>
              <a:rPr lang="en-US" sz="2000" b="1" dirty="0">
                <a:solidFill>
                  <a:schemeClr val="bg1"/>
                </a:solidFill>
                <a:latin typeface="Rubik ExtraBold" panose="020B0604020202020204" charset="-79"/>
                <a:cs typeface="Rubik ExtraBold" panose="020B0604020202020204" charset="-79"/>
              </a:rPr>
              <a:t>Team Members</a:t>
            </a:r>
            <a:endParaRPr lang="en-IN" sz="2000" b="1" dirty="0">
              <a:latin typeface="Rubik ExtraBold" panose="020B0604020202020204" charset="-79"/>
              <a:cs typeface="Rubik ExtraBold" panose="020B0604020202020204" charset="-79"/>
            </a:endParaRPr>
          </a:p>
        </p:txBody>
      </p:sp>
      <p:sp>
        <p:nvSpPr>
          <p:cNvPr id="6" name="Title 5">
            <a:extLst>
              <a:ext uri="{FF2B5EF4-FFF2-40B4-BE49-F238E27FC236}">
                <a16:creationId xmlns:a16="http://schemas.microsoft.com/office/drawing/2014/main" id="{9EFF3DF1-5660-F5AB-5D7C-4C54956AA208}"/>
              </a:ext>
            </a:extLst>
          </p:cNvPr>
          <p:cNvSpPr>
            <a:spLocks noGrp="1"/>
          </p:cNvSpPr>
          <p:nvPr>
            <p:ph type="title"/>
          </p:nvPr>
        </p:nvSpPr>
        <p:spPr>
          <a:xfrm>
            <a:off x="3073800" y="3229680"/>
            <a:ext cx="2996400" cy="393300"/>
          </a:xfrm>
        </p:spPr>
        <p:txBody>
          <a:bodyPr/>
          <a:lstStyle/>
          <a:p>
            <a:pPr algn="ctr"/>
            <a:r>
              <a:rPr lang="en-US" sz="2000" dirty="0">
                <a:solidFill>
                  <a:schemeClr val="bg1"/>
                </a:solidFill>
              </a:rPr>
              <a:t>Guide Details:</a:t>
            </a:r>
            <a:br>
              <a:rPr lang="en-US" sz="2000" dirty="0">
                <a:solidFill>
                  <a:schemeClr val="bg1"/>
                </a:solidFill>
              </a:rPr>
            </a:br>
            <a:br>
              <a:rPr lang="en-US" sz="2000" dirty="0">
                <a:solidFill>
                  <a:schemeClr val="bg1"/>
                </a:solidFill>
              </a:rPr>
            </a:br>
            <a:r>
              <a:rPr lang="en-US" sz="2000" dirty="0">
                <a:solidFill>
                  <a:schemeClr val="bg1"/>
                </a:solidFill>
              </a:rPr>
              <a:t>Prof: Preeti Patil</a:t>
            </a:r>
            <a:endParaRPr lang="en-IN" dirty="0"/>
          </a:p>
        </p:txBody>
      </p:sp>
      <p:sp>
        <p:nvSpPr>
          <p:cNvPr id="7" name="Google Shape;441;p31">
            <a:extLst>
              <a:ext uri="{FF2B5EF4-FFF2-40B4-BE49-F238E27FC236}">
                <a16:creationId xmlns:a16="http://schemas.microsoft.com/office/drawing/2014/main" id="{6D2ECFB3-A3A9-391A-1948-289B3281E6AE}"/>
              </a:ext>
            </a:extLst>
          </p:cNvPr>
          <p:cNvSpPr txBox="1">
            <a:spLocks noGrp="1"/>
          </p:cNvSpPr>
          <p:nvPr>
            <p:ph type="subTitle" idx="1"/>
          </p:nvPr>
        </p:nvSpPr>
        <p:spPr>
          <a:xfrm>
            <a:off x="2450119" y="1228930"/>
            <a:ext cx="4504001" cy="120214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b="1" dirty="0"/>
              <a:t>Advait Bothe-TU4F2223052 (A-46)</a:t>
            </a:r>
          </a:p>
          <a:p>
            <a:pPr marL="285750" indent="-285750">
              <a:buFont typeface="Arial" panose="020B0604020202020204" pitchFamily="34" charset="0"/>
              <a:buChar char="•"/>
            </a:pPr>
            <a:r>
              <a:rPr lang="en-US" sz="1600" b="1" dirty="0"/>
              <a:t>Geet Bari-TU4F2223056 (A-49)</a:t>
            </a:r>
          </a:p>
          <a:p>
            <a:pPr marL="285750" indent="-285750">
              <a:buFont typeface="Arial" panose="020B0604020202020204" pitchFamily="34" charset="0"/>
              <a:buChar char="•"/>
            </a:pPr>
            <a:r>
              <a:rPr lang="en-US" sz="1600" b="1" dirty="0"/>
              <a:t>Jay Karia-TU4F2222060 (A-53)</a:t>
            </a:r>
          </a:p>
          <a:p>
            <a:pPr marL="285750" indent="-285750">
              <a:buFont typeface="Arial" panose="020B0604020202020204" pitchFamily="34" charset="0"/>
              <a:buChar char="•"/>
            </a:pPr>
            <a:r>
              <a:rPr lang="en-US" sz="1600" b="1" dirty="0"/>
              <a:t>Arya Humane – TU4F2223064 (A-55) </a:t>
            </a:r>
          </a:p>
        </p:txBody>
      </p:sp>
    </p:spTree>
    <p:extLst>
      <p:ext uri="{BB962C8B-B14F-4D97-AF65-F5344CB8AC3E}">
        <p14:creationId xmlns:p14="http://schemas.microsoft.com/office/powerpoint/2010/main" val="765112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2E407E-53D6-7FAE-082F-532B33D9DECF}"/>
              </a:ext>
            </a:extLst>
          </p:cNvPr>
          <p:cNvPicPr>
            <a:picLocks noChangeAspect="1"/>
          </p:cNvPicPr>
          <p:nvPr/>
        </p:nvPicPr>
        <p:blipFill>
          <a:blip r:embed="rId2"/>
          <a:stretch>
            <a:fillRect/>
          </a:stretch>
        </p:blipFill>
        <p:spPr>
          <a:xfrm>
            <a:off x="6437195" y="2500294"/>
            <a:ext cx="2109399" cy="1609483"/>
          </a:xfrm>
          <a:prstGeom prst="rect">
            <a:avLst/>
          </a:prstGeom>
        </p:spPr>
      </p:pic>
      <p:pic>
        <p:nvPicPr>
          <p:cNvPr id="7" name="Picture 6">
            <a:extLst>
              <a:ext uri="{FF2B5EF4-FFF2-40B4-BE49-F238E27FC236}">
                <a16:creationId xmlns:a16="http://schemas.microsoft.com/office/drawing/2014/main" id="{80CE6A80-69E1-96F2-FF8D-28E51FF8CE01}"/>
              </a:ext>
            </a:extLst>
          </p:cNvPr>
          <p:cNvPicPr>
            <a:picLocks noChangeAspect="1"/>
          </p:cNvPicPr>
          <p:nvPr/>
        </p:nvPicPr>
        <p:blipFill>
          <a:blip r:embed="rId3"/>
          <a:stretch>
            <a:fillRect/>
          </a:stretch>
        </p:blipFill>
        <p:spPr>
          <a:xfrm>
            <a:off x="4802966" y="3403674"/>
            <a:ext cx="3572407" cy="936820"/>
          </a:xfrm>
          <a:prstGeom prst="rect">
            <a:avLst/>
          </a:prstGeom>
        </p:spPr>
      </p:pic>
    </p:spTree>
    <p:extLst>
      <p:ext uri="{BB962C8B-B14F-4D97-AF65-F5344CB8AC3E}">
        <p14:creationId xmlns:p14="http://schemas.microsoft.com/office/powerpoint/2010/main" val="1577646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ABF03-5363-FAF8-F388-A258E3CCCEC4}"/>
              </a:ext>
            </a:extLst>
          </p:cNvPr>
          <p:cNvSpPr>
            <a:spLocks noGrp="1"/>
          </p:cNvSpPr>
          <p:nvPr>
            <p:ph type="body" idx="1"/>
          </p:nvPr>
        </p:nvSpPr>
        <p:spPr>
          <a:xfrm>
            <a:off x="719634" y="53010"/>
            <a:ext cx="7562975" cy="4178852"/>
          </a:xfrm>
        </p:spPr>
        <p:txBody>
          <a:bodyPr/>
          <a:lstStyle/>
          <a:p>
            <a:r>
              <a:rPr lang="en-US" dirty="0"/>
              <a:t>This project aims to develop a comprehensive software solution for a bank's business model, focusing on enhancing the efficiency and user experience of daily transactions for customers and streamlining backend operations for bank employees. </a:t>
            </a:r>
          </a:p>
          <a:p>
            <a:pPr marL="139700" indent="0">
              <a:buNone/>
            </a:pPr>
            <a:endParaRPr lang="en-US" dirty="0"/>
          </a:p>
          <a:p>
            <a:r>
              <a:rPr lang="en-US" dirty="0"/>
              <a:t>Utilizing HTML, CSS, and JavaScript for the front end and Node.js for the backend, this software will offer a user friendly interface for customers to manage their banking activities and an administrative interface for bank staff to monitor transactions and access critical data. </a:t>
            </a:r>
          </a:p>
          <a:p>
            <a:pPr marL="139700" indent="0">
              <a:buNone/>
            </a:pPr>
            <a:endParaRPr lang="en-US" dirty="0"/>
          </a:p>
          <a:p>
            <a:r>
              <a:rPr lang="en-US" dirty="0"/>
              <a:t>Additionally, the project will include an investment management segment, allowing customers to explore and engage in various investment opportunities offered by the bank.</a:t>
            </a:r>
            <a:endParaRPr lang="en-IN" dirty="0"/>
          </a:p>
        </p:txBody>
      </p:sp>
    </p:spTree>
    <p:extLst>
      <p:ext uri="{BB962C8B-B14F-4D97-AF65-F5344CB8AC3E}">
        <p14:creationId xmlns:p14="http://schemas.microsoft.com/office/powerpoint/2010/main" val="23340131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7BB27C-AD4B-357C-F8DB-EEFCA8E278E5}"/>
              </a:ext>
            </a:extLst>
          </p:cNvPr>
          <p:cNvPicPr>
            <a:picLocks noChangeAspect="1"/>
          </p:cNvPicPr>
          <p:nvPr/>
        </p:nvPicPr>
        <p:blipFill>
          <a:blip r:embed="rId2"/>
          <a:stretch>
            <a:fillRect/>
          </a:stretch>
        </p:blipFill>
        <p:spPr>
          <a:xfrm>
            <a:off x="6749475" y="2629488"/>
            <a:ext cx="1865538" cy="1603387"/>
          </a:xfrm>
          <a:prstGeom prst="rect">
            <a:avLst/>
          </a:prstGeom>
        </p:spPr>
      </p:pic>
      <p:pic>
        <p:nvPicPr>
          <p:cNvPr id="11" name="Picture 10">
            <a:extLst>
              <a:ext uri="{FF2B5EF4-FFF2-40B4-BE49-F238E27FC236}">
                <a16:creationId xmlns:a16="http://schemas.microsoft.com/office/drawing/2014/main" id="{28CF83D5-44BE-826F-AC28-4EA9D24140D8}"/>
              </a:ext>
            </a:extLst>
          </p:cNvPr>
          <p:cNvPicPr>
            <a:picLocks noChangeAspect="1"/>
          </p:cNvPicPr>
          <p:nvPr/>
        </p:nvPicPr>
        <p:blipFill>
          <a:blip r:embed="rId3"/>
          <a:stretch>
            <a:fillRect/>
          </a:stretch>
        </p:blipFill>
        <p:spPr>
          <a:xfrm>
            <a:off x="5292405" y="3607588"/>
            <a:ext cx="3322608" cy="914479"/>
          </a:xfrm>
          <a:prstGeom prst="rect">
            <a:avLst/>
          </a:prstGeom>
        </p:spPr>
      </p:pic>
    </p:spTree>
    <p:extLst>
      <p:ext uri="{BB962C8B-B14F-4D97-AF65-F5344CB8AC3E}">
        <p14:creationId xmlns:p14="http://schemas.microsoft.com/office/powerpoint/2010/main" val="616895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7AA816-729D-825C-CE26-804F7C61821D}"/>
              </a:ext>
            </a:extLst>
          </p:cNvPr>
          <p:cNvSpPr>
            <a:spLocks noGrp="1"/>
          </p:cNvSpPr>
          <p:nvPr>
            <p:ph type="subTitle" idx="1"/>
          </p:nvPr>
        </p:nvSpPr>
        <p:spPr>
          <a:xfrm>
            <a:off x="985079" y="587512"/>
            <a:ext cx="7240104" cy="3953566"/>
          </a:xfrm>
        </p:spPr>
        <p:txBody>
          <a:bodyPr/>
          <a:lstStyle/>
          <a:p>
            <a:pPr>
              <a:buFont typeface="Arial" panose="020B0604020202020204" pitchFamily="34" charset="0"/>
              <a:buChar char="•"/>
            </a:pPr>
            <a:r>
              <a:rPr lang="en-US" dirty="0"/>
              <a:t>In today's fast paced digital world, the banking industry is continually evolving to meet the increasing demands for convenience, security, and efficiency.</a:t>
            </a:r>
          </a:p>
          <a:p>
            <a:endParaRPr lang="en-US" dirty="0"/>
          </a:p>
          <a:p>
            <a:pPr>
              <a:buFont typeface="Arial" panose="020B0604020202020204" pitchFamily="34" charset="0"/>
              <a:buChar char="•"/>
            </a:pPr>
            <a:r>
              <a:rPr lang="en-US" dirty="0"/>
              <a:t> This project proposes the development of a banking software application that caters to both customer facing and backend operations.			 </a:t>
            </a:r>
          </a:p>
          <a:p>
            <a:pPr>
              <a:buFont typeface="Arial" panose="020B0604020202020204" pitchFamily="34" charset="0"/>
              <a:buChar char="•"/>
            </a:pPr>
            <a:r>
              <a:rPr lang="en-US" dirty="0"/>
              <a:t>The goal is to provide a seamless experience for users conducting everyday transactions and to facilitate bank employees in managing and overseeing these transactions.						</a:t>
            </a:r>
          </a:p>
          <a:p>
            <a:pPr>
              <a:buFont typeface="Arial" panose="020B0604020202020204" pitchFamily="34" charset="0"/>
              <a:buChar char="•"/>
            </a:pPr>
            <a:r>
              <a:rPr lang="en-US" dirty="0"/>
              <a:t>The front end of the application will be designed using HTML, CSS, and JavaScript to ensure a responsive and intuitive user interface.		 </a:t>
            </a:r>
          </a:p>
          <a:p>
            <a:pPr>
              <a:buFont typeface="Arial" panose="020B0604020202020204" pitchFamily="34" charset="0"/>
              <a:buChar char="•"/>
            </a:pPr>
            <a:r>
              <a:rPr lang="en-US" dirty="0"/>
              <a:t>The backend will leverage Node.js to handle data processing, security, and server side logic. By integrating these technologies, the project aims to deliver a robust and scalable solution that can adapt to the dynamic needs of the banking sector.</a:t>
            </a:r>
          </a:p>
          <a:p>
            <a:endParaRPr lang="en-IN" dirty="0"/>
          </a:p>
        </p:txBody>
      </p:sp>
    </p:spTree>
    <p:extLst>
      <p:ext uri="{BB962C8B-B14F-4D97-AF65-F5344CB8AC3E}">
        <p14:creationId xmlns:p14="http://schemas.microsoft.com/office/powerpoint/2010/main" val="3734246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C10A0A-9B90-48D0-EFF8-89EFC6E83119}"/>
              </a:ext>
            </a:extLst>
          </p:cNvPr>
          <p:cNvPicPr>
            <a:picLocks noChangeAspect="1"/>
          </p:cNvPicPr>
          <p:nvPr/>
        </p:nvPicPr>
        <p:blipFill>
          <a:blip r:embed="rId2"/>
          <a:stretch>
            <a:fillRect/>
          </a:stretch>
        </p:blipFill>
        <p:spPr>
          <a:xfrm>
            <a:off x="6749074" y="2529847"/>
            <a:ext cx="1865538" cy="1603387"/>
          </a:xfrm>
          <a:prstGeom prst="rect">
            <a:avLst/>
          </a:prstGeom>
        </p:spPr>
      </p:pic>
      <p:pic>
        <p:nvPicPr>
          <p:cNvPr id="11" name="Picture 10">
            <a:extLst>
              <a:ext uri="{FF2B5EF4-FFF2-40B4-BE49-F238E27FC236}">
                <a16:creationId xmlns:a16="http://schemas.microsoft.com/office/drawing/2014/main" id="{3BD244E0-D3ED-CCFE-28D0-F3618DDBEEB7}"/>
              </a:ext>
            </a:extLst>
          </p:cNvPr>
          <p:cNvPicPr>
            <a:picLocks noChangeAspect="1"/>
          </p:cNvPicPr>
          <p:nvPr/>
        </p:nvPicPr>
        <p:blipFill>
          <a:blip r:embed="rId3"/>
          <a:stretch>
            <a:fillRect/>
          </a:stretch>
        </p:blipFill>
        <p:spPr>
          <a:xfrm>
            <a:off x="4125947" y="3554580"/>
            <a:ext cx="4298053" cy="914479"/>
          </a:xfrm>
          <a:prstGeom prst="rect">
            <a:avLst/>
          </a:prstGeom>
        </p:spPr>
      </p:pic>
    </p:spTree>
    <p:extLst>
      <p:ext uri="{BB962C8B-B14F-4D97-AF65-F5344CB8AC3E}">
        <p14:creationId xmlns:p14="http://schemas.microsoft.com/office/powerpoint/2010/main" val="2449461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Banking Services Project Proposal by Slidesgo">
  <a:themeElements>
    <a:clrScheme name="Simple Light">
      <a:dk1>
        <a:srgbClr val="18173A"/>
      </a:dk1>
      <a:lt1>
        <a:srgbClr val="E3E7E6"/>
      </a:lt1>
      <a:dk2>
        <a:srgbClr val="EAC06C"/>
      </a:dk2>
      <a:lt2>
        <a:srgbClr val="A869E7"/>
      </a:lt2>
      <a:accent1>
        <a:srgbClr val="DDA9FC"/>
      </a:accent1>
      <a:accent2>
        <a:srgbClr val="EA7591"/>
      </a:accent2>
      <a:accent3>
        <a:srgbClr val="FF9C92"/>
      </a:accent3>
      <a:accent4>
        <a:srgbClr val="89D0E9"/>
      </a:accent4>
      <a:accent5>
        <a:srgbClr val="FFFFFF"/>
      </a:accent5>
      <a:accent6>
        <a:srgbClr val="FFFFFF"/>
      </a:accent6>
      <a:hlink>
        <a:srgbClr val="EAC0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2322</Words>
  <Application>Microsoft Office PowerPoint</Application>
  <PresentationFormat>On-screen Show (16:9)</PresentationFormat>
  <Paragraphs>229</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Bebas Neue</vt:lpstr>
      <vt:lpstr>Rubik</vt:lpstr>
      <vt:lpstr>Work Sans ExtraBold</vt:lpstr>
      <vt:lpstr>Rubik ExtraBold</vt:lpstr>
      <vt:lpstr>Banking Services Project Proposal by Slidesgo</vt:lpstr>
      <vt:lpstr>BANKING SERVICES </vt:lpstr>
      <vt:lpstr>PowerPoint Presentation</vt:lpstr>
      <vt:lpstr>PowerPoint Presentation</vt:lpstr>
      <vt:lpstr>Guide Details:  Prof: Preeti Patil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Advait Bothe</dc:creator>
  <cp:lastModifiedBy>Advait Bothe</cp:lastModifiedBy>
  <cp:revision>7</cp:revision>
  <dcterms:modified xsi:type="dcterms:W3CDTF">2024-08-01T17:08:33Z</dcterms:modified>
</cp:coreProperties>
</file>