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CB4F9-56BA-5040-829C-CACFBD3A3105}" v="98" dt="2020-10-28T18:12:50.241"/>
    <p1510:client id="{7D594D8A-163C-0344-8A35-3E7E6EEAC01D}" v="25" dt="2020-10-28T20:46:42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ddels stil 2 – uthev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ddels stil 2 – uthev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ddels stil 2 – uthev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ddels stil 2 – uthev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ddels stil 2 – uthevin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6"/>
    <p:restoredTop sz="94689"/>
  </p:normalViewPr>
  <p:slideViewPr>
    <p:cSldViewPr snapToGrid="0" snapToObjects="1">
      <p:cViewPr varScale="1">
        <p:scale>
          <a:sx n="116" d="100"/>
          <a:sy n="116" d="100"/>
        </p:scale>
        <p:origin x="3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ne Mathisen" userId="951ac1788ee21a1f" providerId="LiveId" clId="{7D594D8A-163C-0344-8A35-3E7E6EEAC01D}"/>
    <pc:docChg chg="undo custSel addSld modSld">
      <pc:chgData name="Rune Mathisen" userId="951ac1788ee21a1f" providerId="LiveId" clId="{7D594D8A-163C-0344-8A35-3E7E6EEAC01D}" dt="2020-10-28T20:47:58.002" v="2549" actId="1076"/>
      <pc:docMkLst>
        <pc:docMk/>
      </pc:docMkLst>
      <pc:sldChg chg="modSp mod">
        <pc:chgData name="Rune Mathisen" userId="951ac1788ee21a1f" providerId="LiveId" clId="{7D594D8A-163C-0344-8A35-3E7E6EEAC01D}" dt="2020-10-28T20:10:16.661" v="1871" actId="20577"/>
        <pc:sldMkLst>
          <pc:docMk/>
          <pc:sldMk cId="1363585508" sldId="256"/>
        </pc:sldMkLst>
        <pc:spChg chg="mod">
          <ac:chgData name="Rune Mathisen" userId="951ac1788ee21a1f" providerId="LiveId" clId="{7D594D8A-163C-0344-8A35-3E7E6EEAC01D}" dt="2020-10-28T20:01:50.377" v="1767" actId="20577"/>
          <ac:spMkLst>
            <pc:docMk/>
            <pc:sldMk cId="1363585508" sldId="256"/>
            <ac:spMk id="4" creationId="{E6F6AB9C-C338-FA45-B732-2199F7F1A784}"/>
          </ac:spMkLst>
        </pc:spChg>
        <pc:graphicFrameChg chg="modGraphic">
          <ac:chgData name="Rune Mathisen" userId="951ac1788ee21a1f" providerId="LiveId" clId="{7D594D8A-163C-0344-8A35-3E7E6EEAC01D}" dt="2020-10-28T20:10:16.661" v="1871" actId="20577"/>
          <ac:graphicFrameMkLst>
            <pc:docMk/>
            <pc:sldMk cId="1363585508" sldId="256"/>
            <ac:graphicFrameMk id="5" creationId="{45030739-6D22-5548-B5DD-17361F32E6E9}"/>
          </ac:graphicFrameMkLst>
        </pc:graphicFrameChg>
        <pc:graphicFrameChg chg="mod modGraphic">
          <ac:chgData name="Rune Mathisen" userId="951ac1788ee21a1f" providerId="LiveId" clId="{7D594D8A-163C-0344-8A35-3E7E6EEAC01D}" dt="2020-10-28T20:09:37.933" v="1867" actId="20577"/>
          <ac:graphicFrameMkLst>
            <pc:docMk/>
            <pc:sldMk cId="1363585508" sldId="256"/>
            <ac:graphicFrameMk id="11" creationId="{2FA4DFBE-C9CD-894D-B5D2-518838C6CBC1}"/>
          </ac:graphicFrameMkLst>
        </pc:graphicFrameChg>
      </pc:sldChg>
      <pc:sldChg chg="addSp delSp modSp new mod">
        <pc:chgData name="Rune Mathisen" userId="951ac1788ee21a1f" providerId="LiveId" clId="{7D594D8A-163C-0344-8A35-3E7E6EEAC01D}" dt="2020-10-28T20:47:58.002" v="2549" actId="1076"/>
        <pc:sldMkLst>
          <pc:docMk/>
          <pc:sldMk cId="405625145" sldId="257"/>
        </pc:sldMkLst>
        <pc:spChg chg="del">
          <ac:chgData name="Rune Mathisen" userId="951ac1788ee21a1f" providerId="LiveId" clId="{7D594D8A-163C-0344-8A35-3E7E6EEAC01D}" dt="2020-10-28T18:22:20.957" v="2" actId="478"/>
          <ac:spMkLst>
            <pc:docMk/>
            <pc:sldMk cId="405625145" sldId="257"/>
            <ac:spMk id="2" creationId="{F8D7B943-6B53-0646-9E06-16BB6D854F03}"/>
          </ac:spMkLst>
        </pc:spChg>
        <pc:spChg chg="del">
          <ac:chgData name="Rune Mathisen" userId="951ac1788ee21a1f" providerId="LiveId" clId="{7D594D8A-163C-0344-8A35-3E7E6EEAC01D}" dt="2020-10-28T18:22:18.616" v="1" actId="478"/>
          <ac:spMkLst>
            <pc:docMk/>
            <pc:sldMk cId="405625145" sldId="257"/>
            <ac:spMk id="3" creationId="{DA4DD0A6-6D70-F243-B08D-02DD6289CEB6}"/>
          </ac:spMkLst>
        </pc:spChg>
        <pc:spChg chg="add del mod">
          <ac:chgData name="Rune Mathisen" userId="951ac1788ee21a1f" providerId="LiveId" clId="{7D594D8A-163C-0344-8A35-3E7E6EEAC01D}" dt="2020-10-28T18:51:02.604" v="993" actId="478"/>
          <ac:spMkLst>
            <pc:docMk/>
            <pc:sldMk cId="405625145" sldId="257"/>
            <ac:spMk id="6" creationId="{6A1EF0E0-AB5C-BE43-872A-26C94D3A300C}"/>
          </ac:spMkLst>
        </pc:spChg>
        <pc:spChg chg="add mod">
          <ac:chgData name="Rune Mathisen" userId="951ac1788ee21a1f" providerId="LiveId" clId="{7D594D8A-163C-0344-8A35-3E7E6EEAC01D}" dt="2020-10-28T18:55:49.170" v="1076" actId="1076"/>
          <ac:spMkLst>
            <pc:docMk/>
            <pc:sldMk cId="405625145" sldId="257"/>
            <ac:spMk id="7" creationId="{42539AF9-C6FA-8140-BCE4-BF8DA1D402C8}"/>
          </ac:spMkLst>
        </pc:spChg>
        <pc:spChg chg="add del mod">
          <ac:chgData name="Rune Mathisen" userId="951ac1788ee21a1f" providerId="LiveId" clId="{7D594D8A-163C-0344-8A35-3E7E6EEAC01D}" dt="2020-10-28T20:35:23.495" v="2446" actId="478"/>
          <ac:spMkLst>
            <pc:docMk/>
            <pc:sldMk cId="405625145" sldId="257"/>
            <ac:spMk id="11" creationId="{733C7408-3D7E-8E45-8996-F52BE9C17EA6}"/>
          </ac:spMkLst>
        </pc:spChg>
        <pc:spChg chg="add del mod">
          <ac:chgData name="Rune Mathisen" userId="951ac1788ee21a1f" providerId="LiveId" clId="{7D594D8A-163C-0344-8A35-3E7E6EEAC01D}" dt="2020-10-28T20:46:41.818" v="2520" actId="478"/>
          <ac:spMkLst>
            <pc:docMk/>
            <pc:sldMk cId="405625145" sldId="257"/>
            <ac:spMk id="12" creationId="{9FA6A18E-0ED7-3B41-B9D7-52210563A637}"/>
          </ac:spMkLst>
        </pc:spChg>
        <pc:spChg chg="add del mod">
          <ac:chgData name="Rune Mathisen" userId="951ac1788ee21a1f" providerId="LiveId" clId="{7D594D8A-163C-0344-8A35-3E7E6EEAC01D}" dt="2020-10-28T20:43:00.257" v="2458" actId="478"/>
          <ac:spMkLst>
            <pc:docMk/>
            <pc:sldMk cId="405625145" sldId="257"/>
            <ac:spMk id="13" creationId="{70ED6AE6-4A7C-B14E-B6CD-5153D3D26B2E}"/>
          </ac:spMkLst>
        </pc:spChg>
        <pc:spChg chg="add del mod">
          <ac:chgData name="Rune Mathisen" userId="951ac1788ee21a1f" providerId="LiveId" clId="{7D594D8A-163C-0344-8A35-3E7E6EEAC01D}" dt="2020-10-28T20:45:13.308" v="2518" actId="478"/>
          <ac:spMkLst>
            <pc:docMk/>
            <pc:sldMk cId="405625145" sldId="257"/>
            <ac:spMk id="14" creationId="{5288F688-D7BC-9E48-B12B-9B00B07B6E49}"/>
          </ac:spMkLst>
        </pc:spChg>
        <pc:spChg chg="add mod">
          <ac:chgData name="Rune Mathisen" userId="951ac1788ee21a1f" providerId="LiveId" clId="{7D594D8A-163C-0344-8A35-3E7E6EEAC01D}" dt="2020-10-28T20:47:58.002" v="2549" actId="1076"/>
          <ac:spMkLst>
            <pc:docMk/>
            <pc:sldMk cId="405625145" sldId="257"/>
            <ac:spMk id="19" creationId="{8B5736A3-BA97-674F-919E-B5D83B73A1C4}"/>
          </ac:spMkLst>
        </pc:spChg>
        <pc:graphicFrameChg chg="add mod modGraphic">
          <ac:chgData name="Rune Mathisen" userId="951ac1788ee21a1f" providerId="LiveId" clId="{7D594D8A-163C-0344-8A35-3E7E6EEAC01D}" dt="2020-10-28T18:56:02.564" v="1077" actId="2711"/>
          <ac:graphicFrameMkLst>
            <pc:docMk/>
            <pc:sldMk cId="405625145" sldId="257"/>
            <ac:graphicFrameMk id="4" creationId="{A7B32D0A-FAC8-F94B-BFBD-A91C1C9CDFD7}"/>
          </ac:graphicFrameMkLst>
        </pc:graphicFrameChg>
        <pc:graphicFrameChg chg="add mod modGraphic">
          <ac:chgData name="Rune Mathisen" userId="951ac1788ee21a1f" providerId="LiveId" clId="{7D594D8A-163C-0344-8A35-3E7E6EEAC01D}" dt="2020-10-28T18:56:09.489" v="1078" actId="2711"/>
          <ac:graphicFrameMkLst>
            <pc:docMk/>
            <pc:sldMk cId="405625145" sldId="257"/>
            <ac:graphicFrameMk id="5" creationId="{B301B7A6-87CF-184E-A9B3-AB8CD266E05A}"/>
          </ac:graphicFrameMkLst>
        </pc:graphicFrameChg>
        <pc:graphicFrameChg chg="add del mod">
          <ac:chgData name="Rune Mathisen" userId="951ac1788ee21a1f" providerId="LiveId" clId="{7D594D8A-163C-0344-8A35-3E7E6EEAC01D}" dt="2020-10-28T18:55:33.003" v="1072"/>
          <ac:graphicFrameMkLst>
            <pc:docMk/>
            <pc:sldMk cId="405625145" sldId="257"/>
            <ac:graphicFrameMk id="8" creationId="{725B73AF-9993-7049-8613-DF225960F401}"/>
          </ac:graphicFrameMkLst>
        </pc:graphicFrameChg>
        <pc:graphicFrameChg chg="add mod modGraphic">
          <ac:chgData name="Rune Mathisen" userId="951ac1788ee21a1f" providerId="LiveId" clId="{7D594D8A-163C-0344-8A35-3E7E6EEAC01D}" dt="2020-10-28T20:25:02.245" v="2260" actId="20577"/>
          <ac:graphicFrameMkLst>
            <pc:docMk/>
            <pc:sldMk cId="405625145" sldId="257"/>
            <ac:graphicFrameMk id="9" creationId="{4B242121-12DF-104F-A9C6-0D83E2C19BF0}"/>
          </ac:graphicFrameMkLst>
        </pc:graphicFrameChg>
        <pc:graphicFrameChg chg="add mod modGraphic">
          <ac:chgData name="Rune Mathisen" userId="951ac1788ee21a1f" providerId="LiveId" clId="{7D594D8A-163C-0344-8A35-3E7E6EEAC01D}" dt="2020-10-28T20:30:28.541" v="2423" actId="2165"/>
          <ac:graphicFrameMkLst>
            <pc:docMk/>
            <pc:sldMk cId="405625145" sldId="257"/>
            <ac:graphicFrameMk id="10" creationId="{59C0EEFB-087B-4A40-9347-D5C81868BB25}"/>
          </ac:graphicFrameMkLst>
        </pc:graphicFrameChg>
        <pc:cxnChg chg="add del mod">
          <ac:chgData name="Rune Mathisen" userId="951ac1788ee21a1f" providerId="LiveId" clId="{7D594D8A-163C-0344-8A35-3E7E6EEAC01D}" dt="2020-10-28T20:45:17.174" v="2519" actId="478"/>
          <ac:cxnSpMkLst>
            <pc:docMk/>
            <pc:sldMk cId="405625145" sldId="257"/>
            <ac:cxnSpMk id="16" creationId="{52013C6C-8F5F-CE43-9B36-B23637251CA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6D7FA-FD33-3C4B-8838-4FF72756CB17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D9CF9-8F7C-B14D-A3A6-3C8EA37AF5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241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9CF9-8F7C-B14D-A3A6-3C8EA37AF51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185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27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28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669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552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10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404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762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3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019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912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692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39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1B80C7-A5DC-7D49-839F-EA057AB8C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26142"/>
            <a:ext cx="2679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E6F6AB9C-C338-FA45-B732-2199F7F1A784}"/>
              </a:ext>
            </a:extLst>
          </p:cNvPr>
          <p:cNvSpPr txBox="1"/>
          <p:nvPr/>
        </p:nvSpPr>
        <p:spPr>
          <a:xfrm>
            <a:off x="2244224" y="132204"/>
            <a:ext cx="236955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nb-NO" sz="28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ctr"/>
            <a:r>
              <a:rPr lang="nb-NO" sz="2800" b="1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jukselapp</a:t>
            </a:r>
          </a:p>
          <a:p>
            <a:pPr algn="ctr"/>
            <a:r>
              <a:rPr lang="nb-NO" sz="1200" b="1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for matematikkfagene</a:t>
            </a:r>
          </a:p>
          <a:p>
            <a:pPr algn="ctr"/>
            <a:r>
              <a:rPr lang="nb-NO" sz="900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2020-10-29</a:t>
            </a:r>
          </a:p>
          <a:p>
            <a:pPr algn="ctr"/>
            <a:r>
              <a:rPr lang="nb-NO" sz="800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Lisens: Creative </a:t>
            </a:r>
            <a:r>
              <a:rPr lang="nb-NO" sz="800" dirty="0" err="1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Commons</a:t>
            </a:r>
            <a:r>
              <a:rPr lang="nb-NO" sz="800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BY-SA Rune Mathisen</a:t>
            </a:r>
          </a:p>
        </p:txBody>
      </p:sp>
      <p:graphicFrame>
        <p:nvGraphicFramePr>
          <p:cNvPr id="5" name="Tabell 5">
            <a:extLst>
              <a:ext uri="{FF2B5EF4-FFF2-40B4-BE49-F238E27FC236}">
                <a16:creationId xmlns:a16="http://schemas.microsoft.com/office/drawing/2014/main" id="{45030739-6D22-5548-B5DD-17361F32E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98360"/>
              </p:ext>
            </p:extLst>
          </p:nvPr>
        </p:nvGraphicFramePr>
        <p:xfrm>
          <a:off x="0" y="22034"/>
          <a:ext cx="2258458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923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Variabler og datatyper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= 4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 = 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Heltall (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Integer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 = -2.49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 = 0.0013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Flyttall (Float)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 = "Hei"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 = 'hopp'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Streng (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String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g = true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h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Boolsk variabel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 = [1, 7, 3, 5, 8, 3, 4, 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Liste med heltall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 = [2.3, 2.5, 3.3, 1.9, 1.4]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Liste med flyttall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5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liste[indeks]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k[1] gir 7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k[4] gir 8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l[0] gir 2.3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l[-1] </a:t>
                      </a:r>
                      <a:r>
                        <a:rPr lang="nb-NO" sz="100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gir 1.4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Velge elementer i en liste. Indeks starter på 0.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459039"/>
                  </a:ext>
                </a:extLst>
              </a:tr>
            </a:tbl>
          </a:graphicData>
        </a:graphic>
      </p:graphicFrame>
      <p:graphicFrame>
        <p:nvGraphicFramePr>
          <p:cNvPr id="8" name="Tabell 5">
            <a:extLst>
              <a:ext uri="{FF2B5EF4-FFF2-40B4-BE49-F238E27FC236}">
                <a16:creationId xmlns:a16="http://schemas.microsoft.com/office/drawing/2014/main" id="{AE17FD18-6ADD-7848-A9F6-6C189E77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7824"/>
              </p:ext>
            </p:extLst>
          </p:nvPr>
        </p:nvGraphicFramePr>
        <p:xfrm>
          <a:off x="2302526" y="1689710"/>
          <a:ext cx="2258458" cy="4699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4231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454227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Matematikk-operatorer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Addisjon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+ 4 =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Subtraksjon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– 4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Multiplikasjon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* 4 = 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Divisjon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/ 4 = 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Heltalldivisjon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// 4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3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Modulus / rest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9 % 4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8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Eksponent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** 4 = 6561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33534"/>
                  </a:ext>
                </a:extLst>
              </a:tr>
            </a:tbl>
          </a:graphicData>
        </a:graphic>
      </p:graphicFrame>
      <p:graphicFrame>
        <p:nvGraphicFramePr>
          <p:cNvPr id="9" name="Tabell 5">
            <a:extLst>
              <a:ext uri="{FF2B5EF4-FFF2-40B4-BE49-F238E27FC236}">
                <a16:creationId xmlns:a16="http://schemas.microsoft.com/office/drawing/2014/main" id="{AE831777-CD1A-0F44-B39F-1771DEDC1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29756"/>
              </p:ext>
            </p:extLst>
          </p:nvPr>
        </p:nvGraphicFramePr>
        <p:xfrm>
          <a:off x="4599542" y="22034"/>
          <a:ext cx="2258458" cy="469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1605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536853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Innebygde funksjoner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Utskrift.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print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("Hei!")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 = 2 + 3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print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("svar =", 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input()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Brukerinput. 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 = input("Navn:")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 =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(input("Alder")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max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Finner største verdi i en liste.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max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([3, 7, 4]) gir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Finner minste verdi i en liste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min([3, 7, 4]) gir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Summerer en liste. Eksempel: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sum([3, 7, 4]) gir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round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Runder av.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round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(5.417, 2) </a:t>
                      </a:r>
                      <a:b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</a:b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5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len()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Antall elementer i en liste.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70492"/>
                  </a:ext>
                </a:extLst>
              </a:tr>
            </a:tbl>
          </a:graphicData>
        </a:graphic>
      </p:graphicFrame>
      <p:graphicFrame>
        <p:nvGraphicFramePr>
          <p:cNvPr id="11" name="Tabell 5">
            <a:extLst>
              <a:ext uri="{FF2B5EF4-FFF2-40B4-BE49-F238E27FC236}">
                <a16:creationId xmlns:a16="http://schemas.microsoft.com/office/drawing/2014/main" id="{2FA4DFBE-C9CD-894D-B5D2-518838C6C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72338"/>
              </p:ext>
            </p:extLst>
          </p:nvPr>
        </p:nvGraphicFramePr>
        <p:xfrm>
          <a:off x="-3217" y="4072508"/>
          <a:ext cx="2258458" cy="5064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78805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079653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Matematiske funksjoner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import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tilgang til funksjonene nedenfor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math.sin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Sinus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math.cos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Cosinus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math.pi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Tallet 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math.sqrt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Kvadratrot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math.ceil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Runder av opp til heltall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5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math.floor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Runder av ned til heltall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3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math.exp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Eksponential-funksjon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49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math.log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Naturlig logaritme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6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math.log10(x)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Briggsk logaritme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0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math.gcd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a,b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Største felles faktor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958"/>
                  </a:ext>
                </a:extLst>
              </a:tr>
            </a:tbl>
          </a:graphicData>
        </a:graphic>
      </p:graphicFrame>
      <p:graphicFrame>
        <p:nvGraphicFramePr>
          <p:cNvPr id="13" name="Tabell 5">
            <a:extLst>
              <a:ext uri="{FF2B5EF4-FFF2-40B4-BE49-F238E27FC236}">
                <a16:creationId xmlns:a16="http://schemas.microsoft.com/office/drawing/2014/main" id="{890EDF87-5FC8-E842-B6E1-9CF5EFE9D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57108"/>
              </p:ext>
            </p:extLst>
          </p:nvPr>
        </p:nvGraphicFramePr>
        <p:xfrm>
          <a:off x="4599542" y="4690923"/>
          <a:ext cx="2258458" cy="1727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7701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820757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/>
                        <a:t>Egne funksjoner</a:t>
                      </a:r>
                      <a:endParaRPr lang="nb-NO" sz="14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def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hilsen():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return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"Hei"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Starter med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def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, pass på innrykk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def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summer(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a,b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s = a + b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return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sum av a og b i retur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</a:tbl>
          </a:graphicData>
        </a:graphic>
      </p:graphicFrame>
      <p:graphicFrame>
        <p:nvGraphicFramePr>
          <p:cNvPr id="15" name="Tabell 5">
            <a:extLst>
              <a:ext uri="{FF2B5EF4-FFF2-40B4-BE49-F238E27FC236}">
                <a16:creationId xmlns:a16="http://schemas.microsoft.com/office/drawing/2014/main" id="{6C883BA7-40C5-D14D-87DA-932079EAE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58525"/>
              </p:ext>
            </p:extLst>
          </p:nvPr>
        </p:nvGraphicFramePr>
        <p:xfrm>
          <a:off x="2292886" y="6429566"/>
          <a:ext cx="4558229" cy="269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2934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2775295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/>
                        <a:t>Numeriske funksjoner</a:t>
                      </a:r>
                      <a:endParaRPr lang="nb-NO" sz="14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import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numpy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as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tilgang til funksjonene nedenfor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np.linspace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(a, b,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en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numpy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-liste med n tall lineært fordelt mellom a og b.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np.linspace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(1, 3, 5) gir 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[1.0, 1.5, 2.0, 2.5, 3.0]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np.array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(liste)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Lage en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numpy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-liste fra en standard Python-liste.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np.array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([1, 2, 3, 4, 5])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0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np.random.randint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Generere et tilfeldig tall. Eksempel: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 err="1">
                          <a:latin typeface="Leelawadee" panose="020B0502040204020203" pitchFamily="34" charset="-34"/>
                          <a:ea typeface="Source Code Pro" panose="020B0509030403020204" pitchFamily="49" charset="0"/>
                          <a:cs typeface="Leelawadee" panose="020B0502040204020203" pitchFamily="34" charset="-34"/>
                        </a:rPr>
                        <a:t>np.random.randint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ea typeface="Source Code Pro" panose="020B0509030403020204" pitchFamily="49" charset="0"/>
                          <a:cs typeface="Leelawadee" panose="020B0502040204020203" pitchFamily="34" charset="-34"/>
                        </a:rPr>
                        <a:t>(1, 6)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ea typeface="Source Code Pro" panose="020B0509030403020204" pitchFamily="49" charset="0"/>
                          <a:cs typeface="Leelawadee" panose="020B0502040204020203" pitchFamily="34" charset="-34"/>
                        </a:rPr>
                        <a:t>gir et tilfeldig heltall mellom 1 og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58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5">
            <a:extLst>
              <a:ext uri="{FF2B5EF4-FFF2-40B4-BE49-F238E27FC236}">
                <a16:creationId xmlns:a16="http://schemas.microsoft.com/office/drawing/2014/main" id="{A7B32D0A-FAC8-F94B-BFBD-A91C1C9CD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76133"/>
              </p:ext>
            </p:extLst>
          </p:nvPr>
        </p:nvGraphicFramePr>
        <p:xfrm>
          <a:off x="2299771" y="1021080"/>
          <a:ext cx="4558229" cy="2504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2904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845325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Valg (</a:t>
                      </a:r>
                      <a:r>
                        <a:rPr lang="nb-NO" sz="14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if</a:t>
                      </a:r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&gt;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("a er større enn b")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tekst bare dersom a er større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==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("Tallene er like")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else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("Tallene er ikke like")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forskjellig tekst avhengig av om a er lik b eller ei.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&gt;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("a er størst")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elif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&lt;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("b er størst")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else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("a og b er like")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Kan sette sammen flere sammenlikninger med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elif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. Dersom ingen er sanne går koden til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else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.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</a:tbl>
          </a:graphicData>
        </a:graphic>
      </p:graphicFrame>
      <p:graphicFrame>
        <p:nvGraphicFramePr>
          <p:cNvPr id="5" name="Tabell 5">
            <a:extLst>
              <a:ext uri="{FF2B5EF4-FFF2-40B4-BE49-F238E27FC236}">
                <a16:creationId xmlns:a16="http://schemas.microsoft.com/office/drawing/2014/main" id="{B301B7A6-87CF-184E-A9B3-AB8CD266E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10364"/>
              </p:ext>
            </p:extLst>
          </p:nvPr>
        </p:nvGraphicFramePr>
        <p:xfrm>
          <a:off x="41313" y="0"/>
          <a:ext cx="2258458" cy="3525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6817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561641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Sammenlikning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større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større enn eller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mindre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mindre enn eller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 </a:t>
                      </a:r>
                      <a:b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</a:b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er helt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9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</a:t>
                      </a:r>
                      <a:b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</a:b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ikke er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00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&gt; 0 and </a:t>
                      </a:r>
                      <a:b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</a:b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større enn 0 og mindre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779117"/>
                  </a:ext>
                </a:extLst>
              </a:tr>
            </a:tbl>
          </a:graphicData>
        </a:graphic>
      </p:graphicFrame>
      <p:graphicFrame>
        <p:nvGraphicFramePr>
          <p:cNvPr id="9" name="Tabell 5">
            <a:extLst>
              <a:ext uri="{FF2B5EF4-FFF2-40B4-BE49-F238E27FC236}">
                <a16:creationId xmlns:a16="http://schemas.microsoft.com/office/drawing/2014/main" id="{4B242121-12DF-104F-A9C6-0D83E2C19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64164"/>
              </p:ext>
            </p:extLst>
          </p:nvPr>
        </p:nvGraphicFramePr>
        <p:xfrm>
          <a:off x="41313" y="3525520"/>
          <a:ext cx="4376451" cy="3982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7785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898666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Løkker (for og </a:t>
                      </a:r>
                      <a:r>
                        <a:rPr lang="nb-NO" sz="14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while</a:t>
                      </a:r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range(1, 11):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tallene fra 1 til 10 (til men </a:t>
                      </a:r>
                      <a:r>
                        <a:rPr lang="nb-NO" sz="1100" b="1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ikke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med 11).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range(1, 100):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(x*2)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alle partall mellom i og 99.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range(1, 100):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(x*2 + 1)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alle oddetall mellom 1 og 99.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range(-5, 5, 3):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tallene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-5, -2, 1,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71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minliste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[7, 5, 6, 3]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tall in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minliste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(tall *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Løkken tar for seg ett og ett tall i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minliste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, og multipliserer med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9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saldo = 10000 # Innskuddet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vf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1.02     # Vekstfaktor 2%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1       # Startverdi år</a:t>
                      </a:r>
                      <a:b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</a:b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while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saldo *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vf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**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&lt; 20000: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+ 1 # Nytt år</a:t>
                      </a:r>
                      <a:b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</a:b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("År i banken:",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Løkken fortsetter å gå inntil saldoen er over 20.000 kr. For hver løkke øker vi år med 1.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Variablen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vf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er vekstfaktor. Etter at løkka er ferdig, skrives svaret 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81808"/>
                  </a:ext>
                </a:extLst>
              </a:tr>
            </a:tbl>
          </a:graphicData>
        </a:graphic>
      </p:graphicFrame>
      <p:graphicFrame>
        <p:nvGraphicFramePr>
          <p:cNvPr id="10" name="Tabell 5">
            <a:extLst>
              <a:ext uri="{FF2B5EF4-FFF2-40B4-BE49-F238E27FC236}">
                <a16:creationId xmlns:a16="http://schemas.microsoft.com/office/drawing/2014/main" id="{59C0EEFB-087B-4A40-9347-D5C81868B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40376"/>
              </p:ext>
            </p:extLst>
          </p:nvPr>
        </p:nvGraphicFramePr>
        <p:xfrm>
          <a:off x="4417764" y="3525520"/>
          <a:ext cx="2440236" cy="392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2022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208214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Tips og triks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# tips 1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# kommentar!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Alt som står etter en # blir ignorert av Python, brukes for å skrive kommentarer.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y: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(2*x)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Bruk innrykk på blokker av kode som hører sammen.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[4.7, 5.2]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Punktum er desimalskille, og komma skiller mellom tall eller variabler.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x = x + 1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x +=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Disse to linjene gjør det samme. Den siste er litt raskere å skrive.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80979"/>
                  </a:ext>
                </a:extLst>
              </a:tr>
            </a:tbl>
          </a:graphicData>
        </a:graphic>
      </p:graphicFrame>
      <p:sp>
        <p:nvSpPr>
          <p:cNvPr id="19" name="Rektangel 18">
            <a:extLst>
              <a:ext uri="{FF2B5EF4-FFF2-40B4-BE49-F238E27FC236}">
                <a16:creationId xmlns:a16="http://schemas.microsoft.com/office/drawing/2014/main" id="{8B5736A3-BA97-674F-919E-B5D83B73A1C4}"/>
              </a:ext>
            </a:extLst>
          </p:cNvPr>
          <p:cNvSpPr/>
          <p:nvPr/>
        </p:nvSpPr>
        <p:spPr>
          <a:xfrm>
            <a:off x="2039383" y="7523480"/>
            <a:ext cx="33126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000" dirty="0">
                <a:solidFill>
                  <a:srgbClr val="AF00DB"/>
                </a:solidFill>
                <a:latin typeface=" Source Code Pro" panose="020B0509030403020204" pitchFamily="49" charset="0"/>
              </a:rPr>
              <a:t>import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 err="1">
                <a:solidFill>
                  <a:srgbClr val="267F99"/>
                </a:solidFill>
                <a:latin typeface=" Source Code Pro" panose="020B0509030403020204" pitchFamily="49" charset="0"/>
              </a:rPr>
              <a:t>math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</a:p>
          <a:p>
            <a:r>
              <a:rPr lang="nb-NO" sz="1000" dirty="0" err="1">
                <a:solidFill>
                  <a:srgbClr val="0000FF"/>
                </a:solidFill>
                <a:latin typeface=" Source Code Pro" panose="020B0509030403020204" pitchFamily="49" charset="0"/>
              </a:rPr>
              <a:t>def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areal_sirkel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):</a:t>
            </a:r>
          </a:p>
          <a:p>
            <a:r>
              <a:rPr lang="nb-NO" sz="1000" dirty="0">
                <a:solidFill>
                  <a:srgbClr val="AF00DB"/>
                </a:solidFill>
                <a:latin typeface=" Source Code Pro" panose="020B0509030403020204" pitchFamily="49" charset="0"/>
              </a:rPr>
              <a:t>  </a:t>
            </a:r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return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 err="1">
                <a:solidFill>
                  <a:srgbClr val="267F99"/>
                </a:solidFill>
                <a:latin typeface=" Source Code Pro" panose="020B0509030403020204" pitchFamily="49" charset="0"/>
              </a:rPr>
              <a:t>math</a:t>
            </a:r>
            <a:r>
              <a:rPr lang="nb-NO" sz="1000" dirty="0" err="1">
                <a:solidFill>
                  <a:srgbClr val="000000"/>
                </a:solidFill>
                <a:latin typeface=" Source Code Pro" panose="020B0509030403020204" pitchFamily="49" charset="0"/>
              </a:rPr>
              <a:t>.</a:t>
            </a:r>
            <a:r>
              <a:rPr lang="nb-NO" sz="1000" dirty="0" err="1">
                <a:solidFill>
                  <a:srgbClr val="001080"/>
                </a:solidFill>
                <a:latin typeface=" Source Code Pro" panose="020B0509030403020204" pitchFamily="49" charset="0"/>
              </a:rPr>
              <a:t>pi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*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**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2</a:t>
            </a:r>
          </a:p>
          <a:p>
            <a:b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</a:b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= </a:t>
            </a:r>
            <a:r>
              <a:rPr lang="nb-NO" sz="1000" dirty="0">
                <a:solidFill>
                  <a:srgbClr val="267F99"/>
                </a:solidFill>
                <a:latin typeface=" Source Code Pro" panose="020B0509030403020204" pitchFamily="49" charset="0"/>
              </a:rPr>
              <a:t>float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input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"Tast inn radius: 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))</a:t>
            </a:r>
          </a:p>
          <a:p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if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&lt;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0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:</a:t>
            </a:r>
          </a:p>
          <a:p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   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print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"Kan ikke ha negativ radius"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</a:p>
          <a:p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else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:</a:t>
            </a:r>
          </a:p>
          <a:p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    areal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=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areal_sirkel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</a:p>
          <a:p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   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print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"Arealet er"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round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areal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2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))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39D2789-F7D1-F941-A480-5C92AEF0BBE1}"/>
              </a:ext>
            </a:extLst>
          </p:cNvPr>
          <p:cNvSpPr/>
          <p:nvPr/>
        </p:nvSpPr>
        <p:spPr>
          <a:xfrm>
            <a:off x="228601" y="7771821"/>
            <a:ext cx="1134533" cy="11345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152EBC6D-733A-EB4D-9670-6DD7E80BECB2}"/>
              </a:ext>
            </a:extLst>
          </p:cNvPr>
          <p:cNvSpPr txBox="1"/>
          <p:nvPr/>
        </p:nvSpPr>
        <p:spPr>
          <a:xfrm rot="16200000">
            <a:off x="910215" y="8164445"/>
            <a:ext cx="1620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u="sng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Programeksempel</a:t>
            </a:r>
          </a:p>
        </p:txBody>
      </p:sp>
      <p:cxnSp>
        <p:nvCxnSpPr>
          <p:cNvPr id="8" name="Rett pil 7">
            <a:extLst>
              <a:ext uri="{FF2B5EF4-FFF2-40B4-BE49-F238E27FC236}">
                <a16:creationId xmlns:a16="http://schemas.microsoft.com/office/drawing/2014/main" id="{62D80F14-24E5-134B-A072-102307DE1B55}"/>
              </a:ext>
            </a:extLst>
          </p:cNvPr>
          <p:cNvCxnSpPr>
            <a:endCxn id="2" idx="6"/>
          </p:cNvCxnSpPr>
          <p:nvPr/>
        </p:nvCxnSpPr>
        <p:spPr>
          <a:xfrm>
            <a:off x="795867" y="8339088"/>
            <a:ext cx="567267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5548114-E02C-664D-8A1B-04572FD54519}"/>
              </a:ext>
            </a:extLst>
          </p:cNvPr>
          <p:cNvSpPr txBox="1"/>
          <p:nvPr/>
        </p:nvSpPr>
        <p:spPr>
          <a:xfrm>
            <a:off x="963799" y="8051334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3FC065B0-5D5B-3948-BA3D-E1902EF83734}"/>
              </a:ext>
            </a:extLst>
          </p:cNvPr>
          <p:cNvSpPr txBox="1"/>
          <p:nvPr/>
        </p:nvSpPr>
        <p:spPr>
          <a:xfrm rot="16200000">
            <a:off x="2384076" y="395124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u="sng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Programeksempel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9620B70-360F-0044-B333-6B43267BC916}"/>
              </a:ext>
            </a:extLst>
          </p:cNvPr>
          <p:cNvSpPr/>
          <p:nvPr/>
        </p:nvSpPr>
        <p:spPr>
          <a:xfrm>
            <a:off x="3255016" y="-2203"/>
            <a:ext cx="3429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000" dirty="0" err="1">
                <a:solidFill>
                  <a:srgbClr val="0000FF"/>
                </a:solidFill>
                <a:latin typeface=" Source Code Pro" panose="020B0509030403020204" pitchFamily="49" charset="0"/>
              </a:rPr>
              <a:t>def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gjennomsnitt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liste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):</a:t>
            </a:r>
          </a:p>
          <a:p>
            <a:r>
              <a:rPr lang="nb-NO" sz="1000" dirty="0">
                <a:solidFill>
                  <a:srgbClr val="AF00DB"/>
                </a:solidFill>
                <a:latin typeface=" Source Code Pro" panose="020B0509030403020204" pitchFamily="49" charset="0"/>
              </a:rPr>
              <a:t>    </a:t>
            </a:r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return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sum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liste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 / 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len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liste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 </a:t>
            </a:r>
          </a:p>
          <a:p>
            <a:b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</a:b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tall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= [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1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4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7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3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2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2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5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]</a:t>
            </a:r>
          </a:p>
          <a:p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snitt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= 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gjennomsnitt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tall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</a:p>
          <a:p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print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"Gjennomsnittet er"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snitt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  <a:endParaRPr lang="nb-NO" sz="1000" b="0" dirty="0">
              <a:solidFill>
                <a:srgbClr val="000000"/>
              </a:solidFill>
              <a:effectLst/>
              <a:latin typeface=" 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</TotalTime>
  <Words>1222</Words>
  <Application>Microsoft Macintosh PowerPoint</Application>
  <PresentationFormat>Skjermfremvisning (4:3)</PresentationFormat>
  <Paragraphs>214</Paragraphs>
  <Slides>2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9" baseType="lpstr">
      <vt:lpstr> Source Code Pro</vt:lpstr>
      <vt:lpstr>Arial</vt:lpstr>
      <vt:lpstr>Calibri</vt:lpstr>
      <vt:lpstr>Calibri Light</vt:lpstr>
      <vt:lpstr>Leelawadee</vt:lpstr>
      <vt:lpstr>Source Code Pro</vt:lpstr>
      <vt:lpstr>Office-tema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Rune Mathisen</dc:creator>
  <cp:lastModifiedBy>Rune Mathisen</cp:lastModifiedBy>
  <cp:revision>21</cp:revision>
  <dcterms:created xsi:type="dcterms:W3CDTF">2020-10-28T14:11:30Z</dcterms:created>
  <dcterms:modified xsi:type="dcterms:W3CDTF">2020-10-29T09:34:52Z</dcterms:modified>
</cp:coreProperties>
</file>