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2" r:id="rId5"/>
    <p:sldId id="265" r:id="rId6"/>
    <p:sldId id="258" r:id="rId7"/>
    <p:sldId id="259" r:id="rId8"/>
    <p:sldId id="260" r:id="rId9"/>
    <p:sldId id="261"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2F0E6-0CA6-4ECD-A988-699E26265A75}" v="1" dt="2023-11-04T10:44:59.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5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stor Gonzalez Bravo" userId="9711f31e4ec8cc84" providerId="LiveId" clId="{A112F0E6-0CA6-4ECD-A988-699E26265A75}"/>
    <pc:docChg chg="custSel addSld modSld">
      <pc:chgData name="Nestor Gonzalez Bravo" userId="9711f31e4ec8cc84" providerId="LiveId" clId="{A112F0E6-0CA6-4ECD-A988-699E26265A75}" dt="2023-11-04T10:45:27.213" v="24" actId="1036"/>
      <pc:docMkLst>
        <pc:docMk/>
      </pc:docMkLst>
      <pc:sldChg chg="modSp mod">
        <pc:chgData name="Nestor Gonzalez Bravo" userId="9711f31e4ec8cc84" providerId="LiveId" clId="{A112F0E6-0CA6-4ECD-A988-699E26265A75}" dt="2023-11-04T10:45:08.157" v="2" actId="27636"/>
        <pc:sldMkLst>
          <pc:docMk/>
          <pc:sldMk cId="4004958475" sldId="262"/>
        </pc:sldMkLst>
        <pc:spChg chg="mod">
          <ac:chgData name="Nestor Gonzalez Bravo" userId="9711f31e4ec8cc84" providerId="LiveId" clId="{A112F0E6-0CA6-4ECD-A988-699E26265A75}" dt="2023-11-04T10:45:08.157" v="2" actId="27636"/>
          <ac:spMkLst>
            <pc:docMk/>
            <pc:sldMk cId="4004958475" sldId="262"/>
            <ac:spMk id="3" creationId="{0D4A3EDA-20CD-52DB-C4C7-63F4F7309932}"/>
          </ac:spMkLst>
        </pc:spChg>
      </pc:sldChg>
      <pc:sldChg chg="modSp add mod">
        <pc:chgData name="Nestor Gonzalez Bravo" userId="9711f31e4ec8cc84" providerId="LiveId" clId="{A112F0E6-0CA6-4ECD-A988-699E26265A75}" dt="2023-11-04T10:45:27.213" v="24" actId="1036"/>
        <pc:sldMkLst>
          <pc:docMk/>
          <pc:sldMk cId="1765515762" sldId="265"/>
        </pc:sldMkLst>
        <pc:spChg chg="mod">
          <ac:chgData name="Nestor Gonzalez Bravo" userId="9711f31e4ec8cc84" providerId="LiveId" clId="{A112F0E6-0CA6-4ECD-A988-699E26265A75}" dt="2023-11-04T10:45:27.213" v="24" actId="1036"/>
          <ac:spMkLst>
            <pc:docMk/>
            <pc:sldMk cId="1765515762" sldId="265"/>
            <ac:spMk id="3" creationId="{0D4A3EDA-20CD-52DB-C4C7-63F4F730993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a:xfrm>
            <a:off x="1921934" y="5054602"/>
            <a:ext cx="4064860" cy="279400"/>
          </a:xfrm>
        </p:spPr>
        <p:txBody>
          <a:bodyPr/>
          <a:lstStyle/>
          <a:p>
            <a:endParaRPr lang="en-IE"/>
          </a:p>
        </p:txBody>
      </p:sp>
      <p:sp>
        <p:nvSpPr>
          <p:cNvPr id="6" name="Slide Number Placeholder 5"/>
          <p:cNvSpPr>
            <a:spLocks noGrp="1"/>
          </p:cNvSpPr>
          <p:nvPr>
            <p:ph type="sldNum" sz="quarter" idx="12"/>
          </p:nvPr>
        </p:nvSpPr>
        <p:spPr>
          <a:xfrm>
            <a:off x="6817317" y="5054602"/>
            <a:ext cx="413483" cy="279400"/>
          </a:xfrm>
        </p:spPr>
        <p:txBody>
          <a:bodyPr/>
          <a:lstStyle/>
          <a:p>
            <a:fld id="{BA8FD955-AC77-4CF5-B75B-F7DEC1D46687}" type="slidenum">
              <a:rPr lang="en-IE" smtClean="0"/>
              <a:t>‹#›</a:t>
            </a:fld>
            <a:endParaRPr lang="en-IE"/>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9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6AFC9-B574-4E65-AB79-6402574ED106}" type="datetimeFigureOut">
              <a:rPr lang="en-IE" smtClean="0"/>
              <a:t>04/11/2023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94899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62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57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2754953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33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262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10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16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237018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6AFC9-B574-4E65-AB79-6402574ED106}" type="datetimeFigureOut">
              <a:rPr lang="en-IE" smtClean="0"/>
              <a:t>04/11/2023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A8FD955-AC77-4CF5-B75B-F7DEC1D46687}" type="slidenum">
              <a:rPr lang="en-IE" smtClean="0"/>
              <a:t>‹#›</a:t>
            </a:fld>
            <a:endParaRPr lang="en-IE"/>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59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6AFC9-B574-4E65-AB79-6402574ED106}" type="datetimeFigureOut">
              <a:rPr lang="en-IE" smtClean="0"/>
              <a:t>04/11/2023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368529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6AFC9-B574-4E65-AB79-6402574ED106}" type="datetimeFigureOut">
              <a:rPr lang="en-IE" smtClean="0"/>
              <a:t>04/11/2023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A8FD955-AC77-4CF5-B75B-F7DEC1D46687}" type="slidenum">
              <a:rPr lang="en-IE" smtClean="0"/>
              <a:t>‹#›</a:t>
            </a:fld>
            <a:endParaRPr lang="en-IE"/>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44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6AFC9-B574-4E65-AB79-6402574ED106}" type="datetimeFigureOut">
              <a:rPr lang="en-IE" smtClean="0"/>
              <a:t>04/11/2023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A8FD955-AC77-4CF5-B75B-F7DEC1D46687}" type="slidenum">
              <a:rPr lang="en-IE" smtClean="0"/>
              <a:t>‹#›</a:t>
            </a:fld>
            <a:endParaRPr lang="en-IE"/>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8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6AFC9-B574-4E65-AB79-6402574ED106}" type="datetimeFigureOut">
              <a:rPr lang="en-IE" smtClean="0"/>
              <a:t>04/11/2023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295832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6AFC9-B574-4E65-AB79-6402574ED106}" type="datetimeFigureOut">
              <a:rPr lang="en-IE" smtClean="0"/>
              <a:t>04/11/2023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A8FD955-AC77-4CF5-B75B-F7DEC1D46687}" type="slidenum">
              <a:rPr lang="en-IE" smtClean="0"/>
              <a:t>‹#›</a:t>
            </a:fld>
            <a:endParaRPr lang="en-IE"/>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52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6AFC9-B574-4E65-AB79-6402574ED106}" type="datetimeFigureOut">
              <a:rPr lang="en-IE" smtClean="0"/>
              <a:t>04/11/2023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A8FD955-AC77-4CF5-B75B-F7DEC1D46687}" type="slidenum">
              <a:rPr lang="en-IE" smtClean="0"/>
              <a:t>‹#›</a:t>
            </a:fld>
            <a:endParaRPr lang="en-IE"/>
          </a:p>
        </p:txBody>
      </p:sp>
    </p:spTree>
    <p:extLst>
      <p:ext uri="{BB962C8B-B14F-4D97-AF65-F5344CB8AC3E}">
        <p14:creationId xmlns:p14="http://schemas.microsoft.com/office/powerpoint/2010/main" val="103634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26AFC9-B574-4E65-AB79-6402574ED106}" type="datetimeFigureOut">
              <a:rPr lang="en-IE" smtClean="0"/>
              <a:t>04/11/2023</a:t>
            </a:fld>
            <a:endParaRPr lang="en-IE"/>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8FD955-AC77-4CF5-B75B-F7DEC1D46687}" type="slidenum">
              <a:rPr lang="en-IE" smtClean="0"/>
              <a:t>‹#›</a:t>
            </a:fld>
            <a:endParaRPr lang="en-IE"/>
          </a:p>
        </p:txBody>
      </p:sp>
    </p:spTree>
    <p:extLst>
      <p:ext uri="{BB962C8B-B14F-4D97-AF65-F5344CB8AC3E}">
        <p14:creationId xmlns:p14="http://schemas.microsoft.com/office/powerpoint/2010/main" val="21705563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F24124-B40A-9818-21CD-C501548F9FD5}"/>
              </a:ext>
            </a:extLst>
          </p:cNvPr>
          <p:cNvSpPr>
            <a:spLocks noGrp="1"/>
          </p:cNvSpPr>
          <p:nvPr>
            <p:ph type="subTitle" idx="1"/>
          </p:nvPr>
        </p:nvSpPr>
        <p:spPr>
          <a:xfrm>
            <a:off x="1143000" y="3589506"/>
            <a:ext cx="6858000" cy="2684834"/>
          </a:xfrm>
        </p:spPr>
        <p:txBody>
          <a:bodyPr>
            <a:normAutofit/>
          </a:bodyPr>
          <a:lstStyle/>
          <a:p>
            <a:pPr algn="ctr">
              <a:lnSpc>
                <a:spcPct val="107000"/>
              </a:lnSpc>
              <a:spcAft>
                <a:spcPts val="800"/>
              </a:spcAft>
            </a:pP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Desarrollo y Evaluación de Sistemas Software Interactivos</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Práctica 1. Selección del Sistema Software a desarrollar</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b="1" kern="100" dirty="0">
                <a:effectLst/>
                <a:latin typeface="Calibri" panose="020F0502020204030204" pitchFamily="34" charset="0"/>
                <a:ea typeface="Calibri" panose="020F0502020204030204" pitchFamily="34" charset="0"/>
                <a:cs typeface="Times New Roman" panose="02020603050405020304" pitchFamily="18" charset="0"/>
              </a:rPr>
              <a:t>Integrantes:</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Francisco Aguilera Martínez</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Nestor E González Bravo</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pic>
        <p:nvPicPr>
          <p:cNvPr id="4" name="Picture 3" descr="A close up of a logo&#10;&#10;Description automatically generated">
            <a:extLst>
              <a:ext uri="{FF2B5EF4-FFF2-40B4-BE49-F238E27FC236}">
                <a16:creationId xmlns:a16="http://schemas.microsoft.com/office/drawing/2014/main" id="{D10242D4-A06D-5A17-00D4-81B5F7E4FF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8018" y="1748647"/>
            <a:ext cx="4468348" cy="1519847"/>
          </a:xfrm>
          <a:prstGeom prst="rect">
            <a:avLst/>
          </a:prstGeom>
          <a:noFill/>
          <a:ln>
            <a:noFill/>
          </a:ln>
        </p:spPr>
      </p:pic>
    </p:spTree>
    <p:extLst>
      <p:ext uri="{BB962C8B-B14F-4D97-AF65-F5344CB8AC3E}">
        <p14:creationId xmlns:p14="http://schemas.microsoft.com/office/powerpoint/2010/main" val="180754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2A6F-3BC6-21EB-2145-609650ACCBC1}"/>
              </a:ext>
            </a:extLst>
          </p:cNvPr>
          <p:cNvSpPr>
            <a:spLocks noGrp="1"/>
          </p:cNvSpPr>
          <p:nvPr>
            <p:ph type="title"/>
          </p:nvPr>
        </p:nvSpPr>
        <p:spPr/>
        <p:txBody>
          <a:bodyPr/>
          <a:lstStyle/>
          <a:p>
            <a:r>
              <a:rPr lang="es-ES" dirty="0"/>
              <a:t>Gracias</a:t>
            </a:r>
            <a:endParaRPr lang="en-IE" dirty="0"/>
          </a:p>
        </p:txBody>
      </p:sp>
      <p:sp>
        <p:nvSpPr>
          <p:cNvPr id="3" name="Content Placeholder 2">
            <a:extLst>
              <a:ext uri="{FF2B5EF4-FFF2-40B4-BE49-F238E27FC236}">
                <a16:creationId xmlns:a16="http://schemas.microsoft.com/office/drawing/2014/main" id="{5CC1852E-3402-9248-38C2-364CBEEAB9E0}"/>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193435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F4D1-3E57-D8B2-FC4A-D90AE7A3C196}"/>
              </a:ext>
            </a:extLst>
          </p:cNvPr>
          <p:cNvSpPr>
            <a:spLocks noGrp="1"/>
          </p:cNvSpPr>
          <p:nvPr>
            <p:ph type="title"/>
          </p:nvPr>
        </p:nvSpPr>
        <p:spPr>
          <a:xfrm>
            <a:off x="628649" y="365126"/>
            <a:ext cx="8077605" cy="2504534"/>
          </a:xfrm>
        </p:spPr>
        <p:txBody>
          <a:bodyPr/>
          <a:lstStyle/>
          <a:p>
            <a:r>
              <a:rPr lang="es-ES" dirty="0"/>
              <a:t>Más Barato </a:t>
            </a:r>
            <a:r>
              <a:rPr lang="es-ES" dirty="0" err="1"/>
              <a:t>Aqui</a:t>
            </a:r>
            <a:endParaRPr lang="en-IE" dirty="0"/>
          </a:p>
        </p:txBody>
      </p:sp>
      <p:pic>
        <p:nvPicPr>
          <p:cNvPr id="5" name="Picture 4" descr="A logo with white text&#10;&#10;Description automatically generated">
            <a:extLst>
              <a:ext uri="{FF2B5EF4-FFF2-40B4-BE49-F238E27FC236}">
                <a16:creationId xmlns:a16="http://schemas.microsoft.com/office/drawing/2014/main" id="{EFF8EB7F-C5D8-09C7-F4F7-E3D63AFE6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054" y="3429000"/>
            <a:ext cx="2143125" cy="2143125"/>
          </a:xfrm>
          <a:prstGeom prst="rect">
            <a:avLst/>
          </a:prstGeom>
        </p:spPr>
      </p:pic>
      <p:pic>
        <p:nvPicPr>
          <p:cNvPr id="7" name="Picture 6" descr="A fruit stand with signs&#10;&#10;Description automatically generated">
            <a:extLst>
              <a:ext uri="{FF2B5EF4-FFF2-40B4-BE49-F238E27FC236}">
                <a16:creationId xmlns:a16="http://schemas.microsoft.com/office/drawing/2014/main" id="{8930E0E1-16CE-AAA2-C97F-4AD4E511E103}"/>
              </a:ext>
            </a:extLst>
          </p:cNvPr>
          <p:cNvPicPr>
            <a:picLocks noChangeAspect="1"/>
          </p:cNvPicPr>
          <p:nvPr/>
        </p:nvPicPr>
        <p:blipFill rotWithShape="1">
          <a:blip r:embed="rId3">
            <a:extLst>
              <a:ext uri="{28A0092B-C50C-407E-A947-70E740481C1C}">
                <a14:useLocalDpi xmlns:a14="http://schemas.microsoft.com/office/drawing/2010/main" val="0"/>
              </a:ext>
            </a:extLst>
          </a:blip>
          <a:srcRect b="11108"/>
          <a:stretch/>
        </p:blipFill>
        <p:spPr>
          <a:xfrm>
            <a:off x="1102468" y="3428999"/>
            <a:ext cx="3278460" cy="2143125"/>
          </a:xfrm>
          <a:prstGeom prst="rect">
            <a:avLst/>
          </a:prstGeom>
        </p:spPr>
      </p:pic>
    </p:spTree>
    <p:extLst>
      <p:ext uri="{BB962C8B-B14F-4D97-AF65-F5344CB8AC3E}">
        <p14:creationId xmlns:p14="http://schemas.microsoft.com/office/powerpoint/2010/main" val="378186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6708-B6FE-BD98-32EB-A6A740FA99FA}"/>
              </a:ext>
            </a:extLst>
          </p:cNvPr>
          <p:cNvSpPr>
            <a:spLocks noGrp="1"/>
          </p:cNvSpPr>
          <p:nvPr>
            <p:ph type="title"/>
          </p:nvPr>
        </p:nvSpPr>
        <p:spPr/>
        <p:txBody>
          <a:bodyPr/>
          <a:lstStyle/>
          <a:p>
            <a:r>
              <a:rPr lang="es-ES" dirty="0"/>
              <a:t>Problema</a:t>
            </a:r>
            <a:endParaRPr lang="en-IE" dirty="0"/>
          </a:p>
        </p:txBody>
      </p:sp>
      <p:sp>
        <p:nvSpPr>
          <p:cNvPr id="3" name="Content Placeholder 2">
            <a:extLst>
              <a:ext uri="{FF2B5EF4-FFF2-40B4-BE49-F238E27FC236}">
                <a16:creationId xmlns:a16="http://schemas.microsoft.com/office/drawing/2014/main" id="{CDA15A02-7678-42F3-1081-D1F4C752F934}"/>
              </a:ext>
            </a:extLst>
          </p:cNvPr>
          <p:cNvSpPr>
            <a:spLocks noGrp="1"/>
          </p:cNvSpPr>
          <p:nvPr>
            <p:ph idx="1"/>
          </p:nvPr>
        </p:nvSpPr>
        <p:spPr>
          <a:xfrm>
            <a:off x="885218" y="2490135"/>
            <a:ext cx="7354110" cy="3570197"/>
          </a:xfrm>
        </p:spPr>
        <p:txBody>
          <a:bodyPr/>
          <a:lstStyle/>
          <a:p>
            <a:pPr marL="0" indent="0" algn="just">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La actual dificultad que enfrentan los usuarios para acceder de manera rápida y conveniente a información precisa sobre los precios de productos en diferentes tiendas de la ciudad, sobre todo los usuarios que llegan nuevos a la ciudad. Muchos se encuentran con obstáculos al intentar encontrar los precios más bajos para los productos que desean comprar, lo que resulta en pérdida de tiempo y dinero al realizar compras en tiendas que ofrecen precios más altos. Este problema indica una falta de acceso eficiente a la información de precios y una dificultad general para realizar comparaciones rápidas y precisas entre los precios de diferentes tiendas.</a:t>
            </a: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E" dirty="0"/>
          </a:p>
        </p:txBody>
      </p:sp>
    </p:spTree>
    <p:extLst>
      <p:ext uri="{BB962C8B-B14F-4D97-AF65-F5344CB8AC3E}">
        <p14:creationId xmlns:p14="http://schemas.microsoft.com/office/powerpoint/2010/main" val="278992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9853-72F3-2AAC-291C-F2578226E4B0}"/>
              </a:ext>
            </a:extLst>
          </p:cNvPr>
          <p:cNvSpPr>
            <a:spLocks noGrp="1"/>
          </p:cNvSpPr>
          <p:nvPr>
            <p:ph type="title"/>
          </p:nvPr>
        </p:nvSpPr>
        <p:spPr/>
        <p:txBody>
          <a:bodyPr/>
          <a:lstStyle/>
          <a:p>
            <a:r>
              <a:rPr lang="es-ES" dirty="0"/>
              <a:t>Descripción</a:t>
            </a:r>
            <a:endParaRPr lang="en-IE" dirty="0"/>
          </a:p>
        </p:txBody>
      </p:sp>
      <p:sp>
        <p:nvSpPr>
          <p:cNvPr id="3" name="Content Placeholder 2">
            <a:extLst>
              <a:ext uri="{FF2B5EF4-FFF2-40B4-BE49-F238E27FC236}">
                <a16:creationId xmlns:a16="http://schemas.microsoft.com/office/drawing/2014/main" id="{0D4A3EDA-20CD-52DB-C4C7-63F4F7309932}"/>
              </a:ext>
            </a:extLst>
          </p:cNvPr>
          <p:cNvSpPr>
            <a:spLocks noGrp="1"/>
          </p:cNvSpPr>
          <p:nvPr>
            <p:ph idx="1"/>
          </p:nvPr>
        </p:nvSpPr>
        <p:spPr>
          <a:xfrm>
            <a:off x="739302" y="2480553"/>
            <a:ext cx="7704307" cy="3696511"/>
          </a:xfrm>
        </p:spPr>
        <p:txBody>
          <a:bodyPr>
            <a:normAutofit/>
          </a:bodyPr>
          <a:lstStyle/>
          <a:p>
            <a:pPr marL="0" indent="0" algn="just">
              <a:buNone/>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El proyecto se centra en el desarrollo de una aplicación móvil diseñada para ayudar a los usuarios a localizar los precios más bajos de productos en diferentes mercados de su ciudad. La aplicación permite a los usuarios buscar productos específicos y comparar sus precios en varias tiendas, lo que les ayuda a tomar decisiones informadas de compra y ahorrar dinero. Además de la funcionalidad de comparación de precios, la aplicación incluye un sistema de notificaciones para alertar a los usuarios sobre ofertas especiales, que les permitirá dejar comentarios y reseñas sobre la calidad de los productos y la experiencia de compra en diferentes tiendas. </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95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9853-72F3-2AAC-291C-F2578226E4B0}"/>
              </a:ext>
            </a:extLst>
          </p:cNvPr>
          <p:cNvSpPr>
            <a:spLocks noGrp="1"/>
          </p:cNvSpPr>
          <p:nvPr>
            <p:ph type="title"/>
          </p:nvPr>
        </p:nvSpPr>
        <p:spPr/>
        <p:txBody>
          <a:bodyPr/>
          <a:lstStyle/>
          <a:p>
            <a:r>
              <a:rPr lang="es-ES" dirty="0"/>
              <a:t>Descripción</a:t>
            </a:r>
            <a:endParaRPr lang="en-IE" dirty="0"/>
          </a:p>
        </p:txBody>
      </p:sp>
      <p:sp>
        <p:nvSpPr>
          <p:cNvPr id="3" name="Content Placeholder 2">
            <a:extLst>
              <a:ext uri="{FF2B5EF4-FFF2-40B4-BE49-F238E27FC236}">
                <a16:creationId xmlns:a16="http://schemas.microsoft.com/office/drawing/2014/main" id="{0D4A3EDA-20CD-52DB-C4C7-63F4F7309932}"/>
              </a:ext>
            </a:extLst>
          </p:cNvPr>
          <p:cNvSpPr>
            <a:spLocks noGrp="1"/>
          </p:cNvSpPr>
          <p:nvPr>
            <p:ph idx="1"/>
          </p:nvPr>
        </p:nvSpPr>
        <p:spPr>
          <a:xfrm>
            <a:off x="739302" y="2821024"/>
            <a:ext cx="7704307" cy="1809345"/>
          </a:xfrm>
        </p:spPr>
        <p:txBody>
          <a:bodyPr>
            <a:normAutofit/>
          </a:bodyPr>
          <a:lstStyle/>
          <a:p>
            <a:pPr marL="0" indent="0" algn="just">
              <a:buNone/>
            </a:pP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Contará con la integración de mapas y navegación para facilitar la ubicación de la tienda más cercanas que ofrece los precios más bajos para los productos específicos que están buscando. Tendrá la opción de agregar un producto que no está en la búsqueda que realiza o modificar el precio de este en caso de que haya sido actualizado en el mercado donde se encuentra en ese momento, contribuyendo con la actualización de la base de datos.</a:t>
            </a:r>
            <a:endParaRPr lang="en-I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51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4234-C5D9-15DC-4200-A9C66C89830C}"/>
              </a:ext>
            </a:extLst>
          </p:cNvPr>
          <p:cNvSpPr>
            <a:spLocks noGrp="1"/>
          </p:cNvSpPr>
          <p:nvPr>
            <p:ph type="title"/>
          </p:nvPr>
        </p:nvSpPr>
        <p:spPr/>
        <p:txBody>
          <a:bodyPr/>
          <a:lstStyle/>
          <a:p>
            <a:r>
              <a:rPr lang="es-ES" dirty="0"/>
              <a:t>Análisis DAFO</a:t>
            </a:r>
            <a:endParaRPr lang="en-IE" dirty="0"/>
          </a:p>
        </p:txBody>
      </p:sp>
      <p:sp>
        <p:nvSpPr>
          <p:cNvPr id="3" name="Content Placeholder 2">
            <a:extLst>
              <a:ext uri="{FF2B5EF4-FFF2-40B4-BE49-F238E27FC236}">
                <a16:creationId xmlns:a16="http://schemas.microsoft.com/office/drawing/2014/main" id="{EDBBDAE8-1F64-577B-F5AA-6CCCB522D676}"/>
              </a:ext>
            </a:extLst>
          </p:cNvPr>
          <p:cNvSpPr>
            <a:spLocks noGrp="1"/>
          </p:cNvSpPr>
          <p:nvPr>
            <p:ph idx="1"/>
          </p:nvPr>
        </p:nvSpPr>
        <p:spPr/>
        <p:txBody>
          <a:bodyPr/>
          <a:lstStyle/>
          <a:p>
            <a:pPr marL="457200" lvl="1" indent="0" algn="ctr">
              <a:lnSpc>
                <a:spcPct val="115000"/>
              </a:lnSpc>
              <a:spcBef>
                <a:spcPct val="0"/>
              </a:spcBef>
              <a:spcAft>
                <a:spcPts val="1000"/>
              </a:spcAft>
              <a:buNone/>
            </a:pPr>
            <a:r>
              <a:rPr lang="es-ES" sz="4000" dirty="0">
                <a:ln w="3175" cmpd="sng">
                  <a:noFill/>
                </a:ln>
                <a:latin typeface="+mj-lt"/>
                <a:ea typeface="+mj-ea"/>
                <a:cs typeface="+mj-cs"/>
              </a:rPr>
              <a:t>Debilidades</a:t>
            </a:r>
            <a:endParaRPr lang="en-IE" sz="4000" dirty="0">
              <a:ln w="3175" cmpd="sng">
                <a:noFill/>
              </a:ln>
              <a:latin typeface="+mj-lt"/>
              <a:ea typeface="+mj-ea"/>
              <a:cs typeface="+mj-cs"/>
            </a:endParaRPr>
          </a:p>
          <a:p>
            <a:pPr marL="0" indent="0" algn="just">
              <a:lnSpc>
                <a:spcPct val="115000"/>
              </a:lnSpc>
              <a:spcAft>
                <a:spcPts val="1000"/>
              </a:spcAft>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Partiendo del análisis del estudio de mercado definimos como principales debilidades la dependencia de la disponibilidad y precisión de datos de precios de productos, los posibles desafíos técnicos en la integración de mapas y navegación. Necesidad de una base de usuarios activa para mantener la base de datos actualizada y la competencia de otras aplicaciones y servicios similares en el mercado.</a:t>
            </a: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E" dirty="0"/>
          </a:p>
        </p:txBody>
      </p:sp>
    </p:spTree>
    <p:extLst>
      <p:ext uri="{BB962C8B-B14F-4D97-AF65-F5344CB8AC3E}">
        <p14:creationId xmlns:p14="http://schemas.microsoft.com/office/powerpoint/2010/main" val="61531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4234-C5D9-15DC-4200-A9C66C89830C}"/>
              </a:ext>
            </a:extLst>
          </p:cNvPr>
          <p:cNvSpPr>
            <a:spLocks noGrp="1"/>
          </p:cNvSpPr>
          <p:nvPr>
            <p:ph type="title"/>
          </p:nvPr>
        </p:nvSpPr>
        <p:spPr/>
        <p:txBody>
          <a:bodyPr/>
          <a:lstStyle/>
          <a:p>
            <a:r>
              <a:rPr lang="es-ES" dirty="0"/>
              <a:t>Análisis DAFO</a:t>
            </a:r>
            <a:endParaRPr lang="en-IE" dirty="0"/>
          </a:p>
        </p:txBody>
      </p:sp>
      <p:sp>
        <p:nvSpPr>
          <p:cNvPr id="3" name="Content Placeholder 2">
            <a:extLst>
              <a:ext uri="{FF2B5EF4-FFF2-40B4-BE49-F238E27FC236}">
                <a16:creationId xmlns:a16="http://schemas.microsoft.com/office/drawing/2014/main" id="{EDBBDAE8-1F64-577B-F5AA-6CCCB522D676}"/>
              </a:ext>
            </a:extLst>
          </p:cNvPr>
          <p:cNvSpPr>
            <a:spLocks noGrp="1"/>
          </p:cNvSpPr>
          <p:nvPr>
            <p:ph idx="1"/>
          </p:nvPr>
        </p:nvSpPr>
        <p:spPr/>
        <p:txBody>
          <a:bodyPr/>
          <a:lstStyle/>
          <a:p>
            <a:pPr marL="457200" lvl="1" indent="0" algn="ctr">
              <a:lnSpc>
                <a:spcPct val="115000"/>
              </a:lnSpc>
              <a:spcBef>
                <a:spcPct val="0"/>
              </a:spcBef>
              <a:spcAft>
                <a:spcPts val="1000"/>
              </a:spcAft>
              <a:buNone/>
            </a:pPr>
            <a:r>
              <a:rPr lang="es-ES" sz="4000" dirty="0">
                <a:ln w="3175" cmpd="sng">
                  <a:noFill/>
                </a:ln>
                <a:latin typeface="+mj-lt"/>
                <a:ea typeface="+mj-ea"/>
                <a:cs typeface="+mj-cs"/>
              </a:rPr>
              <a:t>Amenazas</a:t>
            </a:r>
            <a:endParaRPr lang="en-IE" sz="4000" dirty="0">
              <a:ln w="3175" cmpd="sng">
                <a:noFill/>
              </a:ln>
              <a:latin typeface="+mj-lt"/>
              <a:ea typeface="+mj-ea"/>
              <a:cs typeface="+mj-cs"/>
            </a:endParaRPr>
          </a:p>
          <a:p>
            <a:pPr marL="0" indent="0" algn="just">
              <a:lnSpc>
                <a:spcPct val="115000"/>
              </a:lnSpc>
              <a:spcAft>
                <a:spcPts val="1000"/>
              </a:spcAft>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Dentro de los aspectos a considerar como posibles amenazas esta la posible resistencia de tiendas y minoristas a compartir datos de precios sobre las ofertas especiales para su previa publicación en tiempo, cambios en el comportamiento del consumidor y preferencias de compra, el riesgo de obsolescencia debido a avances tecnológicos en el sector.</a:t>
            </a: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75277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4234-C5D9-15DC-4200-A9C66C89830C}"/>
              </a:ext>
            </a:extLst>
          </p:cNvPr>
          <p:cNvSpPr>
            <a:spLocks noGrp="1"/>
          </p:cNvSpPr>
          <p:nvPr>
            <p:ph type="title"/>
          </p:nvPr>
        </p:nvSpPr>
        <p:spPr/>
        <p:txBody>
          <a:bodyPr/>
          <a:lstStyle/>
          <a:p>
            <a:r>
              <a:rPr lang="es-ES" dirty="0"/>
              <a:t>Análisis DAFO</a:t>
            </a:r>
            <a:endParaRPr lang="en-IE" dirty="0"/>
          </a:p>
        </p:txBody>
      </p:sp>
      <p:sp>
        <p:nvSpPr>
          <p:cNvPr id="3" name="Content Placeholder 2">
            <a:extLst>
              <a:ext uri="{FF2B5EF4-FFF2-40B4-BE49-F238E27FC236}">
                <a16:creationId xmlns:a16="http://schemas.microsoft.com/office/drawing/2014/main" id="{EDBBDAE8-1F64-577B-F5AA-6CCCB522D676}"/>
              </a:ext>
            </a:extLst>
          </p:cNvPr>
          <p:cNvSpPr>
            <a:spLocks noGrp="1"/>
          </p:cNvSpPr>
          <p:nvPr>
            <p:ph idx="1"/>
          </p:nvPr>
        </p:nvSpPr>
        <p:spPr/>
        <p:txBody>
          <a:bodyPr>
            <a:normAutofit lnSpcReduction="10000"/>
          </a:bodyPr>
          <a:lstStyle/>
          <a:p>
            <a:pPr marL="457200" lvl="1" indent="0" algn="ctr">
              <a:lnSpc>
                <a:spcPct val="115000"/>
              </a:lnSpc>
              <a:spcBef>
                <a:spcPct val="0"/>
              </a:spcBef>
              <a:spcAft>
                <a:spcPts val="1000"/>
              </a:spcAft>
              <a:buNone/>
            </a:pPr>
            <a:r>
              <a:rPr lang="es-ES" sz="4000" dirty="0">
                <a:ln w="3175" cmpd="sng">
                  <a:noFill/>
                </a:ln>
                <a:latin typeface="+mj-lt"/>
                <a:ea typeface="+mj-ea"/>
                <a:cs typeface="+mj-cs"/>
              </a:rPr>
              <a:t>Fortalezas</a:t>
            </a:r>
            <a:endParaRPr lang="en-IE" sz="4000" dirty="0">
              <a:ln w="3175" cmpd="sng">
                <a:noFill/>
              </a:ln>
              <a:latin typeface="+mj-lt"/>
              <a:ea typeface="+mj-ea"/>
              <a:cs typeface="+mj-cs"/>
            </a:endParaRPr>
          </a:p>
          <a:p>
            <a:pPr marL="0" indent="0" algn="just">
              <a:lnSpc>
                <a:spcPct val="115000"/>
              </a:lnSpc>
              <a:spcAft>
                <a:spcPts val="1000"/>
              </a:spcAft>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Dentro de las fortalezas identificadas está el acceso rápido a información precisa sobre precios de productos, la opción de comparación de precios en varias tiendas y al mismo tiempo mediante la integración de mapas y navegación podrán ser localizadas las tiendas mas cercanas con dichos precios del producto seleccionado. Una de las fortalezas principales es la contribución de los usuarios a la base de datos para una mayor actualización, opción de la que no disponen las aplicaciones antes mencionadas.</a:t>
            </a: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42310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4234-C5D9-15DC-4200-A9C66C89830C}"/>
              </a:ext>
            </a:extLst>
          </p:cNvPr>
          <p:cNvSpPr>
            <a:spLocks noGrp="1"/>
          </p:cNvSpPr>
          <p:nvPr>
            <p:ph type="title"/>
          </p:nvPr>
        </p:nvSpPr>
        <p:spPr/>
        <p:txBody>
          <a:bodyPr/>
          <a:lstStyle/>
          <a:p>
            <a:r>
              <a:rPr lang="es-ES" dirty="0"/>
              <a:t>Análisis DAFO</a:t>
            </a:r>
            <a:endParaRPr lang="en-IE" dirty="0"/>
          </a:p>
        </p:txBody>
      </p:sp>
      <p:sp>
        <p:nvSpPr>
          <p:cNvPr id="3" name="Content Placeholder 2">
            <a:extLst>
              <a:ext uri="{FF2B5EF4-FFF2-40B4-BE49-F238E27FC236}">
                <a16:creationId xmlns:a16="http://schemas.microsoft.com/office/drawing/2014/main" id="{EDBBDAE8-1F64-577B-F5AA-6CCCB522D676}"/>
              </a:ext>
            </a:extLst>
          </p:cNvPr>
          <p:cNvSpPr>
            <a:spLocks noGrp="1"/>
          </p:cNvSpPr>
          <p:nvPr>
            <p:ph idx="1"/>
          </p:nvPr>
        </p:nvSpPr>
        <p:spPr/>
        <p:txBody>
          <a:bodyPr>
            <a:normAutofit/>
          </a:bodyPr>
          <a:lstStyle/>
          <a:p>
            <a:pPr marL="457200" lvl="1" indent="0" algn="ctr">
              <a:lnSpc>
                <a:spcPct val="115000"/>
              </a:lnSpc>
              <a:spcBef>
                <a:spcPct val="0"/>
              </a:spcBef>
              <a:spcAft>
                <a:spcPts val="1000"/>
              </a:spcAft>
              <a:buNone/>
            </a:pPr>
            <a:r>
              <a:rPr lang="es-ES" sz="4000" dirty="0">
                <a:ln w="3175" cmpd="sng">
                  <a:noFill/>
                </a:ln>
                <a:latin typeface="+mj-lt"/>
                <a:ea typeface="+mj-ea"/>
                <a:cs typeface="+mj-cs"/>
              </a:rPr>
              <a:t>Oportunidades</a:t>
            </a:r>
            <a:endParaRPr lang="en-IE" sz="4000" dirty="0">
              <a:ln w="3175" cmpd="sng">
                <a:noFill/>
              </a:ln>
              <a:latin typeface="+mj-lt"/>
              <a:ea typeface="+mj-ea"/>
              <a:cs typeface="+mj-cs"/>
            </a:endParaRPr>
          </a:p>
          <a:p>
            <a:pPr marL="0" indent="0">
              <a:buNone/>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Acerca de las oportunidades que nos hicieron tomar esta decisión fue la creciente demanda de soluciones digitales para compras inteligentes, el potencial para establecer asociaciones con tiendas y minoristas locales. La posibilidad de expansión a otras ciudades o regiones y la incorporación de características adicionales basadas en retroalimentación de usuarios.</a:t>
            </a: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E"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191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599</Words>
  <Application>Microsoft Office PowerPoint</Application>
  <PresentationFormat>On-screen Show (4:3)</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PowerPoint Presentation</vt:lpstr>
      <vt:lpstr>Más Barato Aqui</vt:lpstr>
      <vt:lpstr>Problema</vt:lpstr>
      <vt:lpstr>Descripción</vt:lpstr>
      <vt:lpstr>Descripción</vt:lpstr>
      <vt:lpstr>Análisis DAFO</vt:lpstr>
      <vt:lpstr>Análisis DAFO</vt:lpstr>
      <vt:lpstr>Análisis DAFO</vt:lpstr>
      <vt:lpstr>Análisis DAFO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Gonzalez Bravo</dc:creator>
  <cp:lastModifiedBy>Nestor Gonzalez Bravo</cp:lastModifiedBy>
  <cp:revision>1</cp:revision>
  <dcterms:created xsi:type="dcterms:W3CDTF">2023-10-31T16:37:01Z</dcterms:created>
  <dcterms:modified xsi:type="dcterms:W3CDTF">2023-11-04T10:45:35Z</dcterms:modified>
</cp:coreProperties>
</file>