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9" r:id="rId4"/>
    <p:sldId id="272" r:id="rId5"/>
    <p:sldId id="278" r:id="rId6"/>
    <p:sldId id="266" r:id="rId7"/>
    <p:sldId id="274" r:id="rId8"/>
    <p:sldId id="273" r:id="rId9"/>
    <p:sldId id="275" r:id="rId10"/>
    <p:sldId id="279" r:id="rId11"/>
    <p:sldId id="258" r:id="rId12"/>
    <p:sldId id="276" r:id="rId13"/>
    <p:sldId id="27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752" autoAdjust="0"/>
  </p:normalViewPr>
  <p:slideViewPr>
    <p:cSldViewPr snapToGrid="0">
      <p:cViewPr varScale="1">
        <p:scale>
          <a:sx n="67" d="100"/>
          <a:sy n="67" d="100"/>
        </p:scale>
        <p:origin x="121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B62D1-2651-4272-AE41-7DF3476896A9}" type="datetimeFigureOut">
              <a:rPr lang="es-ES" smtClean="0"/>
              <a:t>28/11/23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3B7D1D-3CEC-44B8-B4C0-527157215045}" type="slidenum">
              <a:rPr lang="es-ES" smtClean="0"/>
              <a:t>‹#›</a:t>
            </a:fld>
            <a:endParaRPr lang="es-ES"/>
          </a:p>
        </p:txBody>
      </p:sp>
    </p:spTree>
    <p:extLst>
      <p:ext uri="{BB962C8B-B14F-4D97-AF65-F5344CB8AC3E}">
        <p14:creationId xmlns:p14="http://schemas.microsoft.com/office/powerpoint/2010/main" val="4114467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fr-FR" dirty="0"/>
              <a:t>Aujourd’hui, l’évolution rapide du commerce a entraîné une demande croissante de solutions qui facilitent l’accès des consommateurs à des informations précises</a:t>
            </a:r>
            <a:endParaRPr lang="es-ES" dirty="0"/>
          </a:p>
        </p:txBody>
      </p:sp>
      <p:sp>
        <p:nvSpPr>
          <p:cNvPr id="4" name="Marcador de número de diapositiva 3"/>
          <p:cNvSpPr>
            <a:spLocks noGrp="1"/>
          </p:cNvSpPr>
          <p:nvPr>
            <p:ph type="sldNum" sz="quarter" idx="5"/>
          </p:nvPr>
        </p:nvSpPr>
        <p:spPr/>
        <p:txBody>
          <a:bodyPr/>
          <a:lstStyle/>
          <a:p>
            <a:fld id="{2D3B7D1D-3CEC-44B8-B4C0-527157215045}" type="slidenum">
              <a:rPr lang="es-ES" smtClean="0"/>
              <a:t>2</a:t>
            </a:fld>
            <a:endParaRPr lang="es-ES"/>
          </a:p>
        </p:txBody>
      </p:sp>
    </p:spTree>
    <p:extLst>
      <p:ext uri="{BB962C8B-B14F-4D97-AF65-F5344CB8AC3E}">
        <p14:creationId xmlns:p14="http://schemas.microsoft.com/office/powerpoint/2010/main" val="4032704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fr-FR" dirty="0"/>
              <a:t>Fournir une vue d’ensemble pour fournir aux utilisateurs une solution innovante et efficace pour la recherche,</a:t>
            </a:r>
          </a:p>
          <a:p>
            <a:r>
              <a:rPr lang="fr-FR" dirty="0"/>
              <a:t> la comparaison des prix et la prise de décision éclairée dans le processus d’achat, ce qui permet d’économiser du temps et de l’argent.</a:t>
            </a:r>
            <a:endParaRPr lang="es-ES" dirty="0"/>
          </a:p>
        </p:txBody>
      </p:sp>
      <p:sp>
        <p:nvSpPr>
          <p:cNvPr id="4" name="Marcador de número de diapositiva 3"/>
          <p:cNvSpPr>
            <a:spLocks noGrp="1"/>
          </p:cNvSpPr>
          <p:nvPr>
            <p:ph type="sldNum" sz="quarter" idx="5"/>
          </p:nvPr>
        </p:nvSpPr>
        <p:spPr/>
        <p:txBody>
          <a:bodyPr/>
          <a:lstStyle/>
          <a:p>
            <a:fld id="{2D3B7D1D-3CEC-44B8-B4C0-527157215045}" type="slidenum">
              <a:rPr lang="es-ES" smtClean="0"/>
              <a:t>3</a:t>
            </a:fld>
            <a:endParaRPr lang="es-ES"/>
          </a:p>
        </p:txBody>
      </p:sp>
    </p:spTree>
    <p:extLst>
      <p:ext uri="{BB962C8B-B14F-4D97-AF65-F5344CB8AC3E}">
        <p14:creationId xmlns:p14="http://schemas.microsoft.com/office/powerpoint/2010/main" val="23738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D3B7D1D-3CEC-44B8-B4C0-527157215045}" type="slidenum">
              <a:rPr lang="es-ES" smtClean="0"/>
              <a:t>5</a:t>
            </a:fld>
            <a:endParaRPr lang="es-ES"/>
          </a:p>
        </p:txBody>
      </p:sp>
    </p:spTree>
    <p:extLst>
      <p:ext uri="{BB962C8B-B14F-4D97-AF65-F5344CB8AC3E}">
        <p14:creationId xmlns:p14="http://schemas.microsoft.com/office/powerpoint/2010/main" val="844007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D3B7D1D-3CEC-44B8-B4C0-527157215045}" type="slidenum">
              <a:rPr lang="es-ES" smtClean="0"/>
              <a:t>6</a:t>
            </a:fld>
            <a:endParaRPr lang="es-ES"/>
          </a:p>
        </p:txBody>
      </p:sp>
    </p:spTree>
    <p:extLst>
      <p:ext uri="{BB962C8B-B14F-4D97-AF65-F5344CB8AC3E}">
        <p14:creationId xmlns:p14="http://schemas.microsoft.com/office/powerpoint/2010/main" val="2686145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D3B7D1D-3CEC-44B8-B4C0-527157215045}" type="slidenum">
              <a:rPr lang="es-ES" smtClean="0"/>
              <a:t>9</a:t>
            </a:fld>
            <a:endParaRPr lang="es-ES"/>
          </a:p>
        </p:txBody>
      </p:sp>
    </p:spTree>
    <p:extLst>
      <p:ext uri="{BB962C8B-B14F-4D97-AF65-F5344CB8AC3E}">
        <p14:creationId xmlns:p14="http://schemas.microsoft.com/office/powerpoint/2010/main" val="950221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D3B7D1D-3CEC-44B8-B4C0-527157215045}" type="slidenum">
              <a:rPr lang="es-ES" smtClean="0"/>
              <a:t>10</a:t>
            </a:fld>
            <a:endParaRPr lang="es-ES"/>
          </a:p>
        </p:txBody>
      </p:sp>
    </p:spTree>
    <p:extLst>
      <p:ext uri="{BB962C8B-B14F-4D97-AF65-F5344CB8AC3E}">
        <p14:creationId xmlns:p14="http://schemas.microsoft.com/office/powerpoint/2010/main" val="1949882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we are using the use case diagram, so </a:t>
            </a:r>
            <a:r>
              <a:rPr lang="en-IE" dirty="0" err="1"/>
              <a:t>firstable</a:t>
            </a:r>
            <a:r>
              <a:rPr lang="en-IE" dirty="0"/>
              <a:t> what is the use case diagram in few words it’s a global illustration about our scenarios and here we talk about system </a:t>
            </a:r>
          </a:p>
          <a:p>
            <a:r>
              <a:rPr lang="en-IE" dirty="0"/>
              <a:t>The little human is an actor and he is the principal entity which do an activity, the bubbles are use cases, and the arrows are the relation between actors and use case and with use case with another one </a:t>
            </a:r>
          </a:p>
          <a:p>
            <a:r>
              <a:rPr lang="en-IE" dirty="0"/>
              <a:t>Here we have 4 actors but in reality we have only 3, the client is already user, this user can do registration, consult all the product and search a product with a key word, he can also can comment and have an </a:t>
            </a:r>
            <a:r>
              <a:rPr lang="en-IE" dirty="0" err="1"/>
              <a:t>acces</a:t>
            </a:r>
            <a:r>
              <a:rPr lang="en-IE" dirty="0"/>
              <a:t> to add and change the price of a product, </a:t>
            </a:r>
          </a:p>
          <a:p>
            <a:r>
              <a:rPr lang="en-IE" dirty="0" err="1"/>
              <a:t>Tiendes</a:t>
            </a:r>
            <a:r>
              <a:rPr lang="en-IE" dirty="0"/>
              <a:t> locales can have an </a:t>
            </a:r>
            <a:r>
              <a:rPr lang="en-IE" dirty="0" err="1"/>
              <a:t>acces</a:t>
            </a:r>
            <a:r>
              <a:rPr lang="en-IE" dirty="0"/>
              <a:t> for his own information like name and </a:t>
            </a:r>
            <a:r>
              <a:rPr lang="en-IE" dirty="0" err="1"/>
              <a:t>gps</a:t>
            </a:r>
            <a:r>
              <a:rPr lang="en-IE" dirty="0"/>
              <a:t> position, they can </a:t>
            </a:r>
            <a:r>
              <a:rPr lang="en-IE" dirty="0" err="1"/>
              <a:t>apdate</a:t>
            </a:r>
            <a:r>
              <a:rPr lang="en-IE" dirty="0"/>
              <a:t> the data, and response to the comment, his principal mission is to put or delete products and give to them leir prices, he can do the gestion of the offers like promotion </a:t>
            </a:r>
          </a:p>
          <a:p>
            <a:r>
              <a:rPr lang="en-IE" dirty="0"/>
              <a:t>But all of this things can’t be done </a:t>
            </a:r>
            <a:r>
              <a:rPr lang="en-IE" dirty="0" err="1"/>
              <a:t>whitout</a:t>
            </a:r>
            <a:r>
              <a:rPr lang="en-IE" dirty="0"/>
              <a:t> </a:t>
            </a:r>
            <a:r>
              <a:rPr lang="en-IE" dirty="0" err="1"/>
              <a:t>authentification</a:t>
            </a:r>
            <a:r>
              <a:rPr lang="en-IE" dirty="0"/>
              <a:t>, not all the </a:t>
            </a:r>
            <a:r>
              <a:rPr lang="en-IE" dirty="0" err="1"/>
              <a:t>peapole</a:t>
            </a:r>
            <a:r>
              <a:rPr lang="en-IE" dirty="0"/>
              <a:t> have an </a:t>
            </a:r>
            <a:r>
              <a:rPr lang="en-IE" dirty="0" err="1"/>
              <a:t>acces</a:t>
            </a:r>
            <a:r>
              <a:rPr lang="en-IE" dirty="0"/>
              <a:t> to do this modification and not all the modification can be right, so here we need to have this step</a:t>
            </a:r>
          </a:p>
          <a:p>
            <a:endParaRPr lang="en-IE" dirty="0"/>
          </a:p>
        </p:txBody>
      </p:sp>
      <p:sp>
        <p:nvSpPr>
          <p:cNvPr id="4" name="Slide Number Placeholder 3"/>
          <p:cNvSpPr>
            <a:spLocks noGrp="1"/>
          </p:cNvSpPr>
          <p:nvPr>
            <p:ph type="sldNum" sz="quarter" idx="5"/>
          </p:nvPr>
        </p:nvSpPr>
        <p:spPr/>
        <p:txBody>
          <a:bodyPr/>
          <a:lstStyle/>
          <a:p>
            <a:fld id="{2D3B7D1D-3CEC-44B8-B4C0-527157215045}" type="slidenum">
              <a:rPr lang="es-ES" smtClean="0"/>
              <a:t>11</a:t>
            </a:fld>
            <a:endParaRPr lang="es-ES"/>
          </a:p>
        </p:txBody>
      </p:sp>
    </p:spTree>
    <p:extLst>
      <p:ext uri="{BB962C8B-B14F-4D97-AF65-F5344CB8AC3E}">
        <p14:creationId xmlns:p14="http://schemas.microsoft.com/office/powerpoint/2010/main" val="3173143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D3B7D1D-3CEC-44B8-B4C0-527157215045}" type="slidenum">
              <a:rPr lang="es-ES" smtClean="0"/>
              <a:t>12</a:t>
            </a:fld>
            <a:endParaRPr lang="es-ES"/>
          </a:p>
        </p:txBody>
      </p:sp>
    </p:spTree>
    <p:extLst>
      <p:ext uri="{BB962C8B-B14F-4D97-AF65-F5344CB8AC3E}">
        <p14:creationId xmlns:p14="http://schemas.microsoft.com/office/powerpoint/2010/main" val="35228517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2D3B7D1D-3CEC-44B8-B4C0-527157215045}" type="slidenum">
              <a:rPr lang="es-ES" smtClean="0"/>
              <a:t>13</a:t>
            </a:fld>
            <a:endParaRPr lang="es-ES"/>
          </a:p>
        </p:txBody>
      </p:sp>
    </p:spTree>
    <p:extLst>
      <p:ext uri="{BB962C8B-B14F-4D97-AF65-F5344CB8AC3E}">
        <p14:creationId xmlns:p14="http://schemas.microsoft.com/office/powerpoint/2010/main" val="318484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64768607-27E1-4A5C-A204-4A2CA2CD4D3A}" type="datetimeFigureOut">
              <a:rPr lang="es-ES" smtClean="0"/>
              <a:t>28/11/23</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169457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768607-27E1-4A5C-A204-4A2CA2CD4D3A}" type="datetimeFigureOut">
              <a:rPr lang="es-ES" smtClean="0"/>
              <a:t>28/11/23</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635892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768607-27E1-4A5C-A204-4A2CA2CD4D3A}" type="datetimeFigureOut">
              <a:rPr lang="es-ES" smtClean="0"/>
              <a:t>28/11/23</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F4E370-ECC9-4910-A5A3-400020FB2915}" type="slidenum">
              <a:rPr lang="es-ES" smtClean="0"/>
              <a:t>‹#›</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1695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4768607-27E1-4A5C-A204-4A2CA2CD4D3A}" type="datetimeFigureOut">
              <a:rPr lang="es-ES" smtClean="0"/>
              <a:t>28/11/23</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15304676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4768607-27E1-4A5C-A204-4A2CA2CD4D3A}" type="datetimeFigureOut">
              <a:rPr lang="es-ES" smtClean="0"/>
              <a:t>28/11/23</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F4E370-ECC9-4910-A5A3-400020FB2915}" type="slidenum">
              <a:rPr lang="es-ES" smtClean="0"/>
              <a:t>‹#›</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2107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64768607-27E1-4A5C-A204-4A2CA2CD4D3A}" type="datetimeFigureOut">
              <a:rPr lang="es-ES" smtClean="0"/>
              <a:t>28/11/23</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11414109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768607-27E1-4A5C-A204-4A2CA2CD4D3A}" type="datetimeFigureOut">
              <a:rPr lang="es-ES" smtClean="0"/>
              <a:t>28/11/23</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11792477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768607-27E1-4A5C-A204-4A2CA2CD4D3A}" type="datetimeFigureOut">
              <a:rPr lang="es-ES" smtClean="0"/>
              <a:t>28/11/23</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2511494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4768607-27E1-4A5C-A204-4A2CA2CD4D3A}" type="datetimeFigureOut">
              <a:rPr lang="es-ES" smtClean="0"/>
              <a:t>28/11/23</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277622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64768607-27E1-4A5C-A204-4A2CA2CD4D3A}" type="datetimeFigureOut">
              <a:rPr lang="es-ES" smtClean="0"/>
              <a:t>28/11/23</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4012814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4768607-27E1-4A5C-A204-4A2CA2CD4D3A}" type="datetimeFigureOut">
              <a:rPr lang="es-ES" smtClean="0"/>
              <a:t>28/11/23</a:t>
            </a:fld>
            <a:endParaRPr lang="es-ES"/>
          </a:p>
        </p:txBody>
      </p:sp>
      <p:sp>
        <p:nvSpPr>
          <p:cNvPr id="6" name="Footer Placeholder 5"/>
          <p:cNvSpPr>
            <a:spLocks noGrp="1"/>
          </p:cNvSpPr>
          <p:nvPr>
            <p:ph type="ftr" sz="quarter" idx="11"/>
          </p:nvPr>
        </p:nvSpPr>
        <p:spPr/>
        <p:txBody>
          <a:bodyPr/>
          <a:lstStyle/>
          <a:p>
            <a:endParaRPr lang="es-E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4201436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4768607-27E1-4A5C-A204-4A2CA2CD4D3A}" type="datetimeFigureOut">
              <a:rPr lang="es-ES" smtClean="0"/>
              <a:t>28/11/23</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12246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4768607-27E1-4A5C-A204-4A2CA2CD4D3A}" type="datetimeFigureOut">
              <a:rPr lang="es-ES" smtClean="0"/>
              <a:t>28/11/23</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1585661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768607-27E1-4A5C-A204-4A2CA2CD4D3A}" type="datetimeFigureOut">
              <a:rPr lang="es-ES" smtClean="0"/>
              <a:t>28/11/23</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3019510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768607-27E1-4A5C-A204-4A2CA2CD4D3A}" type="datetimeFigureOut">
              <a:rPr lang="es-ES" smtClean="0"/>
              <a:t>28/11/23</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308074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64768607-27E1-4A5C-A204-4A2CA2CD4D3A}" type="datetimeFigureOut">
              <a:rPr lang="es-ES" smtClean="0"/>
              <a:t>28/11/23</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5F4E370-ECC9-4910-A5A3-400020FB2915}" type="slidenum">
              <a:rPr lang="es-ES" smtClean="0"/>
              <a:t>‹#›</a:t>
            </a:fld>
            <a:endParaRPr lang="es-ES"/>
          </a:p>
        </p:txBody>
      </p:sp>
    </p:spTree>
    <p:extLst>
      <p:ext uri="{BB962C8B-B14F-4D97-AF65-F5344CB8AC3E}">
        <p14:creationId xmlns:p14="http://schemas.microsoft.com/office/powerpoint/2010/main" val="2876908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4768607-27E1-4A5C-A204-4A2CA2CD4D3A}" type="datetimeFigureOut">
              <a:rPr lang="es-ES" smtClean="0"/>
              <a:t>28/11/23</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5F4E370-ECC9-4910-A5A3-400020FB2915}" type="slidenum">
              <a:rPr lang="es-ES" smtClean="0"/>
              <a:t>‹#›</a:t>
            </a:fld>
            <a:endParaRPr lang="es-ES"/>
          </a:p>
        </p:txBody>
      </p:sp>
    </p:spTree>
    <p:extLst>
      <p:ext uri="{BB962C8B-B14F-4D97-AF65-F5344CB8AC3E}">
        <p14:creationId xmlns:p14="http://schemas.microsoft.com/office/powerpoint/2010/main" val="1587309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6A8C3A-DB08-D584-3AF8-98E4B96C8818}"/>
              </a:ext>
            </a:extLst>
          </p:cNvPr>
          <p:cNvSpPr>
            <a:spLocks noGrp="1"/>
          </p:cNvSpPr>
          <p:nvPr>
            <p:ph type="ctrTitle"/>
          </p:nvPr>
        </p:nvSpPr>
        <p:spPr>
          <a:xfrm>
            <a:off x="2656918" y="915699"/>
            <a:ext cx="8915399" cy="2262781"/>
          </a:xfrm>
        </p:spPr>
        <p:txBody>
          <a:bodyPr>
            <a:normAutofit fontScale="90000"/>
          </a:bodyPr>
          <a:lstStyle/>
          <a:p>
            <a:r>
              <a:rPr lang="es-ES" sz="4000" kern="1400" spc="25" dirty="0">
                <a:solidFill>
                  <a:srgbClr val="17365D"/>
                </a:solidFill>
                <a:effectLst/>
                <a:latin typeface="Cambria" panose="02040503050406030204" pitchFamily="18" charset="0"/>
                <a:ea typeface="Calibri" panose="020F0502020204030204" pitchFamily="34" charset="0"/>
                <a:cs typeface="Times New Roman" panose="02020603050405020304" pitchFamily="18" charset="0"/>
              </a:rPr>
              <a:t>Visión y alcance del proyecto</a:t>
            </a:r>
            <a:br>
              <a:rPr lang="es-ES" sz="4000" kern="1400" spc="25" dirty="0">
                <a:solidFill>
                  <a:srgbClr val="17365D"/>
                </a:solidFill>
                <a:effectLst/>
                <a:latin typeface="Cambria" panose="02040503050406030204" pitchFamily="18" charset="0"/>
                <a:ea typeface="Calibri" panose="020F0502020204030204" pitchFamily="34" charset="0"/>
                <a:cs typeface="Times New Roman" panose="02020603050405020304" pitchFamily="18" charset="0"/>
              </a:rPr>
            </a:br>
            <a:r>
              <a:rPr lang="es-ES" sz="4000" kern="1400" spc="25" dirty="0">
                <a:solidFill>
                  <a:srgbClr val="17365D"/>
                </a:solidFill>
                <a:effectLst/>
                <a:latin typeface="Cambria" panose="02040503050406030204" pitchFamily="18" charset="0"/>
                <a:ea typeface="Calibri" panose="020F0502020204030204" pitchFamily="34" charset="0"/>
                <a:cs typeface="Times New Roman" panose="02020603050405020304" pitchFamily="18" charset="0"/>
              </a:rPr>
              <a:t>Modelado Persona Escenario </a:t>
            </a:r>
            <a:br>
              <a:rPr lang="es-ES" sz="4000" kern="1400" spc="25" dirty="0">
                <a:solidFill>
                  <a:srgbClr val="17365D"/>
                </a:solidFill>
                <a:effectLst/>
                <a:latin typeface="Cambria" panose="02040503050406030204" pitchFamily="18" charset="0"/>
                <a:ea typeface="Calibri" panose="020F0502020204030204" pitchFamily="34" charset="0"/>
                <a:cs typeface="Times New Roman" panose="02020603050405020304" pitchFamily="18" charset="0"/>
              </a:rPr>
            </a:br>
            <a:r>
              <a:rPr lang="es-ES" sz="4000" kern="1400" spc="25" dirty="0">
                <a:solidFill>
                  <a:srgbClr val="17365D"/>
                </a:solidFill>
                <a:effectLst/>
                <a:latin typeface="Cambria" panose="02040503050406030204" pitchFamily="18" charset="0"/>
                <a:ea typeface="Calibri" panose="020F0502020204030204" pitchFamily="34" charset="0"/>
                <a:cs typeface="Times New Roman" panose="02020603050405020304" pitchFamily="18" charset="0"/>
              </a:rPr>
              <a:t>Má</a:t>
            </a:r>
            <a:r>
              <a:rPr lang="es-ES" sz="4000" kern="1400" spc="25" dirty="0">
                <a:solidFill>
                  <a:srgbClr val="17365D"/>
                </a:solidFill>
                <a:latin typeface="Cambria" panose="02040503050406030204" pitchFamily="18" charset="0"/>
                <a:ea typeface="Calibri" panose="020F0502020204030204" pitchFamily="34" charset="0"/>
                <a:cs typeface="Times New Roman" panose="02020603050405020304" pitchFamily="18" charset="0"/>
              </a:rPr>
              <a:t>s Barato Aquí</a:t>
            </a:r>
            <a:br>
              <a:rPr lang="es-ES" sz="4000" kern="1400" spc="25" dirty="0">
                <a:solidFill>
                  <a:srgbClr val="17365D"/>
                </a:solidFill>
                <a:effectLst/>
                <a:latin typeface="Cambria" panose="02040503050406030204" pitchFamily="18" charset="0"/>
                <a:ea typeface="Calibri" panose="020F0502020204030204" pitchFamily="34" charset="0"/>
                <a:cs typeface="Times New Roman" panose="02020603050405020304" pitchFamily="18" charset="0"/>
              </a:rPr>
            </a:br>
            <a:endParaRPr lang="es-ES" sz="4000" dirty="0"/>
          </a:p>
        </p:txBody>
      </p:sp>
      <p:sp>
        <p:nvSpPr>
          <p:cNvPr id="3" name="Subtítulo 2">
            <a:extLst>
              <a:ext uri="{FF2B5EF4-FFF2-40B4-BE49-F238E27FC236}">
                <a16:creationId xmlns:a16="http://schemas.microsoft.com/office/drawing/2014/main" id="{D412A0B2-333C-6C5B-A780-EA9BC804C650}"/>
              </a:ext>
            </a:extLst>
          </p:cNvPr>
          <p:cNvSpPr>
            <a:spLocks noGrp="1"/>
          </p:cNvSpPr>
          <p:nvPr>
            <p:ph type="subTitle" idx="1"/>
          </p:nvPr>
        </p:nvSpPr>
        <p:spPr>
          <a:xfrm>
            <a:off x="1856812" y="3960686"/>
            <a:ext cx="9144000" cy="2133599"/>
          </a:xfrm>
        </p:spPr>
        <p:txBody>
          <a:bodyPr>
            <a:normAutofit fontScale="25000" lnSpcReduction="20000"/>
          </a:bodyPr>
          <a:lstStyle/>
          <a:p>
            <a:pPr algn="ctr">
              <a:lnSpc>
                <a:spcPct val="115000"/>
              </a:lnSpc>
              <a:spcAft>
                <a:spcPts val="1000"/>
              </a:spcAft>
            </a:pPr>
            <a:r>
              <a:rPr lang="es-ES" sz="9600" kern="1400" spc="25" dirty="0">
                <a:solidFill>
                  <a:srgbClr val="17365D"/>
                </a:solidFill>
                <a:latin typeface="Cambria" panose="02040503050406030204" pitchFamily="18" charset="0"/>
                <a:ea typeface="Calibri" panose="020F0502020204030204" pitchFamily="34" charset="0"/>
                <a:cs typeface="Times New Roman" panose="02020603050405020304" pitchFamily="18" charset="0"/>
              </a:rPr>
              <a:t>Hela </a:t>
            </a:r>
            <a:r>
              <a:rPr lang="es-ES" sz="9600" kern="1400" spc="25" dirty="0" err="1">
                <a:solidFill>
                  <a:srgbClr val="17365D"/>
                </a:solidFill>
                <a:latin typeface="Cambria" panose="02040503050406030204" pitchFamily="18" charset="0"/>
                <a:ea typeface="Calibri" panose="020F0502020204030204" pitchFamily="34" charset="0"/>
                <a:cs typeface="Times New Roman" panose="02020603050405020304" pitchFamily="18" charset="0"/>
              </a:rPr>
              <a:t>Berrouayel</a:t>
            </a:r>
            <a:r>
              <a:rPr lang="es-ES" sz="9600" kern="1400" spc="25" dirty="0">
                <a:solidFill>
                  <a:srgbClr val="17365D"/>
                </a:solidFill>
                <a:latin typeface="Cambria" panose="02040503050406030204" pitchFamily="18" charset="0"/>
                <a:ea typeface="Calibri" panose="020F0502020204030204" pitchFamily="34" charset="0"/>
                <a:cs typeface="Times New Roman" panose="02020603050405020304" pitchFamily="18" charset="0"/>
              </a:rPr>
              <a:t> </a:t>
            </a:r>
          </a:p>
          <a:p>
            <a:pPr algn="ctr">
              <a:lnSpc>
                <a:spcPct val="115000"/>
              </a:lnSpc>
              <a:spcAft>
                <a:spcPts val="1000"/>
              </a:spcAft>
            </a:pPr>
            <a:r>
              <a:rPr lang="es-ES" sz="9600" kern="1400" spc="25" dirty="0">
                <a:solidFill>
                  <a:srgbClr val="17365D"/>
                </a:solidFill>
                <a:latin typeface="Cambria" panose="02040503050406030204" pitchFamily="18" charset="0"/>
                <a:ea typeface="Calibri" panose="020F0502020204030204" pitchFamily="34" charset="0"/>
                <a:cs typeface="Times New Roman" panose="02020603050405020304" pitchFamily="18" charset="0"/>
              </a:rPr>
              <a:t>Francisco Aguilera Martínez</a:t>
            </a:r>
          </a:p>
          <a:p>
            <a:pPr algn="ctr">
              <a:lnSpc>
                <a:spcPct val="115000"/>
              </a:lnSpc>
              <a:spcAft>
                <a:spcPts val="1000"/>
              </a:spcAft>
            </a:pPr>
            <a:r>
              <a:rPr lang="es-ES" sz="9600" kern="1400" spc="25" dirty="0" err="1">
                <a:solidFill>
                  <a:srgbClr val="17365D"/>
                </a:solidFill>
                <a:latin typeface="Cambria" panose="02040503050406030204" pitchFamily="18" charset="0"/>
                <a:ea typeface="Calibri" panose="020F0502020204030204" pitchFamily="34" charset="0"/>
                <a:cs typeface="Times New Roman" panose="02020603050405020304" pitchFamily="18" charset="0"/>
              </a:rPr>
              <a:t>Nestor</a:t>
            </a:r>
            <a:r>
              <a:rPr lang="es-ES" sz="9600" kern="1400" spc="25" dirty="0">
                <a:solidFill>
                  <a:srgbClr val="17365D"/>
                </a:solidFill>
                <a:latin typeface="Cambria" panose="02040503050406030204" pitchFamily="18" charset="0"/>
                <a:ea typeface="Calibri" panose="020F0502020204030204" pitchFamily="34" charset="0"/>
                <a:cs typeface="Times New Roman" panose="02020603050405020304" pitchFamily="18" charset="0"/>
              </a:rPr>
              <a:t> E González Bravo</a:t>
            </a:r>
          </a:p>
          <a:p>
            <a:pPr algn="ctr">
              <a:lnSpc>
                <a:spcPct val="115000"/>
              </a:lnSpc>
              <a:spcAft>
                <a:spcPts val="1000"/>
              </a:spcAft>
            </a:pPr>
            <a:r>
              <a:rPr lang="es-ES" sz="9600" kern="1400" spc="25" dirty="0">
                <a:solidFill>
                  <a:srgbClr val="17365D"/>
                </a:solidFill>
                <a:latin typeface="Cambria" panose="02040503050406030204" pitchFamily="18" charset="0"/>
                <a:ea typeface="Calibri" panose="020F0502020204030204" pitchFamily="34" charset="0"/>
                <a:cs typeface="Times New Roman" panose="02020603050405020304" pitchFamily="18" charset="0"/>
              </a:rPr>
              <a:t>24/10/2024</a:t>
            </a:r>
          </a:p>
          <a:p>
            <a:endParaRPr lang="es-ES" dirty="0"/>
          </a:p>
        </p:txBody>
      </p:sp>
    </p:spTree>
    <p:extLst>
      <p:ext uri="{BB962C8B-B14F-4D97-AF65-F5344CB8AC3E}">
        <p14:creationId xmlns:p14="http://schemas.microsoft.com/office/powerpoint/2010/main" val="203999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1BA8-7646-F07F-182E-88DE69DA940B}"/>
              </a:ext>
            </a:extLst>
          </p:cNvPr>
          <p:cNvSpPr>
            <a:spLocks noGrp="1"/>
          </p:cNvSpPr>
          <p:nvPr>
            <p:ph type="title"/>
          </p:nvPr>
        </p:nvSpPr>
        <p:spPr>
          <a:xfrm>
            <a:off x="1838821" y="323486"/>
            <a:ext cx="8911687" cy="1280890"/>
          </a:xfrm>
        </p:spPr>
        <p:txBody>
          <a:bodyPr/>
          <a:lstStyle/>
          <a:p>
            <a:r>
              <a:rPr lang="es-ES" dirty="0"/>
              <a:t>Personajes</a:t>
            </a:r>
            <a:endParaRPr lang="en-IE" dirty="0"/>
          </a:p>
        </p:txBody>
      </p:sp>
      <p:pic>
        <p:nvPicPr>
          <p:cNvPr id="5" name="Picture 4">
            <a:extLst>
              <a:ext uri="{FF2B5EF4-FFF2-40B4-BE49-F238E27FC236}">
                <a16:creationId xmlns:a16="http://schemas.microsoft.com/office/drawing/2014/main" id="{3EF5036D-4EDE-2600-1AED-B74A3EBE3FF7}"/>
              </a:ext>
            </a:extLst>
          </p:cNvPr>
          <p:cNvPicPr>
            <a:picLocks noChangeAspect="1"/>
          </p:cNvPicPr>
          <p:nvPr/>
        </p:nvPicPr>
        <p:blipFill>
          <a:blip r:embed="rId3"/>
          <a:stretch>
            <a:fillRect/>
          </a:stretch>
        </p:blipFill>
        <p:spPr>
          <a:xfrm>
            <a:off x="774594" y="1193781"/>
            <a:ext cx="5321406" cy="5340733"/>
          </a:xfrm>
          <a:prstGeom prst="rect">
            <a:avLst/>
          </a:prstGeom>
        </p:spPr>
      </p:pic>
      <p:pic>
        <p:nvPicPr>
          <p:cNvPr id="7" name="Picture 6">
            <a:extLst>
              <a:ext uri="{FF2B5EF4-FFF2-40B4-BE49-F238E27FC236}">
                <a16:creationId xmlns:a16="http://schemas.microsoft.com/office/drawing/2014/main" id="{7AED5B61-5ECF-A50E-B802-325E1FAC10F3}"/>
              </a:ext>
            </a:extLst>
          </p:cNvPr>
          <p:cNvPicPr>
            <a:picLocks noChangeAspect="1"/>
          </p:cNvPicPr>
          <p:nvPr/>
        </p:nvPicPr>
        <p:blipFill>
          <a:blip r:embed="rId4"/>
          <a:stretch>
            <a:fillRect/>
          </a:stretch>
        </p:blipFill>
        <p:spPr>
          <a:xfrm>
            <a:off x="6294664" y="516615"/>
            <a:ext cx="5831822" cy="5824770"/>
          </a:xfrm>
          <a:prstGeom prst="rect">
            <a:avLst/>
          </a:prstGeom>
        </p:spPr>
      </p:pic>
    </p:spTree>
    <p:extLst>
      <p:ext uri="{BB962C8B-B14F-4D97-AF65-F5344CB8AC3E}">
        <p14:creationId xmlns:p14="http://schemas.microsoft.com/office/powerpoint/2010/main" val="331717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41CED2-AFBB-5886-C68C-28101B331335}"/>
              </a:ext>
            </a:extLst>
          </p:cNvPr>
          <p:cNvSpPr>
            <a:spLocks noGrp="1"/>
          </p:cNvSpPr>
          <p:nvPr>
            <p:ph type="title"/>
          </p:nvPr>
        </p:nvSpPr>
        <p:spPr>
          <a:xfrm>
            <a:off x="3870577" y="22862"/>
            <a:ext cx="8911687" cy="1280890"/>
          </a:xfrm>
        </p:spPr>
        <p:txBody>
          <a:bodyPr/>
          <a:lstStyle/>
          <a:p>
            <a:r>
              <a:rPr lang="es-ES" dirty="0">
                <a:latin typeface="Times New Roman" panose="02020603050405020304" pitchFamily="18" charset="0"/>
                <a:cs typeface="Times New Roman" panose="02020603050405020304" pitchFamily="18" charset="0"/>
              </a:rPr>
              <a:t>Análisis de Sistemas</a:t>
            </a:r>
          </a:p>
        </p:txBody>
      </p:sp>
      <p:pic>
        <p:nvPicPr>
          <p:cNvPr id="5" name="Marcador de contenido 4">
            <a:extLst>
              <a:ext uri="{FF2B5EF4-FFF2-40B4-BE49-F238E27FC236}">
                <a16:creationId xmlns:a16="http://schemas.microsoft.com/office/drawing/2014/main" id="{46BB80F2-836A-223D-4DCC-C1E5E92B272B}"/>
              </a:ext>
            </a:extLst>
          </p:cNvPr>
          <p:cNvPicPr>
            <a:picLocks noGrp="1" noChangeAspect="1"/>
          </p:cNvPicPr>
          <p:nvPr>
            <p:ph idx="1"/>
          </p:nvPr>
        </p:nvPicPr>
        <p:blipFill>
          <a:blip r:embed="rId3"/>
          <a:stretch>
            <a:fillRect/>
          </a:stretch>
        </p:blipFill>
        <p:spPr>
          <a:xfrm>
            <a:off x="1943376" y="1806339"/>
            <a:ext cx="344952" cy="799515"/>
          </a:xfrm>
        </p:spPr>
      </p:pic>
      <p:sp>
        <p:nvSpPr>
          <p:cNvPr id="6" name="Elipse 5">
            <a:extLst>
              <a:ext uri="{FF2B5EF4-FFF2-40B4-BE49-F238E27FC236}">
                <a16:creationId xmlns:a16="http://schemas.microsoft.com/office/drawing/2014/main" id="{DE51766A-68F7-1CFC-0912-3493EA9C910F}"/>
              </a:ext>
            </a:extLst>
          </p:cNvPr>
          <p:cNvSpPr/>
          <p:nvPr/>
        </p:nvSpPr>
        <p:spPr>
          <a:xfrm>
            <a:off x="3341376" y="1132608"/>
            <a:ext cx="1330573" cy="64554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tx1"/>
                </a:solidFill>
              </a:rPr>
              <a:t>Para registrarse</a:t>
            </a:r>
            <a:r>
              <a:rPr lang="es-ES" dirty="0"/>
              <a:t> </a:t>
            </a:r>
          </a:p>
        </p:txBody>
      </p:sp>
      <p:sp>
        <p:nvSpPr>
          <p:cNvPr id="7" name="Elipse 6">
            <a:extLst>
              <a:ext uri="{FF2B5EF4-FFF2-40B4-BE49-F238E27FC236}">
                <a16:creationId xmlns:a16="http://schemas.microsoft.com/office/drawing/2014/main" id="{87E784F3-D136-1533-0E02-0EC23C2EF5FB}"/>
              </a:ext>
            </a:extLst>
          </p:cNvPr>
          <p:cNvSpPr/>
          <p:nvPr/>
        </p:nvSpPr>
        <p:spPr>
          <a:xfrm>
            <a:off x="3214159" y="2054471"/>
            <a:ext cx="1273436" cy="646477"/>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tx1"/>
                </a:solidFill>
              </a:rPr>
              <a:t>Ver tiendes locales</a:t>
            </a:r>
            <a:endParaRPr lang="es-ES" dirty="0"/>
          </a:p>
        </p:txBody>
      </p:sp>
      <p:sp>
        <p:nvSpPr>
          <p:cNvPr id="8" name="Elipse 7">
            <a:extLst>
              <a:ext uri="{FF2B5EF4-FFF2-40B4-BE49-F238E27FC236}">
                <a16:creationId xmlns:a16="http://schemas.microsoft.com/office/drawing/2014/main" id="{47F8BC40-A714-1DE5-1951-F4FADA64EC4A}"/>
              </a:ext>
            </a:extLst>
          </p:cNvPr>
          <p:cNvSpPr/>
          <p:nvPr/>
        </p:nvSpPr>
        <p:spPr>
          <a:xfrm>
            <a:off x="3155289" y="3085149"/>
            <a:ext cx="1287135" cy="62233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tx1"/>
                </a:solidFill>
              </a:rPr>
              <a:t>Buscador de productos</a:t>
            </a:r>
            <a:endParaRPr lang="es-ES" dirty="0"/>
          </a:p>
        </p:txBody>
      </p:sp>
      <p:sp>
        <p:nvSpPr>
          <p:cNvPr id="9" name="Elipse 8">
            <a:extLst>
              <a:ext uri="{FF2B5EF4-FFF2-40B4-BE49-F238E27FC236}">
                <a16:creationId xmlns:a16="http://schemas.microsoft.com/office/drawing/2014/main" id="{EAE413F5-0D91-BDB5-A419-9BC796311606}"/>
              </a:ext>
            </a:extLst>
          </p:cNvPr>
          <p:cNvSpPr/>
          <p:nvPr/>
        </p:nvSpPr>
        <p:spPr>
          <a:xfrm>
            <a:off x="6423636" y="3702961"/>
            <a:ext cx="1389733" cy="5647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tabLst>
                <a:tab pos="714375" algn="l"/>
              </a:tabLst>
            </a:pPr>
            <a:r>
              <a:rPr lang="es-ES" sz="1100" dirty="0">
                <a:solidFill>
                  <a:schemeClr val="tx1"/>
                </a:solidFill>
              </a:rPr>
              <a:t>Deja un comentario</a:t>
            </a:r>
            <a:endParaRPr lang="es-ES" dirty="0"/>
          </a:p>
        </p:txBody>
      </p:sp>
      <p:sp>
        <p:nvSpPr>
          <p:cNvPr id="10" name="CuadroTexto 9">
            <a:extLst>
              <a:ext uri="{FF2B5EF4-FFF2-40B4-BE49-F238E27FC236}">
                <a16:creationId xmlns:a16="http://schemas.microsoft.com/office/drawing/2014/main" id="{2D082631-FBD9-BAF4-0E93-6AA9D7E01E8A}"/>
              </a:ext>
            </a:extLst>
          </p:cNvPr>
          <p:cNvSpPr txBox="1"/>
          <p:nvPr/>
        </p:nvSpPr>
        <p:spPr>
          <a:xfrm>
            <a:off x="1933988" y="1438127"/>
            <a:ext cx="932329" cy="261610"/>
          </a:xfrm>
          <a:prstGeom prst="rect">
            <a:avLst/>
          </a:prstGeom>
          <a:noFill/>
        </p:spPr>
        <p:txBody>
          <a:bodyPr wrap="square" rtlCol="0">
            <a:spAutoFit/>
          </a:bodyPr>
          <a:lstStyle/>
          <a:p>
            <a:r>
              <a:rPr lang="es-ES" sz="1100" dirty="0"/>
              <a:t>Usuario</a:t>
            </a:r>
          </a:p>
        </p:txBody>
      </p:sp>
      <p:pic>
        <p:nvPicPr>
          <p:cNvPr id="11" name="Marcador de contenido 4">
            <a:extLst>
              <a:ext uri="{FF2B5EF4-FFF2-40B4-BE49-F238E27FC236}">
                <a16:creationId xmlns:a16="http://schemas.microsoft.com/office/drawing/2014/main" id="{8A90E601-19E9-097A-E8F7-90C8A9F4609C}"/>
              </a:ext>
            </a:extLst>
          </p:cNvPr>
          <p:cNvPicPr>
            <a:picLocks noChangeAspect="1"/>
          </p:cNvPicPr>
          <p:nvPr/>
        </p:nvPicPr>
        <p:blipFill>
          <a:blip r:embed="rId3"/>
          <a:stretch>
            <a:fillRect/>
          </a:stretch>
        </p:blipFill>
        <p:spPr>
          <a:xfrm>
            <a:off x="1641751" y="3723739"/>
            <a:ext cx="344952" cy="799515"/>
          </a:xfrm>
          <a:prstGeom prst="rect">
            <a:avLst/>
          </a:prstGeom>
        </p:spPr>
      </p:pic>
      <p:sp>
        <p:nvSpPr>
          <p:cNvPr id="12" name="CuadroTexto 11">
            <a:extLst>
              <a:ext uri="{FF2B5EF4-FFF2-40B4-BE49-F238E27FC236}">
                <a16:creationId xmlns:a16="http://schemas.microsoft.com/office/drawing/2014/main" id="{C70D7A16-445C-57A7-613A-0B885D7CF992}"/>
              </a:ext>
            </a:extLst>
          </p:cNvPr>
          <p:cNvSpPr txBox="1"/>
          <p:nvPr/>
        </p:nvSpPr>
        <p:spPr>
          <a:xfrm>
            <a:off x="1427905" y="4559531"/>
            <a:ext cx="932329" cy="261610"/>
          </a:xfrm>
          <a:prstGeom prst="rect">
            <a:avLst/>
          </a:prstGeom>
          <a:noFill/>
        </p:spPr>
        <p:txBody>
          <a:bodyPr wrap="square" rtlCol="0">
            <a:spAutoFit/>
          </a:bodyPr>
          <a:lstStyle/>
          <a:p>
            <a:r>
              <a:rPr lang="es-ES" sz="1100" dirty="0"/>
              <a:t>Cliente</a:t>
            </a:r>
          </a:p>
        </p:txBody>
      </p:sp>
      <p:cxnSp>
        <p:nvCxnSpPr>
          <p:cNvPr id="14" name="Conector recto de flecha 13">
            <a:extLst>
              <a:ext uri="{FF2B5EF4-FFF2-40B4-BE49-F238E27FC236}">
                <a16:creationId xmlns:a16="http://schemas.microsoft.com/office/drawing/2014/main" id="{7206371E-8E8E-3AEA-6FF3-95A035A0D2D5}"/>
              </a:ext>
            </a:extLst>
          </p:cNvPr>
          <p:cNvCxnSpPr>
            <a:cxnSpLocks/>
            <a:stCxn id="11" idx="0"/>
            <a:endCxn id="5" idx="2"/>
          </p:cNvCxnSpPr>
          <p:nvPr/>
        </p:nvCxnSpPr>
        <p:spPr>
          <a:xfrm flipV="1">
            <a:off x="1814227" y="2605854"/>
            <a:ext cx="301625" cy="1117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Elipse 15">
            <a:extLst>
              <a:ext uri="{FF2B5EF4-FFF2-40B4-BE49-F238E27FC236}">
                <a16:creationId xmlns:a16="http://schemas.microsoft.com/office/drawing/2014/main" id="{EE85DE0C-D513-6F0C-46AE-B8835BDD8EBE}"/>
              </a:ext>
            </a:extLst>
          </p:cNvPr>
          <p:cNvSpPr/>
          <p:nvPr/>
        </p:nvSpPr>
        <p:spPr>
          <a:xfrm>
            <a:off x="6434059" y="1386283"/>
            <a:ext cx="1273436" cy="85694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tx1"/>
                </a:solidFill>
              </a:rPr>
              <a:t>Consulta los datos de tiendes locales </a:t>
            </a:r>
            <a:endParaRPr lang="es-ES" dirty="0"/>
          </a:p>
        </p:txBody>
      </p:sp>
      <p:cxnSp>
        <p:nvCxnSpPr>
          <p:cNvPr id="21" name="Conector recto de flecha 20">
            <a:extLst>
              <a:ext uri="{FF2B5EF4-FFF2-40B4-BE49-F238E27FC236}">
                <a16:creationId xmlns:a16="http://schemas.microsoft.com/office/drawing/2014/main" id="{A870DD23-3A99-8681-3A6C-482E02B6B780}"/>
              </a:ext>
            </a:extLst>
          </p:cNvPr>
          <p:cNvCxnSpPr>
            <a:cxnSpLocks/>
            <a:stCxn id="7" idx="6"/>
            <a:endCxn id="16" idx="2"/>
          </p:cNvCxnSpPr>
          <p:nvPr/>
        </p:nvCxnSpPr>
        <p:spPr>
          <a:xfrm flipV="1">
            <a:off x="4487595" y="1814754"/>
            <a:ext cx="1946464" cy="562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uadroTexto 22">
            <a:extLst>
              <a:ext uri="{FF2B5EF4-FFF2-40B4-BE49-F238E27FC236}">
                <a16:creationId xmlns:a16="http://schemas.microsoft.com/office/drawing/2014/main" id="{266526B9-03C7-0569-BB89-405003E0692F}"/>
              </a:ext>
            </a:extLst>
          </p:cNvPr>
          <p:cNvSpPr txBox="1"/>
          <p:nvPr/>
        </p:nvSpPr>
        <p:spPr>
          <a:xfrm>
            <a:off x="4905297" y="1670070"/>
            <a:ext cx="986117" cy="261610"/>
          </a:xfrm>
          <a:prstGeom prst="rect">
            <a:avLst/>
          </a:prstGeom>
          <a:noFill/>
        </p:spPr>
        <p:txBody>
          <a:bodyPr wrap="square" rtlCol="0">
            <a:spAutoFit/>
          </a:bodyPr>
          <a:lstStyle/>
          <a:p>
            <a:r>
              <a:rPr lang="es-ES" sz="1100" dirty="0" err="1"/>
              <a:t>extend</a:t>
            </a:r>
            <a:endParaRPr lang="es-ES" sz="1100" dirty="0"/>
          </a:p>
        </p:txBody>
      </p:sp>
      <p:sp>
        <p:nvSpPr>
          <p:cNvPr id="25" name="Elipse 24">
            <a:extLst>
              <a:ext uri="{FF2B5EF4-FFF2-40B4-BE49-F238E27FC236}">
                <a16:creationId xmlns:a16="http://schemas.microsoft.com/office/drawing/2014/main" id="{C48E3D62-0824-1699-9FF7-2F3DF53788C5}"/>
              </a:ext>
            </a:extLst>
          </p:cNvPr>
          <p:cNvSpPr/>
          <p:nvPr/>
        </p:nvSpPr>
        <p:spPr>
          <a:xfrm>
            <a:off x="6427464" y="4731780"/>
            <a:ext cx="1344708" cy="5647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tx1"/>
                </a:solidFill>
              </a:rPr>
              <a:t>Gestionar productos</a:t>
            </a:r>
            <a:endParaRPr lang="es-ES" dirty="0"/>
          </a:p>
        </p:txBody>
      </p:sp>
      <p:sp>
        <p:nvSpPr>
          <p:cNvPr id="26" name="Elipse 25">
            <a:extLst>
              <a:ext uri="{FF2B5EF4-FFF2-40B4-BE49-F238E27FC236}">
                <a16:creationId xmlns:a16="http://schemas.microsoft.com/office/drawing/2014/main" id="{CFFE9D33-DB68-160F-8225-0A66A44E29B3}"/>
              </a:ext>
            </a:extLst>
          </p:cNvPr>
          <p:cNvSpPr/>
          <p:nvPr/>
        </p:nvSpPr>
        <p:spPr>
          <a:xfrm>
            <a:off x="6444715" y="5585761"/>
            <a:ext cx="1344708" cy="5647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tx1"/>
                </a:solidFill>
              </a:rPr>
              <a:t>Gestionar ofertas</a:t>
            </a:r>
            <a:endParaRPr lang="es-ES" dirty="0"/>
          </a:p>
        </p:txBody>
      </p:sp>
      <p:sp>
        <p:nvSpPr>
          <p:cNvPr id="28" name="Elipse 27">
            <a:extLst>
              <a:ext uri="{FF2B5EF4-FFF2-40B4-BE49-F238E27FC236}">
                <a16:creationId xmlns:a16="http://schemas.microsoft.com/office/drawing/2014/main" id="{D65125D6-6603-3DEE-8CFF-41958A2A9EE5}"/>
              </a:ext>
            </a:extLst>
          </p:cNvPr>
          <p:cNvSpPr/>
          <p:nvPr/>
        </p:nvSpPr>
        <p:spPr>
          <a:xfrm>
            <a:off x="6362913" y="2471202"/>
            <a:ext cx="1606636" cy="7487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tx1"/>
                </a:solidFill>
              </a:rPr>
              <a:t>Administrar actualización</a:t>
            </a:r>
            <a:endParaRPr lang="es-ES" dirty="0"/>
          </a:p>
        </p:txBody>
      </p:sp>
      <p:pic>
        <p:nvPicPr>
          <p:cNvPr id="30" name="Marcador de contenido 4">
            <a:extLst>
              <a:ext uri="{FF2B5EF4-FFF2-40B4-BE49-F238E27FC236}">
                <a16:creationId xmlns:a16="http://schemas.microsoft.com/office/drawing/2014/main" id="{B7A6E940-FD1C-C50F-3BCA-1E3298705D30}"/>
              </a:ext>
            </a:extLst>
          </p:cNvPr>
          <p:cNvPicPr>
            <a:picLocks noChangeAspect="1"/>
          </p:cNvPicPr>
          <p:nvPr/>
        </p:nvPicPr>
        <p:blipFill>
          <a:blip r:embed="rId3"/>
          <a:stretch>
            <a:fillRect/>
          </a:stretch>
        </p:blipFill>
        <p:spPr>
          <a:xfrm>
            <a:off x="3413588" y="5338638"/>
            <a:ext cx="344952" cy="799515"/>
          </a:xfrm>
          <a:prstGeom prst="rect">
            <a:avLst/>
          </a:prstGeom>
        </p:spPr>
      </p:pic>
      <p:pic>
        <p:nvPicPr>
          <p:cNvPr id="31" name="Marcador de contenido 4">
            <a:extLst>
              <a:ext uri="{FF2B5EF4-FFF2-40B4-BE49-F238E27FC236}">
                <a16:creationId xmlns:a16="http://schemas.microsoft.com/office/drawing/2014/main" id="{CDC95403-824D-0086-35F1-A843A34D18D6}"/>
              </a:ext>
            </a:extLst>
          </p:cNvPr>
          <p:cNvPicPr>
            <a:picLocks noChangeAspect="1"/>
          </p:cNvPicPr>
          <p:nvPr/>
        </p:nvPicPr>
        <p:blipFill>
          <a:blip r:embed="rId3"/>
          <a:stretch>
            <a:fillRect/>
          </a:stretch>
        </p:blipFill>
        <p:spPr>
          <a:xfrm>
            <a:off x="10658811" y="1620889"/>
            <a:ext cx="344952" cy="799515"/>
          </a:xfrm>
          <a:prstGeom prst="rect">
            <a:avLst/>
          </a:prstGeom>
        </p:spPr>
      </p:pic>
      <p:cxnSp>
        <p:nvCxnSpPr>
          <p:cNvPr id="33" name="Conector recto de flecha 32">
            <a:extLst>
              <a:ext uri="{FF2B5EF4-FFF2-40B4-BE49-F238E27FC236}">
                <a16:creationId xmlns:a16="http://schemas.microsoft.com/office/drawing/2014/main" id="{74C084B2-1B4C-9787-C4DC-571ECCDA9C6C}"/>
              </a:ext>
            </a:extLst>
          </p:cNvPr>
          <p:cNvCxnSpPr>
            <a:cxnSpLocks/>
            <a:stCxn id="5" idx="3"/>
            <a:endCxn id="6" idx="2"/>
          </p:cNvCxnSpPr>
          <p:nvPr/>
        </p:nvCxnSpPr>
        <p:spPr>
          <a:xfrm flipV="1">
            <a:off x="2288328" y="1455378"/>
            <a:ext cx="1053048" cy="750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Conector recto de flecha 34">
            <a:extLst>
              <a:ext uri="{FF2B5EF4-FFF2-40B4-BE49-F238E27FC236}">
                <a16:creationId xmlns:a16="http://schemas.microsoft.com/office/drawing/2014/main" id="{AFC4F1F3-809D-1751-9FD5-F5D26EF866AA}"/>
              </a:ext>
            </a:extLst>
          </p:cNvPr>
          <p:cNvCxnSpPr>
            <a:cxnSpLocks/>
            <a:stCxn id="5" idx="3"/>
            <a:endCxn id="7" idx="2"/>
          </p:cNvCxnSpPr>
          <p:nvPr/>
        </p:nvCxnSpPr>
        <p:spPr>
          <a:xfrm>
            <a:off x="2288328" y="2206097"/>
            <a:ext cx="925831" cy="171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4D647D9C-800C-DAAF-407A-F4F8145183CE}"/>
              </a:ext>
            </a:extLst>
          </p:cNvPr>
          <p:cNvCxnSpPr>
            <a:cxnSpLocks/>
            <a:stCxn id="5" idx="3"/>
            <a:endCxn id="8" idx="2"/>
          </p:cNvCxnSpPr>
          <p:nvPr/>
        </p:nvCxnSpPr>
        <p:spPr>
          <a:xfrm>
            <a:off x="2288328" y="2206097"/>
            <a:ext cx="866961" cy="1190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ector: angular 39">
            <a:extLst>
              <a:ext uri="{FF2B5EF4-FFF2-40B4-BE49-F238E27FC236}">
                <a16:creationId xmlns:a16="http://schemas.microsoft.com/office/drawing/2014/main" id="{0D4D7D6B-9C3B-6E3B-DE8E-8371F292936F}"/>
              </a:ext>
            </a:extLst>
          </p:cNvPr>
          <p:cNvCxnSpPr>
            <a:cxnSpLocks/>
            <a:stCxn id="5" idx="3"/>
            <a:endCxn id="9" idx="2"/>
          </p:cNvCxnSpPr>
          <p:nvPr/>
        </p:nvCxnSpPr>
        <p:spPr>
          <a:xfrm>
            <a:off x="2288328" y="2206097"/>
            <a:ext cx="4135308" cy="1779252"/>
          </a:xfrm>
          <a:prstGeom prst="bentConnector3">
            <a:avLst>
              <a:gd name="adj1" fmla="val 524"/>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Elipse 52">
            <a:extLst>
              <a:ext uri="{FF2B5EF4-FFF2-40B4-BE49-F238E27FC236}">
                <a16:creationId xmlns:a16="http://schemas.microsoft.com/office/drawing/2014/main" id="{AEEA48B4-48B6-E921-3354-DE420F8C485F}"/>
              </a:ext>
            </a:extLst>
          </p:cNvPr>
          <p:cNvSpPr/>
          <p:nvPr/>
        </p:nvSpPr>
        <p:spPr>
          <a:xfrm>
            <a:off x="8460078" y="1594190"/>
            <a:ext cx="1648425" cy="85694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tx1"/>
                </a:solidFill>
              </a:rPr>
              <a:t>Proporcionar coordenadas </a:t>
            </a:r>
            <a:r>
              <a:rPr lang="es-ES" sz="1100" dirty="0" err="1">
                <a:solidFill>
                  <a:schemeClr val="tx1"/>
                </a:solidFill>
              </a:rPr>
              <a:t>gps</a:t>
            </a:r>
            <a:endParaRPr lang="es-ES" sz="1100" dirty="0">
              <a:solidFill>
                <a:schemeClr val="tx1"/>
              </a:solidFill>
            </a:endParaRPr>
          </a:p>
        </p:txBody>
      </p:sp>
      <p:cxnSp>
        <p:nvCxnSpPr>
          <p:cNvPr id="55" name="Conector recto de flecha 54">
            <a:extLst>
              <a:ext uri="{FF2B5EF4-FFF2-40B4-BE49-F238E27FC236}">
                <a16:creationId xmlns:a16="http://schemas.microsoft.com/office/drawing/2014/main" id="{23BBED4F-8442-6458-6B83-5C080EED5EC0}"/>
              </a:ext>
            </a:extLst>
          </p:cNvPr>
          <p:cNvCxnSpPr>
            <a:cxnSpLocks/>
            <a:stCxn id="53" idx="2"/>
            <a:endCxn id="16" idx="6"/>
          </p:cNvCxnSpPr>
          <p:nvPr/>
        </p:nvCxnSpPr>
        <p:spPr>
          <a:xfrm flipH="1" flipV="1">
            <a:off x="7707495" y="1814754"/>
            <a:ext cx="752583" cy="207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recto de flecha 56">
            <a:extLst>
              <a:ext uri="{FF2B5EF4-FFF2-40B4-BE49-F238E27FC236}">
                <a16:creationId xmlns:a16="http://schemas.microsoft.com/office/drawing/2014/main" id="{25337BEF-5C6E-8B9C-A5EB-4D636A3FB2AE}"/>
              </a:ext>
            </a:extLst>
          </p:cNvPr>
          <p:cNvCxnSpPr>
            <a:cxnSpLocks/>
          </p:cNvCxnSpPr>
          <p:nvPr/>
        </p:nvCxnSpPr>
        <p:spPr>
          <a:xfrm flipH="1" flipV="1">
            <a:off x="10097851" y="2020647"/>
            <a:ext cx="569447" cy="2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CuadroTexto 57">
            <a:extLst>
              <a:ext uri="{FF2B5EF4-FFF2-40B4-BE49-F238E27FC236}">
                <a16:creationId xmlns:a16="http://schemas.microsoft.com/office/drawing/2014/main" id="{99CB72B5-AF06-C975-8416-D2CA51A4F825}"/>
              </a:ext>
            </a:extLst>
          </p:cNvPr>
          <p:cNvSpPr txBox="1"/>
          <p:nvPr/>
        </p:nvSpPr>
        <p:spPr>
          <a:xfrm>
            <a:off x="10972019" y="1894522"/>
            <a:ext cx="986117" cy="430887"/>
          </a:xfrm>
          <a:prstGeom prst="rect">
            <a:avLst/>
          </a:prstGeom>
          <a:noFill/>
        </p:spPr>
        <p:txBody>
          <a:bodyPr wrap="square" rtlCol="0">
            <a:spAutoFit/>
          </a:bodyPr>
          <a:lstStyle/>
          <a:p>
            <a:r>
              <a:rPr lang="en-IE" sz="1100" dirty="0" err="1"/>
              <a:t>Servisios</a:t>
            </a:r>
            <a:r>
              <a:rPr lang="en-IE" sz="1100" dirty="0"/>
              <a:t> </a:t>
            </a:r>
            <a:r>
              <a:rPr lang="en-IE" sz="1100" dirty="0" err="1"/>
              <a:t>mapas</a:t>
            </a:r>
            <a:r>
              <a:rPr lang="en-IE" sz="1100" dirty="0"/>
              <a:t> </a:t>
            </a:r>
          </a:p>
        </p:txBody>
      </p:sp>
      <p:cxnSp>
        <p:nvCxnSpPr>
          <p:cNvPr id="65" name="Conector recto de flecha 64">
            <a:extLst>
              <a:ext uri="{FF2B5EF4-FFF2-40B4-BE49-F238E27FC236}">
                <a16:creationId xmlns:a16="http://schemas.microsoft.com/office/drawing/2014/main" id="{A6869B4E-B272-97C1-77B8-E3C08585A5E3}"/>
              </a:ext>
            </a:extLst>
          </p:cNvPr>
          <p:cNvCxnSpPr>
            <a:cxnSpLocks/>
            <a:stCxn id="7" idx="4"/>
          </p:cNvCxnSpPr>
          <p:nvPr/>
        </p:nvCxnSpPr>
        <p:spPr>
          <a:xfrm flipH="1">
            <a:off x="3764442" y="2700948"/>
            <a:ext cx="86435" cy="38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uadroTexto 65">
            <a:extLst>
              <a:ext uri="{FF2B5EF4-FFF2-40B4-BE49-F238E27FC236}">
                <a16:creationId xmlns:a16="http://schemas.microsoft.com/office/drawing/2014/main" id="{3BAC93A9-25E6-DD4A-8B2A-7EF3E1B0F9AA}"/>
              </a:ext>
            </a:extLst>
          </p:cNvPr>
          <p:cNvSpPr txBox="1"/>
          <p:nvPr/>
        </p:nvSpPr>
        <p:spPr>
          <a:xfrm>
            <a:off x="2961666" y="2719724"/>
            <a:ext cx="986117" cy="261610"/>
          </a:xfrm>
          <a:prstGeom prst="rect">
            <a:avLst/>
          </a:prstGeom>
          <a:noFill/>
        </p:spPr>
        <p:txBody>
          <a:bodyPr wrap="square" rtlCol="0">
            <a:spAutoFit/>
          </a:bodyPr>
          <a:lstStyle/>
          <a:p>
            <a:r>
              <a:rPr lang="es-ES" sz="1100" dirty="0" err="1"/>
              <a:t>include</a:t>
            </a:r>
            <a:endParaRPr lang="es-ES" sz="1100" dirty="0"/>
          </a:p>
        </p:txBody>
      </p:sp>
      <p:sp>
        <p:nvSpPr>
          <p:cNvPr id="72" name="CuadroTexto 71">
            <a:extLst>
              <a:ext uri="{FF2B5EF4-FFF2-40B4-BE49-F238E27FC236}">
                <a16:creationId xmlns:a16="http://schemas.microsoft.com/office/drawing/2014/main" id="{562394A1-F329-6541-6F06-DF92BF9BD7CD}"/>
              </a:ext>
            </a:extLst>
          </p:cNvPr>
          <p:cNvSpPr txBox="1"/>
          <p:nvPr/>
        </p:nvSpPr>
        <p:spPr>
          <a:xfrm>
            <a:off x="2626066" y="5522951"/>
            <a:ext cx="986117" cy="600164"/>
          </a:xfrm>
          <a:prstGeom prst="rect">
            <a:avLst/>
          </a:prstGeom>
          <a:noFill/>
        </p:spPr>
        <p:txBody>
          <a:bodyPr wrap="square" rtlCol="0">
            <a:spAutoFit/>
          </a:bodyPr>
          <a:lstStyle/>
          <a:p>
            <a:r>
              <a:rPr lang="es-ES" sz="1100" dirty="0"/>
              <a:t>Tiendes locales </a:t>
            </a:r>
          </a:p>
          <a:p>
            <a:endParaRPr lang="es-ES" sz="1100" dirty="0"/>
          </a:p>
        </p:txBody>
      </p:sp>
      <p:sp>
        <p:nvSpPr>
          <p:cNvPr id="81" name="Elipse 80">
            <a:extLst>
              <a:ext uri="{FF2B5EF4-FFF2-40B4-BE49-F238E27FC236}">
                <a16:creationId xmlns:a16="http://schemas.microsoft.com/office/drawing/2014/main" id="{0F3E9220-3EA0-AB9E-3136-97315B75FD42}"/>
              </a:ext>
            </a:extLst>
          </p:cNvPr>
          <p:cNvSpPr/>
          <p:nvPr/>
        </p:nvSpPr>
        <p:spPr>
          <a:xfrm>
            <a:off x="9179155" y="3925480"/>
            <a:ext cx="1792863" cy="5647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 sz="1100" dirty="0">
                <a:solidFill>
                  <a:schemeClr val="tx1"/>
                </a:solidFill>
              </a:rPr>
              <a:t>Autentificación</a:t>
            </a:r>
            <a:endParaRPr lang="es-ES" dirty="0"/>
          </a:p>
        </p:txBody>
      </p:sp>
      <p:cxnSp>
        <p:nvCxnSpPr>
          <p:cNvPr id="83" name="Conector recto de flecha 82">
            <a:extLst>
              <a:ext uri="{FF2B5EF4-FFF2-40B4-BE49-F238E27FC236}">
                <a16:creationId xmlns:a16="http://schemas.microsoft.com/office/drawing/2014/main" id="{47373101-62F2-7B8F-4121-36473E77F1EB}"/>
              </a:ext>
            </a:extLst>
          </p:cNvPr>
          <p:cNvCxnSpPr>
            <a:cxnSpLocks/>
            <a:stCxn id="28" idx="6"/>
            <a:endCxn id="81" idx="2"/>
          </p:cNvCxnSpPr>
          <p:nvPr/>
        </p:nvCxnSpPr>
        <p:spPr>
          <a:xfrm>
            <a:off x="7969549" y="2845552"/>
            <a:ext cx="1209606" cy="1362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ector recto de flecha 84">
            <a:extLst>
              <a:ext uri="{FF2B5EF4-FFF2-40B4-BE49-F238E27FC236}">
                <a16:creationId xmlns:a16="http://schemas.microsoft.com/office/drawing/2014/main" id="{0B5A17F6-1B4F-F68B-657D-3F9E7BA2F98E}"/>
              </a:ext>
            </a:extLst>
          </p:cNvPr>
          <p:cNvCxnSpPr>
            <a:cxnSpLocks/>
            <a:stCxn id="9" idx="6"/>
            <a:endCxn id="81" idx="2"/>
          </p:cNvCxnSpPr>
          <p:nvPr/>
        </p:nvCxnSpPr>
        <p:spPr>
          <a:xfrm>
            <a:off x="7813369" y="3985349"/>
            <a:ext cx="1365786" cy="22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Conector recto de flecha 86">
            <a:extLst>
              <a:ext uri="{FF2B5EF4-FFF2-40B4-BE49-F238E27FC236}">
                <a16:creationId xmlns:a16="http://schemas.microsoft.com/office/drawing/2014/main" id="{D959C44F-74F4-FE84-D481-C3844E41D768}"/>
              </a:ext>
            </a:extLst>
          </p:cNvPr>
          <p:cNvCxnSpPr>
            <a:cxnSpLocks/>
            <a:stCxn id="25" idx="6"/>
            <a:endCxn id="81" idx="2"/>
          </p:cNvCxnSpPr>
          <p:nvPr/>
        </p:nvCxnSpPr>
        <p:spPr>
          <a:xfrm flipV="1">
            <a:off x="7772172" y="4207868"/>
            <a:ext cx="1406983" cy="806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Conector recto de flecha 88">
            <a:extLst>
              <a:ext uri="{FF2B5EF4-FFF2-40B4-BE49-F238E27FC236}">
                <a16:creationId xmlns:a16="http://schemas.microsoft.com/office/drawing/2014/main" id="{D33C9930-792D-1863-AE59-688AE3062514}"/>
              </a:ext>
            </a:extLst>
          </p:cNvPr>
          <p:cNvCxnSpPr>
            <a:cxnSpLocks/>
            <a:stCxn id="26" idx="6"/>
            <a:endCxn id="81" idx="2"/>
          </p:cNvCxnSpPr>
          <p:nvPr/>
        </p:nvCxnSpPr>
        <p:spPr>
          <a:xfrm flipV="1">
            <a:off x="7789423" y="4207868"/>
            <a:ext cx="1389732" cy="1660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0" name="CuadroTexto 89">
            <a:extLst>
              <a:ext uri="{FF2B5EF4-FFF2-40B4-BE49-F238E27FC236}">
                <a16:creationId xmlns:a16="http://schemas.microsoft.com/office/drawing/2014/main" id="{2404CF84-A266-7AA0-47CA-F95563776637}"/>
              </a:ext>
            </a:extLst>
          </p:cNvPr>
          <p:cNvSpPr txBox="1"/>
          <p:nvPr/>
        </p:nvSpPr>
        <p:spPr>
          <a:xfrm>
            <a:off x="8366127" y="3073442"/>
            <a:ext cx="986117" cy="261610"/>
          </a:xfrm>
          <a:prstGeom prst="rect">
            <a:avLst/>
          </a:prstGeom>
          <a:noFill/>
        </p:spPr>
        <p:txBody>
          <a:bodyPr wrap="square" rtlCol="0">
            <a:spAutoFit/>
          </a:bodyPr>
          <a:lstStyle/>
          <a:p>
            <a:r>
              <a:rPr lang="es-ES" sz="1100" dirty="0" err="1"/>
              <a:t>include</a:t>
            </a:r>
            <a:endParaRPr lang="es-ES" sz="1100" dirty="0"/>
          </a:p>
        </p:txBody>
      </p:sp>
      <p:sp>
        <p:nvSpPr>
          <p:cNvPr id="91" name="CuadroTexto 90">
            <a:extLst>
              <a:ext uri="{FF2B5EF4-FFF2-40B4-BE49-F238E27FC236}">
                <a16:creationId xmlns:a16="http://schemas.microsoft.com/office/drawing/2014/main" id="{86CFC553-54F4-9E3B-7B07-48EF57D60D28}"/>
              </a:ext>
            </a:extLst>
          </p:cNvPr>
          <p:cNvSpPr txBox="1"/>
          <p:nvPr/>
        </p:nvSpPr>
        <p:spPr>
          <a:xfrm>
            <a:off x="7946374" y="3723739"/>
            <a:ext cx="986117" cy="261610"/>
          </a:xfrm>
          <a:prstGeom prst="rect">
            <a:avLst/>
          </a:prstGeom>
          <a:noFill/>
        </p:spPr>
        <p:txBody>
          <a:bodyPr wrap="square" rtlCol="0">
            <a:spAutoFit/>
          </a:bodyPr>
          <a:lstStyle/>
          <a:p>
            <a:r>
              <a:rPr lang="es-ES" sz="1100" dirty="0" err="1"/>
              <a:t>include</a:t>
            </a:r>
            <a:endParaRPr lang="es-ES" sz="1100" dirty="0"/>
          </a:p>
        </p:txBody>
      </p:sp>
      <p:sp>
        <p:nvSpPr>
          <p:cNvPr id="92" name="CuadroTexto 91">
            <a:extLst>
              <a:ext uri="{FF2B5EF4-FFF2-40B4-BE49-F238E27FC236}">
                <a16:creationId xmlns:a16="http://schemas.microsoft.com/office/drawing/2014/main" id="{DAC71793-532E-BCD7-5313-BB711709947D}"/>
              </a:ext>
            </a:extLst>
          </p:cNvPr>
          <p:cNvSpPr txBox="1"/>
          <p:nvPr/>
        </p:nvSpPr>
        <p:spPr>
          <a:xfrm>
            <a:off x="7813370" y="4352710"/>
            <a:ext cx="986117" cy="261610"/>
          </a:xfrm>
          <a:prstGeom prst="rect">
            <a:avLst/>
          </a:prstGeom>
          <a:noFill/>
        </p:spPr>
        <p:txBody>
          <a:bodyPr wrap="square" rtlCol="0">
            <a:spAutoFit/>
          </a:bodyPr>
          <a:lstStyle/>
          <a:p>
            <a:r>
              <a:rPr lang="es-ES" sz="1100" dirty="0" err="1"/>
              <a:t>include</a:t>
            </a:r>
            <a:endParaRPr lang="es-ES" sz="1100" dirty="0"/>
          </a:p>
        </p:txBody>
      </p:sp>
      <p:sp>
        <p:nvSpPr>
          <p:cNvPr id="93" name="CuadroTexto 92">
            <a:extLst>
              <a:ext uri="{FF2B5EF4-FFF2-40B4-BE49-F238E27FC236}">
                <a16:creationId xmlns:a16="http://schemas.microsoft.com/office/drawing/2014/main" id="{6AF2D41A-9D82-0F20-B751-D7666EE358F5}"/>
              </a:ext>
            </a:extLst>
          </p:cNvPr>
          <p:cNvSpPr txBox="1"/>
          <p:nvPr/>
        </p:nvSpPr>
        <p:spPr>
          <a:xfrm>
            <a:off x="8457257" y="4962058"/>
            <a:ext cx="986117" cy="261610"/>
          </a:xfrm>
          <a:prstGeom prst="rect">
            <a:avLst/>
          </a:prstGeom>
          <a:noFill/>
        </p:spPr>
        <p:txBody>
          <a:bodyPr wrap="square" rtlCol="0">
            <a:spAutoFit/>
          </a:bodyPr>
          <a:lstStyle/>
          <a:p>
            <a:r>
              <a:rPr lang="es-ES" sz="1100" dirty="0" err="1"/>
              <a:t>include</a:t>
            </a:r>
            <a:endParaRPr lang="es-ES" sz="1100" dirty="0"/>
          </a:p>
        </p:txBody>
      </p:sp>
      <p:cxnSp>
        <p:nvCxnSpPr>
          <p:cNvPr id="95" name="Conector recto de flecha 94">
            <a:extLst>
              <a:ext uri="{FF2B5EF4-FFF2-40B4-BE49-F238E27FC236}">
                <a16:creationId xmlns:a16="http://schemas.microsoft.com/office/drawing/2014/main" id="{F2498118-DDC8-49ED-B597-D992FC4B556E}"/>
              </a:ext>
            </a:extLst>
          </p:cNvPr>
          <p:cNvCxnSpPr>
            <a:cxnSpLocks/>
            <a:stCxn id="30" idx="3"/>
            <a:endCxn id="28" idx="2"/>
          </p:cNvCxnSpPr>
          <p:nvPr/>
        </p:nvCxnSpPr>
        <p:spPr>
          <a:xfrm flipV="1">
            <a:off x="3758540" y="2845552"/>
            <a:ext cx="2604373" cy="28928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Conector recto de flecha 96">
            <a:extLst>
              <a:ext uri="{FF2B5EF4-FFF2-40B4-BE49-F238E27FC236}">
                <a16:creationId xmlns:a16="http://schemas.microsoft.com/office/drawing/2014/main" id="{F6AA792A-F013-C744-CE48-2301FD0F3BF5}"/>
              </a:ext>
            </a:extLst>
          </p:cNvPr>
          <p:cNvCxnSpPr>
            <a:cxnSpLocks/>
            <a:stCxn id="30" idx="3"/>
            <a:endCxn id="9" idx="2"/>
          </p:cNvCxnSpPr>
          <p:nvPr/>
        </p:nvCxnSpPr>
        <p:spPr>
          <a:xfrm flipV="1">
            <a:off x="3758540" y="3985349"/>
            <a:ext cx="2665096" cy="1753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Conector recto de flecha 98">
            <a:extLst>
              <a:ext uri="{FF2B5EF4-FFF2-40B4-BE49-F238E27FC236}">
                <a16:creationId xmlns:a16="http://schemas.microsoft.com/office/drawing/2014/main" id="{78FCBF54-44BE-71E2-FB7B-0AD380DE374A}"/>
              </a:ext>
            </a:extLst>
          </p:cNvPr>
          <p:cNvCxnSpPr>
            <a:cxnSpLocks/>
            <a:stCxn id="30" idx="3"/>
            <a:endCxn id="25" idx="2"/>
          </p:cNvCxnSpPr>
          <p:nvPr/>
        </p:nvCxnSpPr>
        <p:spPr>
          <a:xfrm flipV="1">
            <a:off x="3758540" y="5014168"/>
            <a:ext cx="2668924" cy="724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Conector recto de flecha 100">
            <a:extLst>
              <a:ext uri="{FF2B5EF4-FFF2-40B4-BE49-F238E27FC236}">
                <a16:creationId xmlns:a16="http://schemas.microsoft.com/office/drawing/2014/main" id="{DF789B77-1FFC-2F30-73BB-F38DFC84CCD8}"/>
              </a:ext>
            </a:extLst>
          </p:cNvPr>
          <p:cNvCxnSpPr>
            <a:cxnSpLocks/>
            <a:stCxn id="30" idx="3"/>
            <a:endCxn id="26" idx="2"/>
          </p:cNvCxnSpPr>
          <p:nvPr/>
        </p:nvCxnSpPr>
        <p:spPr>
          <a:xfrm>
            <a:off x="3758540" y="5738396"/>
            <a:ext cx="2686175" cy="1297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Conector recto de flecha 107">
            <a:extLst>
              <a:ext uri="{FF2B5EF4-FFF2-40B4-BE49-F238E27FC236}">
                <a16:creationId xmlns:a16="http://schemas.microsoft.com/office/drawing/2014/main" id="{10490401-3779-8AA5-25CA-1750CB725F74}"/>
              </a:ext>
            </a:extLst>
          </p:cNvPr>
          <p:cNvCxnSpPr>
            <a:cxnSpLocks/>
            <a:stCxn id="30" idx="3"/>
            <a:endCxn id="16" idx="3"/>
          </p:cNvCxnSpPr>
          <p:nvPr/>
        </p:nvCxnSpPr>
        <p:spPr>
          <a:xfrm flipV="1">
            <a:off x="3758540" y="2117729"/>
            <a:ext cx="2862009" cy="3620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Conector: angular 110">
            <a:extLst>
              <a:ext uri="{FF2B5EF4-FFF2-40B4-BE49-F238E27FC236}">
                <a16:creationId xmlns:a16="http://schemas.microsoft.com/office/drawing/2014/main" id="{C73A61F9-91B6-EDA1-4EBF-FA33856353E9}"/>
              </a:ext>
            </a:extLst>
          </p:cNvPr>
          <p:cNvCxnSpPr>
            <a:cxnSpLocks/>
            <a:stCxn id="5" idx="3"/>
            <a:endCxn id="25" idx="2"/>
          </p:cNvCxnSpPr>
          <p:nvPr/>
        </p:nvCxnSpPr>
        <p:spPr>
          <a:xfrm>
            <a:off x="2288328" y="2206097"/>
            <a:ext cx="4139136" cy="2808071"/>
          </a:xfrm>
          <a:prstGeom prst="bentConnector3">
            <a:avLst>
              <a:gd name="adj1" fmla="val 644"/>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6186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8A71A-AFAD-AD0D-6C55-9DF60AEAA2B4}"/>
              </a:ext>
            </a:extLst>
          </p:cNvPr>
          <p:cNvSpPr>
            <a:spLocks noGrp="1"/>
          </p:cNvSpPr>
          <p:nvPr>
            <p:ph type="title"/>
          </p:nvPr>
        </p:nvSpPr>
        <p:spPr>
          <a:xfrm>
            <a:off x="2592925" y="332492"/>
            <a:ext cx="8911687" cy="1280890"/>
          </a:xfrm>
        </p:spPr>
        <p:txBody>
          <a:bodyPr/>
          <a:lstStyle/>
          <a:p>
            <a:r>
              <a:rPr lang="es-ES" dirty="0"/>
              <a:t>Escenario</a:t>
            </a:r>
            <a:endParaRPr lang="en-IE" dirty="0"/>
          </a:p>
        </p:txBody>
      </p:sp>
      <p:pic>
        <p:nvPicPr>
          <p:cNvPr id="9" name="Picture 8">
            <a:extLst>
              <a:ext uri="{FF2B5EF4-FFF2-40B4-BE49-F238E27FC236}">
                <a16:creationId xmlns:a16="http://schemas.microsoft.com/office/drawing/2014/main" id="{4A2714EF-F703-7B7E-84D0-DAAB92E959AE}"/>
              </a:ext>
            </a:extLst>
          </p:cNvPr>
          <p:cNvPicPr>
            <a:picLocks noChangeAspect="1"/>
          </p:cNvPicPr>
          <p:nvPr/>
        </p:nvPicPr>
        <p:blipFill>
          <a:blip r:embed="rId3"/>
          <a:stretch>
            <a:fillRect/>
          </a:stretch>
        </p:blipFill>
        <p:spPr>
          <a:xfrm>
            <a:off x="2592925" y="972937"/>
            <a:ext cx="8693026" cy="5823586"/>
          </a:xfrm>
          <a:prstGeom prst="rect">
            <a:avLst/>
          </a:prstGeom>
        </p:spPr>
      </p:pic>
    </p:spTree>
    <p:extLst>
      <p:ext uri="{BB962C8B-B14F-4D97-AF65-F5344CB8AC3E}">
        <p14:creationId xmlns:p14="http://schemas.microsoft.com/office/powerpoint/2010/main" val="4006351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EDA832-695A-C88F-7816-A1DCC12A5398}"/>
              </a:ext>
            </a:extLst>
          </p:cNvPr>
          <p:cNvPicPr>
            <a:picLocks noChangeAspect="1"/>
          </p:cNvPicPr>
          <p:nvPr/>
        </p:nvPicPr>
        <p:blipFill>
          <a:blip r:embed="rId3"/>
          <a:stretch>
            <a:fillRect/>
          </a:stretch>
        </p:blipFill>
        <p:spPr>
          <a:xfrm>
            <a:off x="2680715" y="1085602"/>
            <a:ext cx="7953881" cy="5714439"/>
          </a:xfrm>
          <a:prstGeom prst="rect">
            <a:avLst/>
          </a:prstGeom>
        </p:spPr>
      </p:pic>
      <p:sp>
        <p:nvSpPr>
          <p:cNvPr id="6" name="Title 1">
            <a:extLst>
              <a:ext uri="{FF2B5EF4-FFF2-40B4-BE49-F238E27FC236}">
                <a16:creationId xmlns:a16="http://schemas.microsoft.com/office/drawing/2014/main" id="{AD21C3C7-CAD0-0F5D-33BF-B6D2199CEFED}"/>
              </a:ext>
            </a:extLst>
          </p:cNvPr>
          <p:cNvSpPr txBox="1">
            <a:spLocks/>
          </p:cNvSpPr>
          <p:nvPr/>
        </p:nvSpPr>
        <p:spPr>
          <a:xfrm>
            <a:off x="2592925" y="332492"/>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a:t>Escenario</a:t>
            </a:r>
            <a:endParaRPr lang="en-IE" dirty="0"/>
          </a:p>
        </p:txBody>
      </p:sp>
    </p:spTree>
    <p:extLst>
      <p:ext uri="{BB962C8B-B14F-4D97-AF65-F5344CB8AC3E}">
        <p14:creationId xmlns:p14="http://schemas.microsoft.com/office/powerpoint/2010/main" val="22470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6C0F6F-E33A-7225-1928-6A7B7649329A}"/>
              </a:ext>
            </a:extLst>
          </p:cNvPr>
          <p:cNvSpPr>
            <a:spLocks noGrp="1"/>
          </p:cNvSpPr>
          <p:nvPr>
            <p:ph type="title"/>
          </p:nvPr>
        </p:nvSpPr>
        <p:spPr/>
        <p:txBody>
          <a:bodyPr/>
          <a:lstStyle/>
          <a:p>
            <a:r>
              <a:rPr lang="es-ES" dirty="0">
                <a:latin typeface="Times New Roman" panose="02020603050405020304" pitchFamily="18" charset="0"/>
                <a:cs typeface="Times New Roman" panose="02020603050405020304" pitchFamily="18" charset="0"/>
              </a:rPr>
              <a:t>Descripción del problema </a:t>
            </a:r>
          </a:p>
        </p:txBody>
      </p:sp>
      <p:sp>
        <p:nvSpPr>
          <p:cNvPr id="3" name="Marcador de contenido 2">
            <a:extLst>
              <a:ext uri="{FF2B5EF4-FFF2-40B4-BE49-F238E27FC236}">
                <a16:creationId xmlns:a16="http://schemas.microsoft.com/office/drawing/2014/main" id="{2DA46FB7-0FC7-A515-84A2-AAA664347F75}"/>
              </a:ext>
            </a:extLst>
          </p:cNvPr>
          <p:cNvSpPr>
            <a:spLocks noGrp="1"/>
          </p:cNvSpPr>
          <p:nvPr>
            <p:ph idx="1"/>
          </p:nvPr>
        </p:nvSpPr>
        <p:spPr>
          <a:xfrm>
            <a:off x="1717752" y="1114816"/>
            <a:ext cx="9974750" cy="4796406"/>
          </a:xfrm>
        </p:spPr>
        <p:txBody>
          <a:bodyPr/>
          <a:lstStyle/>
          <a:p>
            <a:pPr marL="0" indent="0">
              <a:buNone/>
            </a:pPr>
            <a:endParaRPr lang="es-ES" dirty="0">
              <a:latin typeface="Times New Roman" panose="02020603050405020304" pitchFamily="18" charset="0"/>
              <a:cs typeface="Times New Roman" panose="02020603050405020304" pitchFamily="18" charset="0"/>
            </a:endParaRPr>
          </a:p>
          <a:p>
            <a:pPr marL="0" indent="0">
              <a:buNone/>
            </a:pPr>
            <a:endParaRPr lang="es-ES" dirty="0">
              <a:latin typeface="Times New Roman" panose="02020603050405020304" pitchFamily="18" charset="0"/>
              <a:cs typeface="Times New Roman" panose="02020603050405020304" pitchFamily="18" charset="0"/>
            </a:endParaRPr>
          </a:p>
          <a:p>
            <a:pPr marL="0" indent="0" algn="just">
              <a:buNone/>
            </a:pPr>
            <a:r>
              <a:rPr lang="es-ES" sz="2800" dirty="0">
                <a:latin typeface="Times New Roman" panose="02020603050405020304" pitchFamily="18" charset="0"/>
                <a:cs typeface="Times New Roman" panose="02020603050405020304" pitchFamily="18" charset="0"/>
              </a:rPr>
              <a:t>Hoy en día, la rápida evolución del comercio ha generado una creciente demanda de soluciones que faciliten a los consumidores el acceso a información precisa sobre los precios de productos en diversas tiendas. La búsqueda constante de los precios más bajos y la comparación de ofertas entre distintos establecimientos son tareas que pueden resultar desafiantes y, en ocasiones, consumir tiempo y recursos innecesarios para los consumidores.</a:t>
            </a:r>
          </a:p>
        </p:txBody>
      </p:sp>
    </p:spTree>
    <p:extLst>
      <p:ext uri="{BB962C8B-B14F-4D97-AF65-F5344CB8AC3E}">
        <p14:creationId xmlns:p14="http://schemas.microsoft.com/office/powerpoint/2010/main" val="3940673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FFF44F-71C9-E5AE-5351-5F0479545148}"/>
              </a:ext>
            </a:extLst>
          </p:cNvPr>
          <p:cNvSpPr>
            <a:spLocks noGrp="1"/>
          </p:cNvSpPr>
          <p:nvPr>
            <p:ph type="title"/>
          </p:nvPr>
        </p:nvSpPr>
        <p:spPr/>
        <p:txBody>
          <a:bodyPr/>
          <a:lstStyle/>
          <a:p>
            <a:r>
              <a:rPr lang="es-ES" dirty="0">
                <a:latin typeface="Times New Roman" panose="02020603050405020304" pitchFamily="18" charset="0"/>
                <a:cs typeface="Times New Roman" panose="02020603050405020304" pitchFamily="18" charset="0"/>
              </a:rPr>
              <a:t>Objetivo General</a:t>
            </a:r>
          </a:p>
        </p:txBody>
      </p:sp>
      <p:sp>
        <p:nvSpPr>
          <p:cNvPr id="3" name="Marcador de contenido 2">
            <a:extLst>
              <a:ext uri="{FF2B5EF4-FFF2-40B4-BE49-F238E27FC236}">
                <a16:creationId xmlns:a16="http://schemas.microsoft.com/office/drawing/2014/main" id="{6D27362C-7184-8EF0-D068-08267703458A}"/>
              </a:ext>
            </a:extLst>
          </p:cNvPr>
          <p:cNvSpPr>
            <a:spLocks noGrp="1"/>
          </p:cNvSpPr>
          <p:nvPr>
            <p:ph idx="1"/>
          </p:nvPr>
        </p:nvSpPr>
        <p:spPr>
          <a:xfrm>
            <a:off x="838200" y="1825625"/>
            <a:ext cx="6009441" cy="4351338"/>
          </a:xfrm>
        </p:spPr>
        <p:txBody>
          <a:bodyPr>
            <a:normAutofit/>
          </a:bodyPr>
          <a:lstStyle/>
          <a:p>
            <a:pPr marL="0" indent="0" algn="just">
              <a:buNone/>
            </a:pPr>
            <a:r>
              <a:rPr lang="es-ES" sz="2800" dirty="0">
                <a:latin typeface="Times New Roman" panose="02020603050405020304" pitchFamily="18" charset="0"/>
                <a:cs typeface="Times New Roman" panose="02020603050405020304" pitchFamily="18" charset="0"/>
              </a:rPr>
              <a:t>Proporcionar una visión general para brindar a los usuarios una solución innovadora y eficiente para la investigación, la comparación de precios y la toma de decisiones informadas en el proceso de compra, ahorrando tiempo y dinero.</a:t>
            </a:r>
          </a:p>
        </p:txBody>
      </p:sp>
      <p:pic>
        <p:nvPicPr>
          <p:cNvPr id="4" name="Marcador de contenido 18">
            <a:extLst>
              <a:ext uri="{FF2B5EF4-FFF2-40B4-BE49-F238E27FC236}">
                <a16:creationId xmlns:a16="http://schemas.microsoft.com/office/drawing/2014/main" id="{3883C319-F68F-AFFF-71E3-6E31BFB1F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5176" y="1831415"/>
            <a:ext cx="3584488" cy="3538535"/>
          </a:xfrm>
          <a:prstGeom prst="rect">
            <a:avLst/>
          </a:prstGeom>
          <a:ln>
            <a:noFill/>
          </a:ln>
          <a:effectLst>
            <a:outerShdw blurRad="190500" algn="tl" rotWithShape="0">
              <a:srgbClr val="000000">
                <a:alpha val="70000"/>
              </a:srgbClr>
            </a:outerShdw>
          </a:effectLst>
        </p:spPr>
      </p:pic>
      <p:cxnSp>
        <p:nvCxnSpPr>
          <p:cNvPr id="6" name="Conector recto 5">
            <a:extLst>
              <a:ext uri="{FF2B5EF4-FFF2-40B4-BE49-F238E27FC236}">
                <a16:creationId xmlns:a16="http://schemas.microsoft.com/office/drawing/2014/main" id="{4FE66A2F-9355-EAA9-1340-402F34CAE4F6}"/>
              </a:ext>
            </a:extLst>
          </p:cNvPr>
          <p:cNvCxnSpPr>
            <a:endCxn id="4" idx="2"/>
          </p:cNvCxnSpPr>
          <p:nvPr/>
        </p:nvCxnSpPr>
        <p:spPr>
          <a:xfrm flipH="1">
            <a:off x="9367420" y="1826463"/>
            <a:ext cx="697" cy="3543487"/>
          </a:xfrm>
          <a:prstGeom prst="line">
            <a:avLst/>
          </a:prstGeom>
          <a:ln w="19050"/>
        </p:spPr>
        <p:style>
          <a:lnRef idx="1">
            <a:schemeClr val="dk1"/>
          </a:lnRef>
          <a:fillRef idx="0">
            <a:schemeClr val="dk1"/>
          </a:fillRef>
          <a:effectRef idx="0">
            <a:schemeClr val="dk1"/>
          </a:effectRef>
          <a:fontRef idx="minor">
            <a:schemeClr val="tx1"/>
          </a:fontRef>
        </p:style>
      </p:cxnSp>
      <p:cxnSp>
        <p:nvCxnSpPr>
          <p:cNvPr id="8" name="Conector recto 7">
            <a:extLst>
              <a:ext uri="{FF2B5EF4-FFF2-40B4-BE49-F238E27FC236}">
                <a16:creationId xmlns:a16="http://schemas.microsoft.com/office/drawing/2014/main" id="{82074A59-D4A8-9393-F77E-91E3E3A02DBE}"/>
              </a:ext>
            </a:extLst>
          </p:cNvPr>
          <p:cNvCxnSpPr>
            <a:stCxn id="4" idx="1"/>
            <a:endCxn id="4" idx="3"/>
          </p:cNvCxnSpPr>
          <p:nvPr/>
        </p:nvCxnSpPr>
        <p:spPr>
          <a:xfrm>
            <a:off x="7575176" y="3600683"/>
            <a:ext cx="3584488"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1566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D12168-0D0E-1C9B-5D90-DCA8530AC289}"/>
              </a:ext>
            </a:extLst>
          </p:cNvPr>
          <p:cNvSpPr>
            <a:spLocks noGrp="1"/>
          </p:cNvSpPr>
          <p:nvPr>
            <p:ph type="title"/>
          </p:nvPr>
        </p:nvSpPr>
        <p:spPr/>
        <p:txBody>
          <a:bodyPr/>
          <a:lstStyle/>
          <a:p>
            <a:r>
              <a:rPr lang="es-ES" dirty="0">
                <a:latin typeface="Times New Roman" panose="02020603050405020304" pitchFamily="18" charset="0"/>
                <a:cs typeface="Times New Roman" panose="02020603050405020304" pitchFamily="18" charset="0"/>
              </a:rPr>
              <a:t>Objetivos específicos</a:t>
            </a:r>
            <a:endParaRPr lang="es-ES" dirty="0"/>
          </a:p>
        </p:txBody>
      </p:sp>
      <p:sp>
        <p:nvSpPr>
          <p:cNvPr id="3" name="Marcador de contenido 2">
            <a:extLst>
              <a:ext uri="{FF2B5EF4-FFF2-40B4-BE49-F238E27FC236}">
                <a16:creationId xmlns:a16="http://schemas.microsoft.com/office/drawing/2014/main" id="{1E0ACB76-EAE9-6BB1-C48B-4A7144C45737}"/>
              </a:ext>
            </a:extLst>
          </p:cNvPr>
          <p:cNvSpPr>
            <a:spLocks noGrp="1"/>
          </p:cNvSpPr>
          <p:nvPr>
            <p:ph idx="1"/>
          </p:nvPr>
        </p:nvSpPr>
        <p:spPr>
          <a:xfrm>
            <a:off x="2589212" y="1529862"/>
            <a:ext cx="8915400" cy="4381360"/>
          </a:xfrm>
        </p:spPr>
        <p:txBody>
          <a:bodyPr>
            <a:normAutofit fontScale="92500" lnSpcReduction="10000"/>
          </a:bodyPr>
          <a:lstStyle/>
          <a:p>
            <a:r>
              <a:rPr lang="es-ES" sz="2800" dirty="0">
                <a:effectLst/>
                <a:latin typeface="Calibri" panose="020F0502020204030204" pitchFamily="34" charset="0"/>
                <a:ea typeface="Times New Roman" panose="02020603050405020304" pitchFamily="18" charset="0"/>
                <a:cs typeface="Times New Roman" panose="02020603050405020304" pitchFamily="18" charset="0"/>
              </a:rPr>
              <a:t>Facilitar el acceso rápido y conveniente a información </a:t>
            </a:r>
          </a:p>
          <a:p>
            <a:r>
              <a:rPr lang="es-ES" sz="2800" dirty="0">
                <a:effectLst/>
                <a:latin typeface="Calibri" panose="020F0502020204030204" pitchFamily="34" charset="0"/>
                <a:ea typeface="Times New Roman" panose="02020603050405020304" pitchFamily="18" charset="0"/>
                <a:cs typeface="Times New Roman" panose="02020603050405020304" pitchFamily="18" charset="0"/>
              </a:rPr>
              <a:t>Proporcionar a los usuarios una plataforma integral </a:t>
            </a:r>
            <a:endParaRPr lang="es-ES" sz="2800" dirty="0">
              <a:latin typeface="Calibri" panose="020F0502020204030204" pitchFamily="34" charset="0"/>
              <a:ea typeface="Times New Roman" panose="02020603050405020304" pitchFamily="18" charset="0"/>
              <a:cs typeface="Times New Roman" panose="02020603050405020304" pitchFamily="18" charset="0"/>
            </a:endParaRPr>
          </a:p>
          <a:p>
            <a:r>
              <a:rPr lang="es-ES" sz="2800" dirty="0">
                <a:effectLst/>
                <a:latin typeface="Calibri" panose="020F0502020204030204" pitchFamily="34" charset="0"/>
                <a:ea typeface="Times New Roman" panose="02020603050405020304" pitchFamily="18" charset="0"/>
                <a:cs typeface="Times New Roman" panose="02020603050405020304" pitchFamily="18" charset="0"/>
              </a:rPr>
              <a:t>Establecer colaboraciones estratégicas con tiendas y minoristas locales </a:t>
            </a:r>
          </a:p>
          <a:p>
            <a:r>
              <a:rPr lang="es-ES" sz="2800" dirty="0">
                <a:effectLst/>
                <a:latin typeface="Calibri" panose="020F0502020204030204" pitchFamily="34" charset="0"/>
                <a:ea typeface="Times New Roman" panose="02020603050405020304" pitchFamily="18" charset="0"/>
                <a:cs typeface="Times New Roman" panose="02020603050405020304" pitchFamily="18" charset="0"/>
              </a:rPr>
              <a:t>Mejorar la experiencia de compra de los usuarios al ofrecer notificaciones </a:t>
            </a:r>
            <a:endParaRPr lang="es-ES" sz="2800" dirty="0">
              <a:latin typeface="Calibri" panose="020F0502020204030204" pitchFamily="34" charset="0"/>
              <a:ea typeface="Times New Roman" panose="02020603050405020304" pitchFamily="18" charset="0"/>
              <a:cs typeface="Times New Roman" panose="02020603050405020304" pitchFamily="18" charset="0"/>
            </a:endParaRPr>
          </a:p>
          <a:p>
            <a:r>
              <a:rPr lang="es-ES" sz="2800" dirty="0">
                <a:effectLst/>
                <a:latin typeface="Calibri" panose="020F0502020204030204" pitchFamily="34" charset="0"/>
                <a:ea typeface="Times New Roman" panose="02020603050405020304" pitchFamily="18" charset="0"/>
                <a:cs typeface="Times New Roman" panose="02020603050405020304" pitchFamily="18" charset="0"/>
              </a:rPr>
              <a:t>Integrar funciones de mapeo y navegación para ayudar a los usuarios </a:t>
            </a:r>
          </a:p>
          <a:p>
            <a:r>
              <a:rPr lang="es-ES" sz="2800" dirty="0">
                <a:effectLst/>
                <a:latin typeface="Calibri" panose="020F0502020204030204" pitchFamily="34" charset="0"/>
                <a:ea typeface="Times New Roman" panose="02020603050405020304" pitchFamily="18" charset="0"/>
                <a:cs typeface="Times New Roman" panose="02020603050405020304" pitchFamily="18" charset="0"/>
              </a:rPr>
              <a:t>Fomentar la participación activa de los usuarios al permitirles agregar productos</a:t>
            </a:r>
            <a:endParaRPr lang="es-ES" sz="28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s-ES" dirty="0"/>
          </a:p>
        </p:txBody>
      </p:sp>
    </p:spTree>
    <p:extLst>
      <p:ext uri="{BB962C8B-B14F-4D97-AF65-F5344CB8AC3E}">
        <p14:creationId xmlns:p14="http://schemas.microsoft.com/office/powerpoint/2010/main" val="16072382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BD158-D160-8939-79A5-B26DFD95DAA1}"/>
              </a:ext>
            </a:extLst>
          </p:cNvPr>
          <p:cNvSpPr>
            <a:spLocks noGrp="1"/>
          </p:cNvSpPr>
          <p:nvPr>
            <p:ph type="title"/>
          </p:nvPr>
        </p:nvSpPr>
        <p:spPr/>
        <p:txBody>
          <a:bodyPr/>
          <a:lstStyle/>
          <a:p>
            <a:r>
              <a:rPr lang="es-ES" dirty="0"/>
              <a:t>Características Principales</a:t>
            </a:r>
            <a:endParaRPr lang="en-IE" dirty="0"/>
          </a:p>
        </p:txBody>
      </p:sp>
      <p:sp>
        <p:nvSpPr>
          <p:cNvPr id="3" name="Content Placeholder 2">
            <a:extLst>
              <a:ext uri="{FF2B5EF4-FFF2-40B4-BE49-F238E27FC236}">
                <a16:creationId xmlns:a16="http://schemas.microsoft.com/office/drawing/2014/main" id="{BFA60949-F5DC-6EF5-A155-0D5B3878CA57}"/>
              </a:ext>
            </a:extLst>
          </p:cNvPr>
          <p:cNvSpPr>
            <a:spLocks noGrp="1"/>
          </p:cNvSpPr>
          <p:nvPr>
            <p:ph idx="1"/>
          </p:nvPr>
        </p:nvSpPr>
        <p:spPr>
          <a:xfrm>
            <a:off x="1675109" y="1204686"/>
            <a:ext cx="10516891" cy="5205164"/>
          </a:xfrm>
        </p:spPr>
        <p:txBody>
          <a:bodyPr>
            <a:normAutofit/>
          </a:bodyPr>
          <a:lstStyle/>
          <a:p>
            <a:pPr algn="l"/>
            <a:endParaRPr lang="en-IE" sz="2400" b="0" i="0" u="none" strike="noStrike" baseline="0" dirty="0">
              <a:solidFill>
                <a:srgbClr val="000000"/>
              </a:solidFill>
              <a:latin typeface="Calibri" panose="020F0502020204030204" pitchFamily="34" charset="0"/>
            </a:endParaRPr>
          </a:p>
          <a:p>
            <a:r>
              <a:rPr lang="es-ES" sz="2400" b="1" i="0" u="none" strike="noStrike" baseline="0" dirty="0">
                <a:solidFill>
                  <a:srgbClr val="000000"/>
                </a:solidFill>
                <a:latin typeface="Calibri" panose="020F0502020204030204" pitchFamily="34" charset="0"/>
              </a:rPr>
              <a:t>Independiente: </a:t>
            </a:r>
            <a:r>
              <a:rPr lang="es-ES" sz="2400" b="0" i="0" u="none" strike="noStrike" baseline="0" dirty="0">
                <a:solidFill>
                  <a:srgbClr val="000000"/>
                </a:solidFill>
                <a:latin typeface="Calibri" panose="020F0502020204030204" pitchFamily="34" charset="0"/>
              </a:rPr>
              <a:t>La aplicación opera como una entidad independiente, sin depender directamente de otros sistemas o productos. </a:t>
            </a:r>
          </a:p>
          <a:p>
            <a:r>
              <a:rPr lang="es-ES" sz="2400" b="1" i="0" u="none" strike="noStrike" baseline="0" dirty="0">
                <a:solidFill>
                  <a:srgbClr val="000000"/>
                </a:solidFill>
                <a:latin typeface="Calibri" panose="020F0502020204030204" pitchFamily="34" charset="0"/>
              </a:rPr>
              <a:t>Conexión con Tiendas Locales: </a:t>
            </a:r>
            <a:r>
              <a:rPr lang="es-ES" sz="2400" b="0" i="0" u="none" strike="noStrike" baseline="0" dirty="0">
                <a:solidFill>
                  <a:srgbClr val="000000"/>
                </a:solidFill>
                <a:latin typeface="Calibri" panose="020F0502020204030204" pitchFamily="34" charset="0"/>
              </a:rPr>
              <a:t>Se conecta con tiendas locales para obtener información actualizada sobre precios y ofertas, facilitando la participación activa de las tiendas en la plataforma. </a:t>
            </a:r>
          </a:p>
          <a:p>
            <a:r>
              <a:rPr lang="es-ES" sz="2400" b="1" i="0" u="none" strike="noStrike" baseline="0" dirty="0">
                <a:solidFill>
                  <a:srgbClr val="000000"/>
                </a:solidFill>
                <a:latin typeface="Calibri" panose="020F0502020204030204" pitchFamily="34" charset="0"/>
              </a:rPr>
              <a:t>Interacción con Usuarios: </a:t>
            </a:r>
            <a:r>
              <a:rPr lang="es-ES" sz="2400" b="0" i="0" u="none" strike="noStrike" baseline="0" dirty="0">
                <a:solidFill>
                  <a:srgbClr val="000000"/>
                </a:solidFill>
                <a:latin typeface="Calibri" panose="020F0502020204030204" pitchFamily="34" charset="0"/>
              </a:rPr>
              <a:t>Interactúa directamente con los usuarios, brindándoles una interfaz intuitiva para buscar productos, comparar precios y recibir notificaciones sobre ofertas especiales. </a:t>
            </a:r>
          </a:p>
          <a:p>
            <a:r>
              <a:rPr lang="es-ES" sz="2400" b="1" i="0" u="none" strike="noStrike" baseline="0" dirty="0">
                <a:solidFill>
                  <a:srgbClr val="000000"/>
                </a:solidFill>
                <a:latin typeface="Calibri" panose="020F0502020204030204" pitchFamily="34" charset="0"/>
              </a:rPr>
              <a:t>Integración de Mapas y Navegación: </a:t>
            </a:r>
            <a:r>
              <a:rPr lang="es-ES" sz="2400" b="0" i="0" u="none" strike="noStrike" baseline="0" dirty="0">
                <a:solidFill>
                  <a:srgbClr val="000000"/>
                </a:solidFill>
                <a:latin typeface="Calibri" panose="020F0502020204030204" pitchFamily="34" charset="0"/>
              </a:rPr>
              <a:t>Se integra con servicios de mapas y navegación para proporcionar a los usuarios la ubicación de las tiendas locales con los precios más bajos. </a:t>
            </a:r>
          </a:p>
          <a:p>
            <a:endParaRPr lang="en-IE" sz="2400" dirty="0"/>
          </a:p>
        </p:txBody>
      </p:sp>
    </p:spTree>
    <p:extLst>
      <p:ext uri="{BB962C8B-B14F-4D97-AF65-F5344CB8AC3E}">
        <p14:creationId xmlns:p14="http://schemas.microsoft.com/office/powerpoint/2010/main" val="1295670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96845-2D52-09B0-F290-9A35C1579747}"/>
              </a:ext>
            </a:extLst>
          </p:cNvPr>
          <p:cNvSpPr>
            <a:spLocks noGrp="1"/>
          </p:cNvSpPr>
          <p:nvPr>
            <p:ph type="title"/>
          </p:nvPr>
        </p:nvSpPr>
        <p:spPr>
          <a:xfrm>
            <a:off x="2329156" y="307587"/>
            <a:ext cx="8911687" cy="677152"/>
          </a:xfrm>
        </p:spPr>
        <p:txBody>
          <a:bodyPr/>
          <a:lstStyle/>
          <a:p>
            <a:r>
              <a:rPr lang="es-ES" dirty="0">
                <a:latin typeface="Times New Roman" panose="02020603050405020304" pitchFamily="18" charset="0"/>
                <a:cs typeface="Times New Roman" panose="02020603050405020304" pitchFamily="18" charset="0"/>
              </a:rPr>
              <a:t>Descripción de Usuarios y Stakeholders</a:t>
            </a:r>
          </a:p>
        </p:txBody>
      </p:sp>
      <p:sp>
        <p:nvSpPr>
          <p:cNvPr id="3" name="Marcador de contenido 2">
            <a:extLst>
              <a:ext uri="{FF2B5EF4-FFF2-40B4-BE49-F238E27FC236}">
                <a16:creationId xmlns:a16="http://schemas.microsoft.com/office/drawing/2014/main" id="{E86B45F6-8A6F-217C-010C-828798A4AA82}"/>
              </a:ext>
            </a:extLst>
          </p:cNvPr>
          <p:cNvSpPr>
            <a:spLocks noGrp="1"/>
          </p:cNvSpPr>
          <p:nvPr>
            <p:ph idx="1"/>
          </p:nvPr>
        </p:nvSpPr>
        <p:spPr>
          <a:xfrm>
            <a:off x="1612164" y="1228275"/>
            <a:ext cx="10579836" cy="5064368"/>
          </a:xfrm>
        </p:spPr>
        <p:txBody>
          <a:bodyPr>
            <a:normAutofit fontScale="92500" lnSpcReduction="10000"/>
          </a:bodyPr>
          <a:lstStyle/>
          <a:p>
            <a:pPr lvl="0"/>
            <a:r>
              <a:rPr lang="en-IE" sz="2800" b="1" dirty="0" err="1">
                <a:latin typeface="Calibri" panose="020F0502020204030204" pitchFamily="34" charset="0"/>
                <a:ea typeface="Calibri" panose="020F0502020204030204" pitchFamily="34" charset="0"/>
                <a:cs typeface="Calibri" panose="020F0502020204030204" pitchFamily="34" charset="0"/>
              </a:rPr>
              <a:t>Usuarios</a:t>
            </a:r>
            <a:r>
              <a:rPr lang="en-IE" sz="2800" b="1" dirty="0">
                <a:latin typeface="Calibri" panose="020F0502020204030204" pitchFamily="34" charset="0"/>
                <a:ea typeface="Calibri" panose="020F0502020204030204" pitchFamily="34" charset="0"/>
                <a:cs typeface="Calibri" panose="020F0502020204030204" pitchFamily="34" charset="0"/>
              </a:rPr>
              <a:t>/</a:t>
            </a:r>
            <a:r>
              <a:rPr lang="en-IE" sz="2800" b="1" dirty="0" err="1">
                <a:latin typeface="Calibri" panose="020F0502020204030204" pitchFamily="34" charset="0"/>
                <a:ea typeface="Calibri" panose="020F0502020204030204" pitchFamily="34" charset="0"/>
                <a:cs typeface="Calibri" panose="020F0502020204030204" pitchFamily="34" charset="0"/>
              </a:rPr>
              <a:t>Consumidores</a:t>
            </a:r>
            <a:r>
              <a:rPr lang="en-IE" sz="2800" b="1" dirty="0">
                <a:latin typeface="Calibri" panose="020F0502020204030204" pitchFamily="34" charset="0"/>
                <a:ea typeface="Calibri" panose="020F0502020204030204" pitchFamily="34" charset="0"/>
                <a:cs typeface="Calibri" panose="020F0502020204030204" pitchFamily="34" charset="0"/>
              </a:rPr>
              <a:t>:</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Descripción</a:t>
            </a:r>
            <a:r>
              <a:rPr lang="en-IE" sz="2800" i="1" dirty="0">
                <a:latin typeface="Calibri" panose="020F0502020204030204" pitchFamily="34" charset="0"/>
                <a:ea typeface="Calibri" panose="020F0502020204030204" pitchFamily="34" charset="0"/>
                <a:cs typeface="Calibri" panose="020F0502020204030204" pitchFamily="34" charset="0"/>
              </a:rPr>
              <a:t>:</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Individuos que realizan compras y buscan obtener productos al mejor precio.</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Intereses</a:t>
            </a:r>
            <a:r>
              <a:rPr lang="en-IE" sz="2800" i="1" dirty="0">
                <a:latin typeface="Calibri" panose="020F0502020204030204" pitchFamily="34" charset="0"/>
                <a:ea typeface="Calibri" panose="020F0502020204030204" pitchFamily="34" charset="0"/>
                <a:cs typeface="Calibri" panose="020F0502020204030204" pitchFamily="34" charset="0"/>
              </a:rPr>
              <a:t>:</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Acceso fácil y rápido a información precisa de precios.</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Ahorro de tiempo y dinero al realizar compras informadas.</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Problemas</a:t>
            </a:r>
            <a:r>
              <a:rPr lang="en-IE" sz="2800" i="1" dirty="0">
                <a:latin typeface="Calibri" panose="020F0502020204030204" pitchFamily="34" charset="0"/>
                <a:ea typeface="Calibri" panose="020F0502020204030204" pitchFamily="34" charset="0"/>
                <a:cs typeface="Calibri" panose="020F0502020204030204" pitchFamily="34" charset="0"/>
              </a:rPr>
              <a:t> a Solucionar:</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Dificultades para encontrar precios bajos.</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Pérdida de tiempo y dinero al comprar sin información adecuada.</a:t>
            </a:r>
            <a:endParaRPr lang="es-AR" sz="2800" dirty="0">
              <a:latin typeface="Calibri" panose="020F0502020204030204" pitchFamily="34" charset="0"/>
              <a:ea typeface="Calibri" panose="020F0502020204030204" pitchFamily="34" charset="0"/>
              <a:cs typeface="Calibri" panose="020F0502020204030204" pitchFamily="34" charset="0"/>
            </a:endParaRPr>
          </a:p>
          <a:p>
            <a:endParaRPr lang="en-I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788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94AF681-9D07-4280-AF8F-5270F3C45C91}"/>
              </a:ext>
            </a:extLst>
          </p:cNvPr>
          <p:cNvSpPr>
            <a:spLocks noGrp="1"/>
          </p:cNvSpPr>
          <p:nvPr>
            <p:ph idx="1"/>
          </p:nvPr>
        </p:nvSpPr>
        <p:spPr>
          <a:xfrm>
            <a:off x="1863969" y="943867"/>
            <a:ext cx="10328031" cy="5281567"/>
          </a:xfrm>
        </p:spPr>
        <p:txBody>
          <a:bodyPr>
            <a:noAutofit/>
          </a:bodyPr>
          <a:lstStyle/>
          <a:p>
            <a:pPr lvl="0"/>
            <a:r>
              <a:rPr lang="en-IE" sz="2800" b="1" dirty="0">
                <a:latin typeface="Calibri" panose="020F0502020204030204" pitchFamily="34" charset="0"/>
                <a:ea typeface="Calibri" panose="020F0502020204030204" pitchFamily="34" charset="0"/>
                <a:cs typeface="Calibri" panose="020F0502020204030204" pitchFamily="34" charset="0"/>
              </a:rPr>
              <a:t>Tiendas Locales:</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Descripción</a:t>
            </a:r>
            <a:r>
              <a:rPr lang="en-IE" sz="2800" i="1" dirty="0">
                <a:latin typeface="Calibri" panose="020F0502020204030204" pitchFamily="34" charset="0"/>
                <a:ea typeface="Calibri" panose="020F0502020204030204" pitchFamily="34" charset="0"/>
                <a:cs typeface="Calibri" panose="020F0502020204030204" pitchFamily="34" charset="0"/>
              </a:rPr>
              <a:t>:</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Propietarios y gestores de tiendas físicas en la ciudad.</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Intereses</a:t>
            </a:r>
            <a:r>
              <a:rPr lang="en-IE" sz="2800" i="1" dirty="0">
                <a:latin typeface="Calibri" panose="020F0502020204030204" pitchFamily="34" charset="0"/>
                <a:ea typeface="Calibri" panose="020F0502020204030204" pitchFamily="34" charset="0"/>
                <a:cs typeface="Calibri" panose="020F0502020204030204" pitchFamily="34" charset="0"/>
              </a:rPr>
              <a:t>:</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Aumentar la visibilidad y atracción de clientes.</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Mantener precios competitivos en el mercado.</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Problemas</a:t>
            </a:r>
            <a:r>
              <a:rPr lang="en-IE" sz="2800" i="1" dirty="0">
                <a:latin typeface="Calibri" panose="020F0502020204030204" pitchFamily="34" charset="0"/>
                <a:ea typeface="Calibri" panose="020F0502020204030204" pitchFamily="34" charset="0"/>
                <a:cs typeface="Calibri" panose="020F0502020204030204" pitchFamily="34" charset="0"/>
              </a:rPr>
              <a:t> a Solucionar:</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Competencia con grandes cadenas y comercio en línea.</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Dificultades para destacar ofertas y precios competitivos.</a:t>
            </a:r>
            <a:endParaRPr lang="es-AR"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025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3E4A8CC-51D2-477E-94D2-A9F4AC5F1469}"/>
              </a:ext>
            </a:extLst>
          </p:cNvPr>
          <p:cNvSpPr>
            <a:spLocks noGrp="1"/>
          </p:cNvSpPr>
          <p:nvPr>
            <p:ph idx="1"/>
          </p:nvPr>
        </p:nvSpPr>
        <p:spPr>
          <a:xfrm>
            <a:off x="1336430" y="193430"/>
            <a:ext cx="10475613" cy="6119447"/>
          </a:xfrm>
        </p:spPr>
        <p:txBody>
          <a:bodyPr>
            <a:noAutofit/>
          </a:bodyPr>
          <a:lstStyle/>
          <a:p>
            <a:pPr lvl="0"/>
            <a:r>
              <a:rPr lang="es-ES" sz="2800" b="1" dirty="0">
                <a:latin typeface="Calibri" panose="020F0502020204030204" pitchFamily="34" charset="0"/>
                <a:ea typeface="Calibri" panose="020F0502020204030204" pitchFamily="34" charset="0"/>
                <a:cs typeface="Calibri" panose="020F0502020204030204" pitchFamily="34" charset="0"/>
              </a:rPr>
              <a:t>Desarrolladores y Mantenedores de la Aplicación:</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Descripción</a:t>
            </a:r>
            <a:r>
              <a:rPr lang="en-IE" sz="2800" i="1" dirty="0">
                <a:latin typeface="Calibri" panose="020F0502020204030204" pitchFamily="34" charset="0"/>
                <a:ea typeface="Calibri" panose="020F0502020204030204" pitchFamily="34" charset="0"/>
                <a:cs typeface="Calibri" panose="020F0502020204030204" pitchFamily="34" charset="0"/>
              </a:rPr>
              <a:t>:</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Profesionales involucrados en el desarrollo y mantenimiento de la aplicación móvil.</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Intereses</a:t>
            </a:r>
            <a:r>
              <a:rPr lang="en-IE" sz="2800" i="1" dirty="0">
                <a:latin typeface="Calibri" panose="020F0502020204030204" pitchFamily="34" charset="0"/>
                <a:ea typeface="Calibri" panose="020F0502020204030204" pitchFamily="34" charset="0"/>
                <a:cs typeface="Calibri" panose="020F0502020204030204" pitchFamily="34" charset="0"/>
              </a:rPr>
              <a:t>:</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Éxito y adopción de la aplicación en el mercado.</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Mantenimiento eficiente y actualizaciones regulares.</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Problemas</a:t>
            </a:r>
            <a:r>
              <a:rPr lang="en-IE" sz="2800" i="1" dirty="0">
                <a:latin typeface="Calibri" panose="020F0502020204030204" pitchFamily="34" charset="0"/>
                <a:ea typeface="Calibri" panose="020F0502020204030204" pitchFamily="34" charset="0"/>
                <a:cs typeface="Calibri" panose="020F0502020204030204" pitchFamily="34" charset="0"/>
              </a:rPr>
              <a:t> a Solucionar:</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Desarrollo de una aplicación intuitiva y atractiva.</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Garantizar la estabilidad y funcionalidad continua.</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Dificultades para llegar a clientes específicos interesados en ofertas locales.</a:t>
            </a:r>
            <a:endParaRPr lang="es-AR" sz="2800" dirty="0">
              <a:latin typeface="Calibri" panose="020F0502020204030204" pitchFamily="34" charset="0"/>
              <a:ea typeface="Calibri" panose="020F0502020204030204" pitchFamily="34" charset="0"/>
              <a:cs typeface="Calibri" panose="020F0502020204030204" pitchFamily="34" charset="0"/>
            </a:endParaRPr>
          </a:p>
          <a:p>
            <a:endParaRPr lang="es-AR" sz="1500" dirty="0"/>
          </a:p>
        </p:txBody>
      </p:sp>
    </p:spTree>
    <p:extLst>
      <p:ext uri="{BB962C8B-B14F-4D97-AF65-F5344CB8AC3E}">
        <p14:creationId xmlns:p14="http://schemas.microsoft.com/office/powerpoint/2010/main" val="3102651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B76B450-31A5-4A6A-BB38-FE96E00FB783}"/>
              </a:ext>
            </a:extLst>
          </p:cNvPr>
          <p:cNvSpPr>
            <a:spLocks noGrp="1"/>
          </p:cNvSpPr>
          <p:nvPr>
            <p:ph idx="1"/>
          </p:nvPr>
        </p:nvSpPr>
        <p:spPr>
          <a:xfrm>
            <a:off x="1479998" y="1076275"/>
            <a:ext cx="10845613" cy="5348514"/>
          </a:xfrm>
        </p:spPr>
        <p:txBody>
          <a:bodyPr>
            <a:normAutofit fontScale="92500"/>
          </a:bodyPr>
          <a:lstStyle/>
          <a:p>
            <a:pPr lvl="0"/>
            <a:r>
              <a:rPr lang="es-ES" sz="2800" b="1" dirty="0">
                <a:latin typeface="Calibri" panose="020F0502020204030204" pitchFamily="34" charset="0"/>
                <a:ea typeface="Calibri" panose="020F0502020204030204" pitchFamily="34" charset="0"/>
                <a:cs typeface="Calibri" panose="020F0502020204030204" pitchFamily="34" charset="0"/>
              </a:rPr>
              <a:t>Proveedores de Servicios de Mapas y Navegación:</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Descripción</a:t>
            </a:r>
            <a:r>
              <a:rPr lang="en-IE" sz="2800" i="1" dirty="0">
                <a:latin typeface="Calibri" panose="020F0502020204030204" pitchFamily="34" charset="0"/>
                <a:ea typeface="Calibri" panose="020F0502020204030204" pitchFamily="34" charset="0"/>
                <a:cs typeface="Calibri" panose="020F0502020204030204" pitchFamily="34" charset="0"/>
              </a:rPr>
              <a:t>:</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Empresas que proporcionan servicios de mapas y navegación.</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Intereses</a:t>
            </a:r>
            <a:r>
              <a:rPr lang="en-IE" sz="2800" i="1" dirty="0">
                <a:latin typeface="Calibri" panose="020F0502020204030204" pitchFamily="34" charset="0"/>
                <a:ea typeface="Calibri" panose="020F0502020204030204" pitchFamily="34" charset="0"/>
                <a:cs typeface="Calibri" panose="020F0502020204030204" pitchFamily="34" charset="0"/>
              </a:rPr>
              <a:t>:</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Integración efectiva con la aplicación para mejorar la experiencia del usuario.</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Colaboración para proporcionar información precisa de ubicación.</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1"/>
            <a:r>
              <a:rPr lang="en-IE" sz="2800" i="1" dirty="0" err="1">
                <a:latin typeface="Calibri" panose="020F0502020204030204" pitchFamily="34" charset="0"/>
                <a:ea typeface="Calibri" panose="020F0502020204030204" pitchFamily="34" charset="0"/>
                <a:cs typeface="Calibri" panose="020F0502020204030204" pitchFamily="34" charset="0"/>
              </a:rPr>
              <a:t>Problemas</a:t>
            </a:r>
            <a:r>
              <a:rPr lang="en-IE" sz="2800" i="1" dirty="0">
                <a:latin typeface="Calibri" panose="020F0502020204030204" pitchFamily="34" charset="0"/>
                <a:ea typeface="Calibri" panose="020F0502020204030204" pitchFamily="34" charset="0"/>
                <a:cs typeface="Calibri" panose="020F0502020204030204" pitchFamily="34" charset="0"/>
              </a:rPr>
              <a:t> a Solucionar:</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Necesidad de integración fluida con la aplicación "Más Barato Aquí".</a:t>
            </a:r>
            <a:endParaRPr lang="es-AR" sz="2800" dirty="0">
              <a:latin typeface="Calibri" panose="020F0502020204030204" pitchFamily="34" charset="0"/>
              <a:ea typeface="Calibri" panose="020F0502020204030204" pitchFamily="34" charset="0"/>
              <a:cs typeface="Calibri" panose="020F0502020204030204" pitchFamily="34" charset="0"/>
            </a:endParaRPr>
          </a:p>
          <a:p>
            <a:pPr lvl="2"/>
            <a:r>
              <a:rPr lang="es-ES" sz="2800" dirty="0">
                <a:latin typeface="Calibri" panose="020F0502020204030204" pitchFamily="34" charset="0"/>
                <a:ea typeface="Calibri" panose="020F0502020204030204" pitchFamily="34" charset="0"/>
                <a:cs typeface="Calibri" panose="020F0502020204030204" pitchFamily="34" charset="0"/>
              </a:rPr>
              <a:t>Garantizar la precisión y actualización de datos de ubicación.</a:t>
            </a:r>
            <a:endParaRPr lang="es-AR" sz="2800" dirty="0">
              <a:latin typeface="Calibri" panose="020F0502020204030204" pitchFamily="34" charset="0"/>
              <a:ea typeface="Calibri" panose="020F0502020204030204" pitchFamily="34" charset="0"/>
              <a:cs typeface="Calibri" panose="020F0502020204030204" pitchFamily="34" charset="0"/>
            </a:endParaRPr>
          </a:p>
          <a:p>
            <a:endParaRPr lang="es-AR" dirty="0"/>
          </a:p>
        </p:txBody>
      </p:sp>
    </p:spTree>
    <p:extLst>
      <p:ext uri="{BB962C8B-B14F-4D97-AF65-F5344CB8AC3E}">
        <p14:creationId xmlns:p14="http://schemas.microsoft.com/office/powerpoint/2010/main" val="3384353414"/>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356</TotalTime>
  <Words>904</Words>
  <Application>Microsoft Office PowerPoint</Application>
  <PresentationFormat>Widescreen</PresentationFormat>
  <Paragraphs>103</Paragraphs>
  <Slides>13</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Cambria</vt:lpstr>
      <vt:lpstr>Century Gothic</vt:lpstr>
      <vt:lpstr>Times New Roman</vt:lpstr>
      <vt:lpstr>Wingdings 3</vt:lpstr>
      <vt:lpstr>Espiral</vt:lpstr>
      <vt:lpstr>Visión y alcance del proyecto Modelado Persona Escenario  Más Barato Aquí </vt:lpstr>
      <vt:lpstr>Descripción del problema </vt:lpstr>
      <vt:lpstr>Objetivo General</vt:lpstr>
      <vt:lpstr>Objetivos específicos</vt:lpstr>
      <vt:lpstr>Características Principales</vt:lpstr>
      <vt:lpstr>Descripción de Usuarios y Stakeholders</vt:lpstr>
      <vt:lpstr>PowerPoint Presentation</vt:lpstr>
      <vt:lpstr>PowerPoint Presentation</vt:lpstr>
      <vt:lpstr>PowerPoint Presentation</vt:lpstr>
      <vt:lpstr>Personajes</vt:lpstr>
      <vt:lpstr>Análisis de Sistemas</vt:lpstr>
      <vt:lpstr>Escenario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 Estudio de mercado: Más barato Aquí</dc:title>
  <dc:creator>Hela Berrouayel</dc:creator>
  <cp:lastModifiedBy>Nestor Gonzalez Bravo</cp:lastModifiedBy>
  <cp:revision>16</cp:revision>
  <dcterms:created xsi:type="dcterms:W3CDTF">2023-11-21T07:36:00Z</dcterms:created>
  <dcterms:modified xsi:type="dcterms:W3CDTF">2023-11-28T16:52:26Z</dcterms:modified>
</cp:coreProperties>
</file>