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85" r:id="rId9"/>
    <p:sldId id="293" r:id="rId10"/>
    <p:sldId id="295" r:id="rId11"/>
    <p:sldId id="294" r:id="rId12"/>
    <p:sldId id="273" r:id="rId13"/>
    <p:sldId id="262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F489E0-3378-43C9-BAF3-C0354DD323E3}">
  <a:tblStyle styleId="{90F489E0-3378-43C9-BAF3-C0354DD323E3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/>
    <p:restoredTop sz="88345"/>
  </p:normalViewPr>
  <p:slideViewPr>
    <p:cSldViewPr snapToGrid="0" snapToObjects="1" showGuides="1">
      <p:cViewPr>
        <p:scale>
          <a:sx n="152" d="100"/>
          <a:sy n="152" d="100"/>
        </p:scale>
        <p:origin x="80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811744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unproductive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2592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618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7959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96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124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2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359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745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041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2383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329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11111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598400" y="1763225"/>
            <a:ext cx="5947199" cy="11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defRPr sz="4800" b="1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>
            <a:off x="3239977" y="-11"/>
            <a:ext cx="2664078" cy="1326979"/>
            <a:chOff x="3578850" y="-50"/>
            <a:chExt cx="1816500" cy="904800"/>
          </a:xfrm>
        </p:grpSpPr>
        <p:sp>
          <p:nvSpPr>
            <p:cNvPr id="11" name="Shape 11"/>
            <p:cNvSpPr/>
            <p:nvPr/>
          </p:nvSpPr>
          <p:spPr>
            <a:xfrm rot="10800000">
              <a:off x="3578850" y="-50"/>
              <a:ext cx="1816500" cy="904800"/>
            </a:xfrm>
            <a:prstGeom prst="triangle">
              <a:avLst>
                <a:gd name="adj" fmla="val 50000"/>
              </a:avLst>
            </a:pr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rot="10800000">
              <a:off x="4487250" y="-50"/>
              <a:ext cx="908100" cy="904800"/>
            </a:xfrm>
            <a:prstGeom prst="triangle">
              <a:avLst>
                <a:gd name="adj" fmla="val 100000"/>
              </a:avLst>
            </a:prstGeom>
            <a:solidFill>
              <a:srgbClr val="99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539000" y="1471725"/>
            <a:ext cx="2579100" cy="3454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3250326" y="1471725"/>
            <a:ext cx="2579099" cy="3454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3"/>
          </p:nvPr>
        </p:nvSpPr>
        <p:spPr>
          <a:xfrm>
            <a:off x="5961652" y="1471725"/>
            <a:ext cx="2579100" cy="3454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x="3821305" y="-52065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top decora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 rot="10800000">
            <a:off x="3821305" y="-52065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/>
          <p:nvPr/>
        </p:nvSpPr>
        <p:spPr>
          <a:xfrm rot="10800000">
            <a:off x="3821305" y="-52065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0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SzPct val="100000"/>
              <a:buFont typeface="Playfair Display"/>
              <a:buNone/>
              <a:defRPr sz="1800" i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SzPct val="100000"/>
              <a:buNone/>
              <a:defRPr sz="3600" b="1"/>
            </a:lvl2pPr>
            <a:lvl3pPr lvl="2">
              <a:spcBef>
                <a:spcPts val="0"/>
              </a:spcBef>
              <a:buSzPct val="100000"/>
              <a:buNone/>
              <a:defRPr sz="3600" b="1"/>
            </a:lvl3pPr>
            <a:lvl4pPr lvl="3">
              <a:spcBef>
                <a:spcPts val="0"/>
              </a:spcBef>
              <a:buSzPct val="100000"/>
              <a:buNone/>
              <a:defRPr sz="3600" b="1"/>
            </a:lvl4pPr>
            <a:lvl5pPr lvl="4">
              <a:spcBef>
                <a:spcPts val="0"/>
              </a:spcBef>
              <a:buSzPct val="100000"/>
              <a:buNone/>
              <a:defRPr sz="3600" b="1"/>
            </a:lvl5pPr>
            <a:lvl6pPr lvl="5">
              <a:spcBef>
                <a:spcPts val="0"/>
              </a:spcBef>
              <a:buSzPct val="100000"/>
              <a:buNone/>
              <a:defRPr sz="3600" b="1"/>
            </a:lvl6pPr>
            <a:lvl7pPr lvl="6">
              <a:spcBef>
                <a:spcPts val="0"/>
              </a:spcBef>
              <a:buSzPct val="100000"/>
              <a:buNone/>
              <a:defRPr sz="3600" b="1"/>
            </a:lvl7pPr>
            <a:lvl8pPr lvl="7">
              <a:spcBef>
                <a:spcPts val="0"/>
              </a:spcBef>
              <a:buSzPct val="100000"/>
              <a:buNone/>
              <a:defRPr sz="3600" b="1"/>
            </a:lvl8pPr>
            <a:lvl9pPr lvl="8">
              <a:spcBef>
                <a:spcPts val="0"/>
              </a:spcBef>
              <a:buSzPct val="100000"/>
              <a:buNone/>
              <a:defRPr sz="3600" b="1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425" y="1351100"/>
            <a:ext cx="7081200" cy="346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600"/>
              </a:spcBef>
              <a:buClr>
                <a:srgbClr val="CC0000"/>
              </a:buClr>
              <a:buSzPct val="100000"/>
              <a:buFont typeface="Lora"/>
              <a:buChar char="◈"/>
              <a:defRPr sz="2400">
                <a:latin typeface="Lora"/>
                <a:ea typeface="Lora"/>
                <a:cs typeface="Lora"/>
                <a:sym typeface="Lora"/>
              </a:defRPr>
            </a:lvl1pPr>
            <a:lvl2pPr lvl="1">
              <a:lnSpc>
                <a:spcPct val="115000"/>
              </a:lnSpc>
              <a:spcBef>
                <a:spcPts val="480"/>
              </a:spcBef>
              <a:buClr>
                <a:srgbClr val="CC0000"/>
              </a:buClr>
              <a:buSzPct val="100000"/>
              <a:buFont typeface="Lora"/>
              <a:buChar char="⬥"/>
              <a:defRPr sz="2000">
                <a:latin typeface="Lora"/>
                <a:ea typeface="Lora"/>
                <a:cs typeface="Lora"/>
                <a:sym typeface="Lora"/>
              </a:defRPr>
            </a:lvl2pPr>
            <a:lvl3pPr lvl="2">
              <a:lnSpc>
                <a:spcPct val="115000"/>
              </a:lnSpc>
              <a:spcBef>
                <a:spcPts val="480"/>
              </a:spcBef>
              <a:buClr>
                <a:srgbClr val="CC0000"/>
              </a:buClr>
              <a:buSzPct val="100000"/>
              <a:buFont typeface="Lora"/>
              <a:buChar char="⬦"/>
              <a:defRPr sz="2000">
                <a:latin typeface="Lora"/>
                <a:ea typeface="Lora"/>
                <a:cs typeface="Lora"/>
                <a:sym typeface="Lora"/>
              </a:defRPr>
            </a:lvl3pPr>
            <a:lvl4pPr lvl="3">
              <a:lnSpc>
                <a:spcPct val="115000"/>
              </a:lnSpc>
              <a:spcBef>
                <a:spcPts val="360"/>
              </a:spcBef>
              <a:buClr>
                <a:srgbClr val="CC0000"/>
              </a:buClr>
              <a:buSzPct val="100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4pPr>
            <a:lvl5pPr lvl="4">
              <a:lnSpc>
                <a:spcPct val="115000"/>
              </a:lnSpc>
              <a:spcBef>
                <a:spcPts val="360"/>
              </a:spcBef>
              <a:buClr>
                <a:srgbClr val="CC0000"/>
              </a:buClr>
              <a:buSzPct val="100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5pPr>
            <a:lvl6pPr lvl="5">
              <a:lnSpc>
                <a:spcPct val="115000"/>
              </a:lnSpc>
              <a:spcBef>
                <a:spcPts val="360"/>
              </a:spcBef>
              <a:buClr>
                <a:srgbClr val="CC0000"/>
              </a:buClr>
              <a:buSzPct val="100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6pPr>
            <a:lvl7pPr lvl="6">
              <a:lnSpc>
                <a:spcPct val="115000"/>
              </a:lnSpc>
              <a:spcBef>
                <a:spcPts val="360"/>
              </a:spcBef>
              <a:buClr>
                <a:srgbClr val="CC0000"/>
              </a:buClr>
              <a:buSzPct val="100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7pPr>
            <a:lvl8pPr lvl="7">
              <a:lnSpc>
                <a:spcPct val="115000"/>
              </a:lnSpc>
              <a:spcBef>
                <a:spcPts val="360"/>
              </a:spcBef>
              <a:buSzPct val="100000"/>
              <a:buFont typeface="Lora"/>
              <a:defRPr sz="2000">
                <a:latin typeface="Lora"/>
                <a:ea typeface="Lora"/>
                <a:cs typeface="Lora"/>
                <a:sym typeface="Lora"/>
              </a:defRPr>
            </a:lvl8pPr>
            <a:lvl9pPr lvl="8">
              <a:lnSpc>
                <a:spcPct val="115000"/>
              </a:lnSpc>
              <a:spcBef>
                <a:spcPts val="360"/>
              </a:spcBef>
              <a:buSzPct val="100000"/>
              <a:buFont typeface="Lora"/>
              <a:defRPr sz="20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6" r:id="rId3"/>
    <p:sldLayoutId id="2147483660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37300" y="4607125"/>
            <a:ext cx="3759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Felipe </a:t>
            </a:r>
            <a:r>
              <a:rPr lang="en-US" dirty="0" err="1" smtClean="0">
                <a:solidFill>
                  <a:schemeClr val="bg1"/>
                </a:solidFill>
              </a:rPr>
              <a:t>Fagundes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General </a:t>
            </a:r>
            <a:r>
              <a:rPr lang="en-US" dirty="0" smtClean="0">
                <a:solidFill>
                  <a:schemeClr val="bg1"/>
                </a:solidFill>
              </a:rPr>
              <a:t>Assembly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Final Project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887607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Predicting U</a:t>
            </a:r>
            <a:r>
              <a:rPr lang="en-US" sz="4000" dirty="0" smtClean="0">
                <a:solidFill>
                  <a:schemeClr val="bg1"/>
                </a:solidFill>
              </a:rPr>
              <a:t>nproductive </a:t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Home Call Doctors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hape 522"/>
          <p:cNvGrpSpPr/>
          <p:nvPr/>
        </p:nvGrpSpPr>
        <p:grpSpPr>
          <a:xfrm>
            <a:off x="4404518" y="65386"/>
            <a:ext cx="325285" cy="308318"/>
            <a:chOff x="5300400" y="3670175"/>
            <a:chExt cx="421300" cy="399325"/>
          </a:xfrm>
        </p:grpSpPr>
        <p:sp>
          <p:nvSpPr>
            <p:cNvPr id="8" name="Shape 52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524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525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526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52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42900" y="341568"/>
            <a:ext cx="2664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Random </a:t>
            </a:r>
            <a:r>
              <a:rPr lang="en-US" sz="2800" dirty="0" smtClean="0"/>
              <a:t>Forest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0" t="1945" r="15387"/>
          <a:stretch/>
        </p:blipFill>
        <p:spPr>
          <a:xfrm>
            <a:off x="5486401" y="487017"/>
            <a:ext cx="3503596" cy="46757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895"/>
          <a:stretch/>
        </p:blipFill>
        <p:spPr>
          <a:xfrm>
            <a:off x="0" y="1219200"/>
            <a:ext cx="6180878" cy="28330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32446" y="4299716"/>
            <a:ext cx="3395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 hyper-parameter was </a:t>
            </a:r>
            <a:r>
              <a:rPr lang="en-US" b="1" dirty="0" err="1"/>
              <a:t>class_weight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486401" y="75288"/>
            <a:ext cx="3428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TOP </a:t>
            </a:r>
            <a:r>
              <a:rPr lang="en-US" smtClean="0"/>
              <a:t>30 Coefficients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6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0"/>
          <a:stretch/>
        </p:blipFill>
        <p:spPr>
          <a:xfrm>
            <a:off x="105878" y="836309"/>
            <a:ext cx="5627466" cy="3908946"/>
          </a:xfrm>
          <a:prstGeom prst="rect">
            <a:avLst/>
          </a:prstGeom>
        </p:spPr>
      </p:pic>
      <p:grpSp>
        <p:nvGrpSpPr>
          <p:cNvPr id="7" name="Shape 522"/>
          <p:cNvGrpSpPr/>
          <p:nvPr/>
        </p:nvGrpSpPr>
        <p:grpSpPr>
          <a:xfrm>
            <a:off x="4404518" y="65386"/>
            <a:ext cx="325285" cy="308318"/>
            <a:chOff x="5300400" y="3670175"/>
            <a:chExt cx="421300" cy="399325"/>
          </a:xfrm>
        </p:grpSpPr>
        <p:sp>
          <p:nvSpPr>
            <p:cNvPr id="8" name="Shape 52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524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525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526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52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42900" y="341568"/>
            <a:ext cx="2664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Random Forest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54" y="1166070"/>
            <a:ext cx="3728700" cy="319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Shape 251"/>
          <p:cNvGrpSpPr/>
          <p:nvPr/>
        </p:nvGrpSpPr>
        <p:grpSpPr>
          <a:xfrm>
            <a:off x="4381076" y="103171"/>
            <a:ext cx="381880" cy="241377"/>
            <a:chOff x="3241525" y="3039450"/>
            <a:chExt cx="494600" cy="312625"/>
          </a:xfrm>
        </p:grpSpPr>
        <p:sp>
          <p:nvSpPr>
            <p:cNvPr id="252" name="Shape 252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42900" y="341568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Conclusion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8" t="2309" r="8116" b="4788"/>
          <a:stretch/>
        </p:blipFill>
        <p:spPr>
          <a:xfrm>
            <a:off x="2877953" y="754379"/>
            <a:ext cx="6266047" cy="43891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2900" y="933651"/>
            <a:ext cx="23425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Since my propose is to predict when Intercurrence will happens, I plotted the prediction of the value </a:t>
            </a:r>
            <a:r>
              <a:rPr lang="en-US" dirty="0" smtClean="0"/>
              <a:t>one (with intercurrence) </a:t>
            </a:r>
            <a:r>
              <a:rPr lang="en-US" dirty="0" smtClean="0"/>
              <a:t>for all three models.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 could clearly see the blue one (Random Forrest) </a:t>
            </a:r>
            <a:r>
              <a:rPr lang="en-US" dirty="0" smtClean="0"/>
              <a:t>is so </a:t>
            </a:r>
            <a:r>
              <a:rPr lang="en-US" dirty="0" smtClean="0"/>
              <a:t>much better than the others and could be improved even </a:t>
            </a:r>
            <a:r>
              <a:rPr lang="en-US" dirty="0" smtClean="0"/>
              <a:t>further.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446"/>
          <p:cNvGrpSpPr>
            <a:grpSpLocks noChangeAspect="1"/>
          </p:cNvGrpSpPr>
          <p:nvPr/>
        </p:nvGrpSpPr>
        <p:grpSpPr>
          <a:xfrm>
            <a:off x="4418339" y="83127"/>
            <a:ext cx="314989" cy="338328"/>
            <a:chOff x="611175" y="2326900"/>
            <a:chExt cx="362700" cy="389575"/>
          </a:xfrm>
        </p:grpSpPr>
        <p:sp>
          <p:nvSpPr>
            <p:cNvPr id="19" name="Shape 44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44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44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45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42900" y="341568"/>
            <a:ext cx="2521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Future Work</a:t>
            </a:r>
            <a:r>
              <a:rPr lang="mr-IN" sz="2800" dirty="0" smtClean="0"/>
              <a:t>…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644893" y="1174282"/>
            <a:ext cx="80319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Collect more and different </a:t>
            </a:r>
            <a:r>
              <a:rPr lang="en-US" dirty="0" smtClean="0"/>
              <a:t>data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Improve the model with new data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Improve the current system to collect more accurate data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Since we have couple of open text fields, use text classification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Cross information with hospital and insurance </a:t>
            </a:r>
            <a:r>
              <a:rPr lang="en-US" dirty="0" smtClean="0"/>
              <a:t>data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86768" y="4559073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Thank you</a:t>
            </a:r>
            <a:r>
              <a:rPr lang="mr-IN" sz="2800" dirty="0" smtClean="0"/>
              <a:t>…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Shape 485"/>
          <p:cNvGrpSpPr/>
          <p:nvPr/>
        </p:nvGrpSpPr>
        <p:grpSpPr>
          <a:xfrm>
            <a:off x="4374458" y="71559"/>
            <a:ext cx="395083" cy="292297"/>
            <a:chOff x="5255200" y="3006475"/>
            <a:chExt cx="511700" cy="378575"/>
          </a:xfrm>
        </p:grpSpPr>
        <p:sp>
          <p:nvSpPr>
            <p:cNvPr id="29" name="Shape 48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48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2900" y="341568"/>
            <a:ext cx="1683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Overview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73100" y="1348567"/>
            <a:ext cx="77971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I</a:t>
            </a:r>
            <a:r>
              <a:rPr lang="en-US" sz="1600" dirty="0"/>
              <a:t> </a:t>
            </a:r>
            <a:r>
              <a:rPr lang="en-US" sz="1600" dirty="0" smtClean="0"/>
              <a:t>work in a Home </a:t>
            </a:r>
            <a:r>
              <a:rPr lang="en-US" sz="1600" dirty="0"/>
              <a:t>C</a:t>
            </a:r>
            <a:r>
              <a:rPr lang="en-US" sz="1600" dirty="0" smtClean="0"/>
              <a:t>are </a:t>
            </a:r>
            <a:r>
              <a:rPr lang="en-US" sz="1600" dirty="0"/>
              <a:t>C</a:t>
            </a:r>
            <a:r>
              <a:rPr lang="en-US" sz="1600" dirty="0" smtClean="0"/>
              <a:t>ompany in Brazil.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 smtClean="0"/>
              <a:t>We operate in Brazil for over 2 year. Since them we collected data regarding all the appointments made in patients houses.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 smtClean="0"/>
              <a:t>Whenever the doctor encounter some issue or problem he could not solve or prescribe something, we need to escalate the issue requesting another doctor with more experience or a specialist to go to the patient residence causing to double our expenses We call this Intercurrence.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 smtClean="0"/>
              <a:t>This project is to predict when intercurrence may occur so we could prevent to send two doctors to the same house</a:t>
            </a:r>
          </a:p>
        </p:txBody>
      </p:sp>
    </p:spTree>
    <p:extLst>
      <p:ext uri="{BB962C8B-B14F-4D97-AF65-F5344CB8AC3E}">
        <p14:creationId xmlns:p14="http://schemas.microsoft.com/office/powerpoint/2010/main" val="214284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Shape 485"/>
          <p:cNvGrpSpPr/>
          <p:nvPr/>
        </p:nvGrpSpPr>
        <p:grpSpPr>
          <a:xfrm>
            <a:off x="4374458" y="71559"/>
            <a:ext cx="395083" cy="292297"/>
            <a:chOff x="5255200" y="3006475"/>
            <a:chExt cx="511700" cy="378575"/>
          </a:xfrm>
        </p:grpSpPr>
        <p:sp>
          <p:nvSpPr>
            <p:cNvPr id="29" name="Shape 48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48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73099" y="1310066"/>
            <a:ext cx="77490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Started with over </a:t>
            </a:r>
            <a:r>
              <a:rPr lang="en-US" sz="1600" dirty="0"/>
              <a:t>170.000 appointment and </a:t>
            </a:r>
            <a:r>
              <a:rPr lang="en-US" sz="1600" dirty="0" smtClean="0"/>
              <a:t>21 Features</a:t>
            </a:r>
          </a:p>
          <a:p>
            <a:pPr algn="just"/>
            <a:r>
              <a:rPr lang="en-US" sz="1600" dirty="0" smtClean="0"/>
              <a:t>Created 9 new features data combining data.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 smtClean="0"/>
              <a:t>First issue, the data was terrible, too messy, missing a lot of values.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 smtClean="0"/>
              <a:t>Second issue, was almost impossible to predict intercurrences because more than 95% of the </a:t>
            </a:r>
            <a:r>
              <a:rPr lang="en-US" sz="1600" dirty="0"/>
              <a:t>appointment </a:t>
            </a:r>
            <a:r>
              <a:rPr lang="en-US" sz="1600" dirty="0" smtClean="0"/>
              <a:t>didn’t have intercurrence.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 smtClean="0"/>
              <a:t>After a good cleanup and re-arranging data I was able to created dummies variable for all categorical values and could start working with some models.	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 smtClean="0"/>
              <a:t>Final data: About 1.500 </a:t>
            </a:r>
            <a:r>
              <a:rPr lang="en-US" sz="1600" dirty="0"/>
              <a:t>appointment and </a:t>
            </a:r>
            <a:r>
              <a:rPr lang="en-US" sz="1600" dirty="0" smtClean="0"/>
              <a:t>94 </a:t>
            </a:r>
            <a:r>
              <a:rPr lang="en-US" sz="1600" dirty="0"/>
              <a:t>Features</a:t>
            </a:r>
          </a:p>
          <a:p>
            <a:pPr algn="just"/>
            <a:endParaRPr lang="en-US" sz="1600" dirty="0"/>
          </a:p>
          <a:p>
            <a:pPr algn="just"/>
            <a:endParaRPr lang="en-US" sz="1600" dirty="0" smtClean="0"/>
          </a:p>
          <a:p>
            <a:pPr algn="just"/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42900" y="341568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613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264" y="529620"/>
            <a:ext cx="4598736" cy="4462980"/>
          </a:xfrm>
          <a:prstGeom prst="roundRect">
            <a:avLst>
              <a:gd name="adj" fmla="val 9478"/>
            </a:avLst>
          </a:prstGeom>
        </p:spPr>
      </p:pic>
      <p:grpSp>
        <p:nvGrpSpPr>
          <p:cNvPr id="28" name="Shape 485"/>
          <p:cNvGrpSpPr/>
          <p:nvPr/>
        </p:nvGrpSpPr>
        <p:grpSpPr>
          <a:xfrm>
            <a:off x="4374458" y="71559"/>
            <a:ext cx="395083" cy="292297"/>
            <a:chOff x="5255200" y="3006475"/>
            <a:chExt cx="511700" cy="378575"/>
          </a:xfrm>
        </p:grpSpPr>
        <p:sp>
          <p:nvSpPr>
            <p:cNvPr id="29" name="Shape 48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48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5"/>
          <a:stretch/>
        </p:blipFill>
        <p:spPr>
          <a:xfrm>
            <a:off x="38500" y="1129713"/>
            <a:ext cx="4644615" cy="35687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2900" y="341568"/>
            <a:ext cx="2544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Exploring </a:t>
            </a:r>
            <a:r>
              <a:rPr lang="en-US" sz="2800" dirty="0" smtClean="0"/>
              <a:t>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980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Shape 485"/>
          <p:cNvGrpSpPr/>
          <p:nvPr/>
        </p:nvGrpSpPr>
        <p:grpSpPr>
          <a:xfrm>
            <a:off x="4374458" y="71559"/>
            <a:ext cx="395083" cy="292297"/>
            <a:chOff x="5255200" y="3006475"/>
            <a:chExt cx="511700" cy="378575"/>
          </a:xfrm>
        </p:grpSpPr>
        <p:sp>
          <p:nvSpPr>
            <p:cNvPr id="29" name="Shape 48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48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8" t="9261" r="6301"/>
          <a:stretch/>
        </p:blipFill>
        <p:spPr>
          <a:xfrm>
            <a:off x="6522779" y="1857090"/>
            <a:ext cx="2315735" cy="15117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" t="4405" r="11380"/>
          <a:stretch/>
        </p:blipFill>
        <p:spPr>
          <a:xfrm>
            <a:off x="3186992" y="2910606"/>
            <a:ext cx="2857500" cy="19794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3" t="7258" r="4396"/>
          <a:stretch/>
        </p:blipFill>
        <p:spPr>
          <a:xfrm>
            <a:off x="3242689" y="890203"/>
            <a:ext cx="2856830" cy="191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8" r="6043"/>
          <a:stretch/>
        </p:blipFill>
        <p:spPr>
          <a:xfrm>
            <a:off x="127663" y="1129766"/>
            <a:ext cx="2863406" cy="18273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9" r="19381"/>
          <a:stretch/>
        </p:blipFill>
        <p:spPr>
          <a:xfrm>
            <a:off x="6507193" y="38501"/>
            <a:ext cx="2242170" cy="18471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1" y="3060836"/>
            <a:ext cx="3017520" cy="17902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1" t="7575" r="10703" b="5383"/>
          <a:stretch/>
        </p:blipFill>
        <p:spPr>
          <a:xfrm>
            <a:off x="6067161" y="3294049"/>
            <a:ext cx="3019616" cy="176753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42900" y="341568"/>
            <a:ext cx="2544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Exploring </a:t>
            </a:r>
            <a:r>
              <a:rPr lang="en-US" sz="2800" dirty="0" smtClean="0"/>
              <a:t>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044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Shape 485"/>
          <p:cNvGrpSpPr/>
          <p:nvPr/>
        </p:nvGrpSpPr>
        <p:grpSpPr>
          <a:xfrm>
            <a:off x="4374458" y="71559"/>
            <a:ext cx="395083" cy="292297"/>
            <a:chOff x="5255200" y="3006475"/>
            <a:chExt cx="511700" cy="378575"/>
          </a:xfrm>
        </p:grpSpPr>
        <p:sp>
          <p:nvSpPr>
            <p:cNvPr id="29" name="Shape 48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48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" t="2741" r="4105" b="1494"/>
          <a:stretch/>
        </p:blipFill>
        <p:spPr>
          <a:xfrm>
            <a:off x="355911" y="933651"/>
            <a:ext cx="8460607" cy="420984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42900" y="341568"/>
            <a:ext cx="2544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Exploring </a:t>
            </a:r>
            <a:r>
              <a:rPr lang="en-US" sz="2800" dirty="0" smtClean="0"/>
              <a:t>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509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Shape 485"/>
          <p:cNvGrpSpPr/>
          <p:nvPr/>
        </p:nvGrpSpPr>
        <p:grpSpPr>
          <a:xfrm>
            <a:off x="4374458" y="71559"/>
            <a:ext cx="395083" cy="292297"/>
            <a:chOff x="5255200" y="3006475"/>
            <a:chExt cx="511700" cy="378575"/>
          </a:xfrm>
        </p:grpSpPr>
        <p:sp>
          <p:nvSpPr>
            <p:cNvPr id="29" name="Shape 48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48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2900" y="774700"/>
            <a:ext cx="2544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Exploring Data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9"/>
          <a:stretch/>
        </p:blipFill>
        <p:spPr>
          <a:xfrm>
            <a:off x="-14339" y="798897"/>
            <a:ext cx="9144000" cy="43446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2900" y="341568"/>
            <a:ext cx="2544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Exploring </a:t>
            </a:r>
            <a:r>
              <a:rPr lang="en-US" sz="2800" dirty="0" smtClean="0"/>
              <a:t>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911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hape 522"/>
          <p:cNvGrpSpPr/>
          <p:nvPr/>
        </p:nvGrpSpPr>
        <p:grpSpPr>
          <a:xfrm>
            <a:off x="4404518" y="65386"/>
            <a:ext cx="325285" cy="308318"/>
            <a:chOff x="5300400" y="3670175"/>
            <a:chExt cx="421300" cy="399325"/>
          </a:xfrm>
        </p:grpSpPr>
        <p:sp>
          <p:nvSpPr>
            <p:cNvPr id="8" name="Shape 52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524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525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526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52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42900" y="341568"/>
            <a:ext cx="3324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Logistic Regression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 r="9207"/>
          <a:stretch/>
        </p:blipFill>
        <p:spPr>
          <a:xfrm>
            <a:off x="86626" y="864788"/>
            <a:ext cx="5419024" cy="39447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327" y="1263359"/>
            <a:ext cx="3648452" cy="299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6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6" y="855168"/>
            <a:ext cx="5680002" cy="39574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4"/>
          <a:stretch/>
        </p:blipFill>
        <p:spPr>
          <a:xfrm>
            <a:off x="5490702" y="1284518"/>
            <a:ext cx="3557045" cy="2976666"/>
          </a:xfrm>
          <a:prstGeom prst="rect">
            <a:avLst/>
          </a:prstGeom>
        </p:spPr>
      </p:pic>
      <p:grpSp>
        <p:nvGrpSpPr>
          <p:cNvPr id="7" name="Shape 522"/>
          <p:cNvGrpSpPr/>
          <p:nvPr/>
        </p:nvGrpSpPr>
        <p:grpSpPr>
          <a:xfrm>
            <a:off x="4404518" y="65386"/>
            <a:ext cx="325285" cy="308318"/>
            <a:chOff x="5300400" y="3670175"/>
            <a:chExt cx="421300" cy="399325"/>
          </a:xfrm>
        </p:grpSpPr>
        <p:sp>
          <p:nvSpPr>
            <p:cNvPr id="8" name="Shape 52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524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525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526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52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42900" y="341568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KNN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084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or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319</Words>
  <Application>Microsoft Macintosh PowerPoint</Application>
  <PresentationFormat>On-screen Show (16:9)</PresentationFormat>
  <Paragraphs>49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Lora</vt:lpstr>
      <vt:lpstr>Playfair Display</vt:lpstr>
      <vt:lpstr>Arial</vt:lpstr>
      <vt:lpstr>Yorick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EasyCare Saúde 4.0</dc:title>
  <cp:lastModifiedBy>Microsoft Office User</cp:lastModifiedBy>
  <cp:revision>53</cp:revision>
  <cp:lastPrinted>2017-12-05T23:58:22Z</cp:lastPrinted>
  <dcterms:modified xsi:type="dcterms:W3CDTF">2017-12-06T00:07:26Z</dcterms:modified>
</cp:coreProperties>
</file>