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Arimo"/>
      <p:regular r:id="rId34"/>
      <p:bold r:id="rId35"/>
      <p:italic r:id="rId36"/>
      <p:boldItalic r:id="rId37"/>
    </p:embeddedFont>
    <p:embeddedFont>
      <p:font typeface="Corbel"/>
      <p:regular r:id="rId38"/>
      <p:bold r:id="rId39"/>
      <p:italic r:id="rId40"/>
      <p:boldItalic r:id="rId41"/>
    </p:embeddedFon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W5x59T9+cUzii/4YkUVU4OPBs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italic.fntdata"/><Relationship Id="rId20" Type="http://schemas.openxmlformats.org/officeDocument/2006/relationships/slide" Target="slides/slide15.xml"/><Relationship Id="rId42" Type="http://schemas.openxmlformats.org/officeDocument/2006/relationships/font" Target="fonts/Tahoma-regular.fntdata"/><Relationship Id="rId41" Type="http://schemas.openxmlformats.org/officeDocument/2006/relationships/font" Target="fonts/Corbel-boldItalic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Tahoma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mo-bold.fntdata"/><Relationship Id="rId12" Type="http://schemas.openxmlformats.org/officeDocument/2006/relationships/slide" Target="slides/slide7.xml"/><Relationship Id="rId34" Type="http://schemas.openxmlformats.org/officeDocument/2006/relationships/font" Target="fonts/Arimo-regular.fntdata"/><Relationship Id="rId15" Type="http://schemas.openxmlformats.org/officeDocument/2006/relationships/slide" Target="slides/slide10.xml"/><Relationship Id="rId37" Type="http://schemas.openxmlformats.org/officeDocument/2006/relationships/font" Target="fonts/Arimo-boldItalic.fntdata"/><Relationship Id="rId14" Type="http://schemas.openxmlformats.org/officeDocument/2006/relationships/slide" Target="slides/slide9.xml"/><Relationship Id="rId36" Type="http://schemas.openxmlformats.org/officeDocument/2006/relationships/font" Target="fonts/Arimo-italic.fntdata"/><Relationship Id="rId17" Type="http://schemas.openxmlformats.org/officeDocument/2006/relationships/slide" Target="slides/slide12.xml"/><Relationship Id="rId39" Type="http://schemas.openxmlformats.org/officeDocument/2006/relationships/font" Target="fonts/Corbel-bold.fntdata"/><Relationship Id="rId16" Type="http://schemas.openxmlformats.org/officeDocument/2006/relationships/slide" Target="slides/slide11.xml"/><Relationship Id="rId38" Type="http://schemas.openxmlformats.org/officeDocument/2006/relationships/font" Target="fonts/Corbe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Inefficient:</a:t>
            </a:r>
            <a:r>
              <a:rPr lang="en-US"/>
              <a:t>   Updates consume bandwidth and router CPU resources.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Periodic updates are </a:t>
            </a:r>
            <a:r>
              <a:rPr lang="en-US">
                <a:solidFill>
                  <a:srgbClr val="FF0000"/>
                </a:solidFill>
              </a:rPr>
              <a:t>always sent</a:t>
            </a:r>
            <a:r>
              <a:rPr lang="en-US"/>
              <a:t> even there have been no changes for weeks or months.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0/0/0 </a:t>
            </a:r>
            <a:r>
              <a:rPr lang="en-US"/>
              <a:t>interface with a metric of 1.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10.2.0.0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0/0/1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10.4.0.0</a:t>
            </a:r>
            <a:r>
              <a:rPr lang="en-US"/>
              <a:t> out the </a:t>
            </a:r>
            <a:r>
              <a:rPr lang="en-US">
                <a:solidFill>
                  <a:srgbClr val="FFFF00"/>
                </a:solidFill>
              </a:rPr>
              <a:t>S0/0/0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Fa0/0 </a:t>
            </a:r>
            <a:r>
              <a:rPr lang="en-US"/>
              <a:t>interface with a metric of 1.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1" name="Google Shape;65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4" name="Google Shape;114;p5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7" name="Google Shape;57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63" name="Google Shape;63;p5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8" name="Google Shape;78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11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36" name="Google Shape;1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"/>
          <p:cNvSpPr txBox="1"/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Distance Vector Routing</a:t>
            </a:r>
            <a:endParaRPr b="1" i="1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4294967295" type="title"/>
          </p:nvPr>
        </p:nvSpPr>
        <p:spPr>
          <a:xfrm>
            <a:off x="1484311" y="685801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1677821" y="1696453"/>
            <a:ext cx="9825202" cy="4281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Font typeface="Arial"/>
              <a:buNone/>
            </a:pPr>
            <a:r>
              <a:rPr lang="en-US" sz="4000" u="sng">
                <a:solidFill>
                  <a:srgbClr val="FF0000"/>
                </a:solidFill>
              </a:rPr>
              <a:t>Basic idea:</a:t>
            </a:r>
            <a:r>
              <a:rPr lang="en-US" sz="3200"/>
              <a:t>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Each node periodically sends its own distance vector estimate to neighbors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When a node x receives new DV estimate from neighbor;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It updates its own DV using B-F equation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4294967295" type="title"/>
          </p:nvPr>
        </p:nvSpPr>
        <p:spPr>
          <a:xfrm>
            <a:off x="1484311" y="685801"/>
            <a:ext cx="10018713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218" name="Google Shape;218;p26"/>
          <p:cNvSpPr txBox="1"/>
          <p:nvPr>
            <p:ph idx="4294967295" type="body"/>
          </p:nvPr>
        </p:nvSpPr>
        <p:spPr>
          <a:xfrm>
            <a:off x="1676400" y="1506538"/>
            <a:ext cx="88392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-381000" lvl="1" marL="893763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Periodically broadcast the entire routing table to each of its neighbors (RIP – every 30 seconds).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FF0000"/>
                </a:solidFill>
              </a:rPr>
              <a:t>Inefficient</a:t>
            </a:r>
            <a:endParaRPr sz="2800"/>
          </a:p>
          <a:p>
            <a:pPr indent="-381000" lvl="1" marL="893763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Router is only aware of the: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of its </a:t>
            </a:r>
            <a:r>
              <a:rPr lang="en-US" sz="2800">
                <a:solidFill>
                  <a:srgbClr val="FF0000"/>
                </a:solidFill>
              </a:rPr>
              <a:t>own interfaces.</a:t>
            </a:r>
            <a:endParaRPr/>
          </a:p>
          <a:p>
            <a:pPr indent="-381000" lvl="3" marL="1692275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the </a:t>
            </a:r>
            <a:r>
              <a:rPr lang="en-US" sz="280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/>
              <a:t>.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04.jpg"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1"/>
            <a:ext cx="774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>
            <p:ph idx="4294967295" type="title"/>
          </p:nvPr>
        </p:nvSpPr>
        <p:spPr>
          <a:xfrm>
            <a:off x="1552550" y="547041"/>
            <a:ext cx="10018713" cy="413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226" name="Google Shape;226;p27"/>
          <p:cNvSpPr txBox="1"/>
          <p:nvPr>
            <p:ph idx="4294967295" type="body"/>
          </p:nvPr>
        </p:nvSpPr>
        <p:spPr>
          <a:xfrm>
            <a:off x="1676400" y="12954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27" name="Google Shape;227;p27"/>
          <p:cNvGrpSpPr/>
          <p:nvPr/>
        </p:nvGrpSpPr>
        <p:grpSpPr>
          <a:xfrm>
            <a:off x="2895600" y="1295400"/>
            <a:ext cx="5715000" cy="1067082"/>
            <a:chOff x="1371600" y="1295400"/>
            <a:chExt cx="5715000" cy="1067082"/>
          </a:xfrm>
        </p:grpSpPr>
        <p:cxnSp>
          <p:nvCxnSpPr>
            <p:cNvPr id="228" name="Google Shape;228;p27"/>
            <p:cNvCxnSpPr>
              <a:stCxn id="229" idx="1"/>
            </p:cNvCxnSpPr>
            <p:nvPr/>
          </p:nvCxnSpPr>
          <p:spPr>
            <a:xfrm flipH="1">
              <a:off x="1371600" y="1526382"/>
              <a:ext cx="1981200" cy="8361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9" name="Google Shape;229;p27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Update Timer expires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7"/>
          <p:cNvGrpSpPr/>
          <p:nvPr/>
        </p:nvGrpSpPr>
        <p:grpSpPr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231" name="Google Shape;231;p27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7"/>
          <p:cNvGrpSpPr/>
          <p:nvPr/>
        </p:nvGrpSpPr>
        <p:grpSpPr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234" name="Google Shape;234;p27"/>
            <p:cNvSpPr/>
            <p:nvPr/>
          </p:nvSpPr>
          <p:spPr>
            <a:xfrm rot="-54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0588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99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is unaware of R3 and its networks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238" name="Google Shape;238;p27"/>
            <p:cNvCxnSpPr/>
            <p:nvPr/>
          </p:nvCxnSpPr>
          <p:spPr>
            <a:xfrm>
              <a:off x="2819400" y="3124200"/>
              <a:ext cx="1676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9" name="Google Shape;239;p27"/>
            <p:cNvCxnSpPr/>
            <p:nvPr/>
          </p:nvCxnSpPr>
          <p:spPr>
            <a:xfrm rot="5400000">
              <a:off x="1981994" y="3961606"/>
              <a:ext cx="1370806" cy="794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40" name="Google Shape;240;p27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Updates sent.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Broadcast!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dv05.jpg" id="241" name="Google Shape;24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5200" y="25908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v05.jpg" id="242" name="Google Shape;242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35052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3" name="Google Shape;243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4294967295" type="title"/>
          </p:nvPr>
        </p:nvSpPr>
        <p:spPr>
          <a:xfrm>
            <a:off x="1484311" y="685800"/>
            <a:ext cx="10018713" cy="106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Routing Protocols</a:t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2438400" y="14478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v10.jpg" id="250" name="Google Shape;2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971800"/>
            <a:ext cx="7880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57" name="Google Shape;257;p29"/>
          <p:cNvSpPr txBox="1"/>
          <p:nvPr>
            <p:ph idx="4294967295" type="body"/>
          </p:nvPr>
        </p:nvSpPr>
        <p:spPr>
          <a:xfrm>
            <a:off x="1676400" y="3048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Network Discovery: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Is part of the process of the routing protocol algorithm that enables routers to </a:t>
            </a:r>
            <a:r>
              <a:rPr lang="en-US" sz="2800">
                <a:solidFill>
                  <a:srgbClr val="FF0000"/>
                </a:solidFill>
              </a:rPr>
              <a:t>learn about remote networks for the first time.</a:t>
            </a:r>
            <a:endParaRPr/>
          </a:p>
        </p:txBody>
      </p:sp>
      <p:pic>
        <p:nvPicPr>
          <p:cNvPr descr="dv11.jpg"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0"/>
            <a:ext cx="8839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264" name="Google Shape;2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>
            <p:ph idx="4294967295" type="title"/>
          </p:nvPr>
        </p:nvSpPr>
        <p:spPr>
          <a:xfrm>
            <a:off x="1543843" y="381001"/>
            <a:ext cx="100187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63636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863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When a router powers up: 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nothing about the network topology.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Knows only the information saved in NVRAM.</a:t>
            </a:r>
            <a:endParaRPr/>
          </a:p>
          <a:p>
            <a:pPr indent="-206057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/>
              <a:t>Sends updates about its known networks out all ports. 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</p:grpSpPr>
        <p:sp>
          <p:nvSpPr>
            <p:cNvPr id="268" name="Google Shape;26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30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</p:grpSpPr>
        <p:sp>
          <p:nvSpPr>
            <p:cNvPr id="272" name="Google Shape;27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30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276" name="Google Shape;276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280" name="Google Shape;280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30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</p:grpSpPr>
        <p:sp>
          <p:nvSpPr>
            <p:cNvPr id="284" name="Google Shape;28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0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</p:grpSpPr>
        <p:sp>
          <p:nvSpPr>
            <p:cNvPr id="288" name="Google Shape;28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3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292" name="Google Shape;292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30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296" name="Google Shape;296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</p:grpSpPr>
        <p:sp>
          <p:nvSpPr>
            <p:cNvPr id="300" name="Google Shape;300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30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</p:grpSpPr>
        <p:sp>
          <p:nvSpPr>
            <p:cNvPr id="304" name="Google Shape;304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30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08" name="Google Shape;308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3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12" name="Google Shape;312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30"/>
          <p:cNvGrpSpPr/>
          <p:nvPr/>
        </p:nvGrpSpPr>
        <p:grpSpPr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316" name="Google Shape;316;p30"/>
            <p:cNvSpPr/>
            <p:nvPr/>
          </p:nvSpPr>
          <p:spPr>
            <a:xfrm>
              <a:off x="914400" y="1981200"/>
              <a:ext cx="1066800" cy="8382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0"/>
            <p:cNvCxnSpPr/>
            <p:nvPr/>
          </p:nvCxnSpPr>
          <p:spPr>
            <a:xfrm>
              <a:off x="1981200" y="20574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18" name="Google Shape;318;p30"/>
            <p:cNvCxnSpPr/>
            <p:nvPr/>
          </p:nvCxnSpPr>
          <p:spPr>
            <a:xfrm rot="10800000">
              <a:off x="457200" y="2057400"/>
              <a:ext cx="457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" name="Google Shape;319;p30"/>
            <p:cNvSpPr/>
            <p:nvPr/>
          </p:nvSpPr>
          <p:spPr>
            <a:xfrm>
              <a:off x="40386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30"/>
            <p:cNvCxnSpPr/>
            <p:nvPr/>
          </p:nvCxnSpPr>
          <p:spPr>
            <a:xfrm>
              <a:off x="5105400" y="27432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1" name="Google Shape;321;p30"/>
            <p:cNvCxnSpPr/>
            <p:nvPr/>
          </p:nvCxnSpPr>
          <p:spPr>
            <a:xfrm rot="10800000">
              <a:off x="2819400" y="2743200"/>
              <a:ext cx="10668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2" name="Google Shape;322;p30"/>
            <p:cNvSpPr/>
            <p:nvPr/>
          </p:nvSpPr>
          <p:spPr>
            <a:xfrm>
              <a:off x="71628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30"/>
            <p:cNvCxnSpPr/>
            <p:nvPr/>
          </p:nvCxnSpPr>
          <p:spPr>
            <a:xfrm>
              <a:off x="8305800" y="2057400"/>
              <a:ext cx="381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4" name="Google Shape;324;p30"/>
            <p:cNvCxnSpPr/>
            <p:nvPr/>
          </p:nvCxnSpPr>
          <p:spPr>
            <a:xfrm rot="10800000">
              <a:off x="6019800" y="2057400"/>
              <a:ext cx="1143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25" name="Google Shape;325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>
            <p:ph idx="4294967295" type="title"/>
          </p:nvPr>
        </p:nvSpPr>
        <p:spPr>
          <a:xfrm>
            <a:off x="1594513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332" name="Google Shape;332;p31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Serial 0/0/0</a:t>
            </a:r>
            <a:r>
              <a:rPr lang="en-US"/>
              <a:t> interface with a metric of 1.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Fa0/0</a:t>
            </a:r>
            <a:r>
              <a:rPr lang="en-US"/>
              <a:t>  interface with a metric of 1.</a:t>
            </a:r>
            <a:endParaRPr/>
          </a:p>
        </p:txBody>
      </p:sp>
      <p:grpSp>
        <p:nvGrpSpPr>
          <p:cNvPr id="333" name="Google Shape;333;p31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334" name="Google Shape;334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338" name="Google Shape;338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342" name="Google Shape;342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1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346" name="Google Shape;346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350" name="Google Shape;350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1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354" name="Google Shape;354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1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31"/>
          <p:cNvCxnSpPr/>
          <p:nvPr/>
        </p:nvCxnSpPr>
        <p:spPr>
          <a:xfrm rot="10800000">
            <a:off x="1981200" y="2057400"/>
            <a:ext cx="381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59" name="Google Shape;359;p31"/>
          <p:cNvGrpSpPr/>
          <p:nvPr/>
        </p:nvGrpSpPr>
        <p:grpSpPr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360" name="Google Shape;360;p31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1" name="Google Shape;361;p31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idx="4294967295" type="title"/>
          </p:nvPr>
        </p:nvSpPr>
        <p:spPr>
          <a:xfrm>
            <a:off x="1484311" y="685801"/>
            <a:ext cx="10018713" cy="104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368" name="Google Shape;368;p32"/>
          <p:cNvGrpSpPr/>
          <p:nvPr/>
        </p:nvGrpSpPr>
        <p:grpSpPr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descr="dv10.jpg" id="369" name="Google Shape;369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23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p32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</p:grpSpPr>
          <p:sp>
            <p:nvSpPr>
              <p:cNvPr id="371" name="Google Shape;371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32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</p:grpSpPr>
          <p:sp>
            <p:nvSpPr>
              <p:cNvPr id="375" name="Google Shape;375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32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</p:grpSpPr>
          <p:sp>
            <p:nvSpPr>
              <p:cNvPr id="379" name="Google Shape;379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32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</p:grpSpPr>
          <p:sp>
            <p:nvSpPr>
              <p:cNvPr id="383" name="Google Shape;383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386;p32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387" name="Google Shape;387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32"/>
            <p:cNvSpPr/>
            <p:nvPr/>
          </p:nvSpPr>
          <p:spPr>
            <a:xfrm>
              <a:off x="2448" y="1248"/>
              <a:ext cx="816" cy="528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1" name="Google Shape;391;p32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</p:grpSpPr>
          <p:sp>
            <p:nvSpPr>
              <p:cNvPr id="392" name="Google Shape;392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p32"/>
            <p:cNvGrpSpPr/>
            <p:nvPr/>
          </p:nvGrpSpPr>
          <p:grpSpPr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396" name="Google Shape;396;p32"/>
              <p:cNvCxnSpPr/>
              <p:nvPr/>
            </p:nvCxnSpPr>
            <p:spPr>
              <a:xfrm>
                <a:off x="2057400" y="2133600"/>
                <a:ext cx="12192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>
                    <a:alpha val="49411"/>
                  </a:srgbClr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97" name="Google Shape;397;p32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49411"/>
                </a:srgbClr>
              </a:solidFill>
              <a:ln cap="flat" cmpd="sng" w="25400">
                <a:solidFill>
                  <a:srgbClr val="FF0000">
                    <a:alpha val="49411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8" name="Google Shape;398;p32"/>
            <p:cNvGrpSpPr/>
            <p:nvPr/>
          </p:nvGrpSpPr>
          <p:grpSpPr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399" name="Google Shape;399;p32"/>
              <p:cNvCxnSpPr/>
              <p:nvPr/>
            </p:nvCxnSpPr>
            <p:spPr>
              <a:xfrm rot="10800000">
                <a:off x="24384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7D28C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0" name="Google Shape;400;p32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10.3.0.0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32"/>
            <p:cNvGrpSpPr/>
            <p:nvPr/>
          </p:nvGrpSpPr>
          <p:grpSpPr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402" name="Google Shape;402;p32"/>
              <p:cNvCxnSpPr/>
              <p:nvPr/>
            </p:nvCxnSpPr>
            <p:spPr>
              <a:xfrm>
                <a:off x="52578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3" name="Google Shape;403;p32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4" name="Google Shape;404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idx="4294967295" type="title"/>
          </p:nvPr>
        </p:nvSpPr>
        <p:spPr>
          <a:xfrm>
            <a:off x="1484311" y="685801"/>
            <a:ext cx="10018713" cy="9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cxnSp>
        <p:nvCxnSpPr>
          <p:cNvPr id="410" name="Google Shape;410;p33"/>
          <p:cNvCxnSpPr/>
          <p:nvPr/>
        </p:nvCxnSpPr>
        <p:spPr>
          <a:xfrm>
            <a:off x="9753600" y="2133600"/>
            <a:ext cx="457200" cy="1588"/>
          </a:xfrm>
          <a:prstGeom prst="straightConnector1">
            <a:avLst/>
          </a:prstGeom>
          <a:noFill/>
          <a:ln cap="flat" cmpd="sng" w="50800">
            <a:solidFill>
              <a:srgbClr val="008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11" name="Google Shape;411;p33"/>
          <p:cNvGrpSpPr/>
          <p:nvPr/>
        </p:nvGrpSpPr>
        <p:grpSpPr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descr="dv10.jpg" id="412" name="Google Shape;412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16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3" name="Google Shape;413;p33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414" name="Google Shape;414;p33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7" name="Google Shape;417;p33"/>
            <p:cNvGrpSpPr/>
            <p:nvPr/>
          </p:nvGrpSpPr>
          <p:grpSpPr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418" name="Google Shape;418;p33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19" name="Google Shape;419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2" name="Google Shape;422;p33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23" name="Google Shape;423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6" name="Google Shape;426;p33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27" name="Google Shape;427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33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431" name="Google Shape;431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" name="Google Shape;434;p33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435" name="Google Shape;435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8" name="Google Shape;438;p33"/>
              <p:cNvSpPr/>
              <p:nvPr/>
            </p:nvSpPr>
            <p:spPr>
              <a:xfrm>
                <a:off x="4464" y="1248"/>
                <a:ext cx="720" cy="528"/>
              </a:xfrm>
              <a:prstGeom prst="ellipse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9" name="Google Shape;439;p33"/>
              <p:cNvGrpSpPr/>
              <p:nvPr/>
            </p:nvGrpSpPr>
            <p:grpSpPr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440" name="Google Shape;440;p33"/>
                <p:cNvCxnSpPr/>
                <p:nvPr/>
              </p:nvCxnSpPr>
              <p:spPr>
                <a:xfrm>
                  <a:off x="2057400" y="2133600"/>
                  <a:ext cx="12192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1" name="Google Shape;441;p33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49411"/>
                  </a:srgbClr>
                </a:solidFill>
                <a:ln cap="flat" cmpd="sng" w="25400">
                  <a:solidFill>
                    <a:srgbClr val="FF000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10.1.0.0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2" name="Google Shape;442;p33"/>
              <p:cNvGrpSpPr/>
              <p:nvPr/>
            </p:nvGrpSpPr>
            <p:grpSpPr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443" name="Google Shape;443;p33"/>
                <p:cNvCxnSpPr/>
                <p:nvPr/>
              </p:nvCxnSpPr>
              <p:spPr>
                <a:xfrm rot="10800000">
                  <a:off x="2438400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4" name="Google Shape;444;p33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cap="flat" cmpd="sng" w="25400">
                  <a:solidFill>
                    <a:srgbClr val="00B0F0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10.3.0.0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5" name="Google Shape;445;p33"/>
              <p:cNvGrpSpPr/>
              <p:nvPr/>
            </p:nvGrpSpPr>
            <p:grpSpPr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446" name="Google Shape;446;p33"/>
                <p:cNvCxnSpPr/>
                <p:nvPr/>
              </p:nvCxnSpPr>
              <p:spPr>
                <a:xfrm>
                  <a:off x="5257799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531A88">
                      <a:alpha val="49411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47" name="Google Shape;447;p33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rgbClr val="531A88">
                    <a:alpha val="49411"/>
                  </a:srgbClr>
                </a:solidFill>
                <a:ln cap="flat" cmpd="sng" w="25400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10.2.0.0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8" name="Google Shape;448;p33"/>
              <p:cNvGrpSpPr/>
              <p:nvPr/>
            </p:nvGrpSpPr>
            <p:grpSpPr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449" name="Google Shape;449;p33"/>
                <p:cNvCxnSpPr/>
                <p:nvPr/>
              </p:nvCxnSpPr>
              <p:spPr>
                <a:xfrm rot="10800000">
                  <a:off x="5715000" y="21336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8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450" name="Google Shape;450;p33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25400">
                  <a:solidFill>
                    <a:srgbClr val="66FF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10.4.0.0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4294967295" type="title"/>
          </p:nvPr>
        </p:nvSpPr>
        <p:spPr>
          <a:xfrm>
            <a:off x="1676400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457" name="Google Shape;457;p34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10.2.0.0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0.jpg" id="458" name="Google Shape;4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34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460" name="Google Shape;460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34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464" name="Google Shape;464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34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468" name="Google Shape;468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3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472" name="Google Shape;472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oogle Shape;475;p34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476" name="Google Shape;476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34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480" name="Google Shape;480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34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</p:grpSpPr>
        <p:cxnSp>
          <p:nvCxnSpPr>
            <p:cNvPr id="484" name="Google Shape;484;p34"/>
            <p:cNvCxnSpPr/>
            <p:nvPr/>
          </p:nvCxnSpPr>
          <p:spPr>
            <a:xfrm rot="10800000">
              <a:off x="24384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85" name="Google Shape;485;p34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34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34"/>
          <p:cNvGrpSpPr/>
          <p:nvPr/>
        </p:nvGrpSpPr>
        <p:grpSpPr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488" name="Google Shape;488;p34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</p:grpSpPr>
          <p:cxnSp>
            <p:nvCxnSpPr>
              <p:cNvPr id="489" name="Google Shape;489;p34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90" name="Google Shape;490;p34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34"/>
            <p:cNvSpPr/>
            <p:nvPr/>
          </p:nvSpPr>
          <p:spPr>
            <a:xfrm>
              <a:off x="7086600" y="1981200"/>
              <a:ext cx="11430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909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55"/>
              <a:buFont typeface="Arial"/>
              <a:buChar char="•"/>
            </a:pPr>
            <a:r>
              <a:rPr lang="en-US" sz="3900"/>
              <a:t>understand principles behind network layer services:</a:t>
            </a:r>
            <a:endParaRPr/>
          </a:p>
          <a:p>
            <a:pPr indent="-322262" lvl="1" marL="74295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SzPts val="5075"/>
              <a:buFont typeface="Arial"/>
              <a:buChar char="•"/>
            </a:pPr>
            <a:r>
              <a:rPr lang="en-US" sz="3500"/>
              <a:t>routing algorithms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b="1" lang="en-US" sz="3000"/>
              <a:t>distance vector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SzPts val="4350"/>
              <a:buChar char="•"/>
            </a:pPr>
            <a:r>
              <a:rPr b="1" lang="en-US" sz="3000"/>
              <a:t>link state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497" name="Google Shape;4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5"/>
          <p:cNvSpPr txBox="1"/>
          <p:nvPr>
            <p:ph idx="4294967295" type="title"/>
          </p:nvPr>
        </p:nvSpPr>
        <p:spPr>
          <a:xfrm>
            <a:off x="1620043" y="292101"/>
            <a:ext cx="10018713" cy="4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499" name="Google Shape;499;p35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R1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10.1.0.0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R3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10.4.0.0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500" name="Google Shape;500;p35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01" name="Google Shape;501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4" name="Google Shape;504;p35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505" name="Google Shape;505;p35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35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509" name="Google Shape;509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35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13" name="Google Shape;513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6" name="Google Shape;516;p35"/>
          <p:cNvSpPr/>
          <p:nvPr/>
        </p:nvSpPr>
        <p:spPr>
          <a:xfrm>
            <a:off x="5410200" y="1981200"/>
            <a:ext cx="12954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35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18" name="Google Shape;518;p35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19" name="Google Shape;519;p35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35"/>
          <p:cNvGrpSpPr/>
          <p:nvPr/>
        </p:nvGrpSpPr>
        <p:grpSpPr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521" name="Google Shape;521;p35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2" name="Google Shape;522;p35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3" name="Google Shape;523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28" name="Google Shape;52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 txBox="1"/>
          <p:nvPr>
            <p:ph idx="4294967295" type="title"/>
          </p:nvPr>
        </p:nvSpPr>
        <p:spPr>
          <a:xfrm>
            <a:off x="1638300" y="457200"/>
            <a:ext cx="10018713" cy="687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30" name="Google Shape;530;p36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/>
              <a:t> out the S0/0/0 interface with a metric of 1  -  </a:t>
            </a:r>
            <a:r>
              <a:rPr lang="en-US">
                <a:solidFill>
                  <a:srgbClr val="FF0000"/>
                </a:solidFill>
              </a:rPr>
              <a:t>AGAIN!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B050"/>
                </a:solidFill>
              </a:rPr>
              <a:t>When R2 receives the update</a:t>
            </a:r>
            <a:r>
              <a:rPr lang="en-US"/>
              <a:t>, there is </a:t>
            </a:r>
            <a:r>
              <a:rPr lang="en-US">
                <a:solidFill>
                  <a:srgbClr val="FF0000"/>
                </a:solidFill>
              </a:rPr>
              <a:t>no change</a:t>
            </a:r>
            <a:r>
              <a:rPr lang="en-US"/>
              <a:t> in information so the update is ignored.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531" name="Google Shape;531;p36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32" name="Google Shape;532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36" name="Google Shape;536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36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6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541" name="Google Shape;541;p36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2" name="Google Shape;542;p36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>
                  <a:alpha val="4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3" name="Google Shape;543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48" name="Google Shape;5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7"/>
          <p:cNvSpPr txBox="1"/>
          <p:nvPr>
            <p:ph idx="4294967295" type="title"/>
          </p:nvPr>
        </p:nvSpPr>
        <p:spPr>
          <a:xfrm>
            <a:off x="1620043" y="497229"/>
            <a:ext cx="1001871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550" name="Google Shape;550;p37"/>
          <p:cNvSpPr txBox="1"/>
          <p:nvPr>
            <p:ph idx="4294967295" type="body"/>
          </p:nvPr>
        </p:nvSpPr>
        <p:spPr>
          <a:xfrm>
            <a:off x="1676400" y="500697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Sends an update about networks </a:t>
            </a:r>
            <a:r>
              <a:rPr lang="en-US" sz="2000">
                <a:solidFill>
                  <a:srgbClr val="FF0000"/>
                </a:solidFill>
              </a:rPr>
              <a:t>10.3.0.0</a:t>
            </a:r>
            <a:r>
              <a:rPr lang="en-US" sz="2000"/>
              <a:t> with a metric of 1 and </a:t>
            </a:r>
            <a:r>
              <a:rPr lang="en-US" sz="2000">
                <a:solidFill>
                  <a:srgbClr val="FF0000"/>
                </a:solidFill>
              </a:rPr>
              <a:t>10.4.0.0</a:t>
            </a:r>
            <a:r>
              <a:rPr lang="en-US" sz="2000"/>
              <a:t> with a metric of 2 out the </a:t>
            </a:r>
            <a:r>
              <a:rPr lang="en-US" sz="2000">
                <a:solidFill>
                  <a:srgbClr val="FF0000"/>
                </a:solidFill>
              </a:rPr>
              <a:t>Serial 0/0/0</a:t>
            </a:r>
            <a:r>
              <a:rPr lang="en-US" sz="2000"/>
              <a:t> interface.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Similarly sends updates about networks </a:t>
            </a:r>
            <a:r>
              <a:rPr lang="en-US" sz="2000">
                <a:solidFill>
                  <a:srgbClr val="FF0000"/>
                </a:solidFill>
              </a:rPr>
              <a:t>10.1.0.0</a:t>
            </a:r>
            <a:r>
              <a:rPr lang="en-US" sz="2000"/>
              <a:t> with a metric of 2 and </a:t>
            </a:r>
            <a:r>
              <a:rPr lang="en-US" sz="2000">
                <a:solidFill>
                  <a:srgbClr val="FF0000"/>
                </a:solidFill>
              </a:rPr>
              <a:t>10.2.0.0</a:t>
            </a:r>
            <a:r>
              <a:rPr lang="en-US" sz="2000"/>
              <a:t> with a metric of 1 out the </a:t>
            </a:r>
            <a:r>
              <a:rPr lang="en-US" sz="2000">
                <a:solidFill>
                  <a:srgbClr val="FF0000"/>
                </a:solidFill>
              </a:rPr>
              <a:t>Serial 0/0/1</a:t>
            </a:r>
            <a:r>
              <a:rPr lang="en-US" sz="2000"/>
              <a:t> interface.</a:t>
            </a:r>
            <a:endParaRPr/>
          </a:p>
        </p:txBody>
      </p:sp>
      <p:grpSp>
        <p:nvGrpSpPr>
          <p:cNvPr id="551" name="Google Shape;551;p37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52" name="Google Shape;552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37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56" name="Google Shape;556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37"/>
          <p:cNvSpPr/>
          <p:nvPr/>
        </p:nvSpPr>
        <p:spPr>
          <a:xfrm>
            <a:off x="54864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561" name="Google Shape;561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2" name="Google Shape;562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3" name="Google Shape;563;p37"/>
          <p:cNvGrpSpPr/>
          <p:nvPr/>
        </p:nvGrpSpPr>
        <p:grpSpPr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564" name="Google Shape;564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5" name="Google Shape;565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7"/>
          <p:cNvGrpSpPr/>
          <p:nvPr/>
        </p:nvGrpSpPr>
        <p:grpSpPr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567" name="Google Shape;567;p37"/>
            <p:cNvGrpSpPr/>
            <p:nvPr/>
          </p:nvGrpSpPr>
          <p:grpSpPr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68" name="Google Shape;568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69" name="Google Shape;569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p37"/>
            <p:cNvGrpSpPr/>
            <p:nvPr/>
          </p:nvGrpSpPr>
          <p:grpSpPr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571" name="Google Shape;571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572" name="Google Shape;572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3" name="Google Shape;573;p37"/>
          <p:cNvGrpSpPr/>
          <p:nvPr/>
        </p:nvGrpSpPr>
        <p:grpSpPr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574" name="Google Shape;574;p37"/>
            <p:cNvCxnSpPr/>
            <p:nvPr/>
          </p:nvCxnSpPr>
          <p:spPr>
            <a:xfrm flipH="1" rot="-5400000">
              <a:off x="2894806" y="2134394"/>
              <a:ext cx="686594" cy="685006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5" name="Google Shape;575;p37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6" name="Google Shape;576;p37"/>
            <p:cNvCxnSpPr/>
            <p:nvPr/>
          </p:nvCxnSpPr>
          <p:spPr>
            <a:xfrm rot="5400000">
              <a:off x="5524500" y="2247900"/>
              <a:ext cx="609600" cy="533400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7" name="Google Shape;577;p37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8" name="Google Shape;578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583" name="Google Shape;5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8"/>
          <p:cNvSpPr txBox="1"/>
          <p:nvPr>
            <p:ph idx="4294967295" type="title"/>
          </p:nvPr>
        </p:nvSpPr>
        <p:spPr>
          <a:xfrm>
            <a:off x="1676400" y="454024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585" name="Google Shape;585;p38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586" name="Google Shape;586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38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590" name="Google Shape;590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38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38"/>
          <p:cNvGrpSpPr/>
          <p:nvPr/>
        </p:nvGrpSpPr>
        <p:grpSpPr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595" name="Google Shape;595;p38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6" name="Google Shape;596;p38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8"/>
          <p:cNvSpPr/>
          <p:nvPr/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Sends an update about network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10.4.0.0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out the S0/0/0 interface with a metric of 1  -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AGAIN!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b="0" i="0" lang="en-US" sz="28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When R2 receives the update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there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change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information so the update is ignored.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77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8" name="Google Shape;59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03" name="Google Shape;6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9"/>
          <p:cNvSpPr txBox="1"/>
          <p:nvPr>
            <p:ph idx="4294967295" type="title"/>
          </p:nvPr>
        </p:nvSpPr>
        <p:spPr>
          <a:xfrm>
            <a:off x="1512886" y="383977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05" name="Google Shape;605;p39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10.4.0.0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</p:txBody>
      </p:sp>
      <p:grpSp>
        <p:nvGrpSpPr>
          <p:cNvPr id="606" name="Google Shape;606;p39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607" name="Google Shape;607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11" name="Google Shape;611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5" name="Google Shape;615;p39"/>
          <p:cNvGrpSpPr/>
          <p:nvPr/>
        </p:nvGrpSpPr>
        <p:grpSpPr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616" name="Google Shape;616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619" name="Google Shape;619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0" name="Google Shape;620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26" name="Google Shape;6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0"/>
          <p:cNvSpPr txBox="1"/>
          <p:nvPr>
            <p:ph idx="4294967295" type="title"/>
          </p:nvPr>
        </p:nvSpPr>
        <p:spPr>
          <a:xfrm>
            <a:off x="1676400" y="444304"/>
            <a:ext cx="10018713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28" name="Google Shape;628;p4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10.1.0.0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629" name="Google Shape;629;p4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630" name="Google Shape;630;p4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40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635" name="Google Shape;635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6" name="Google Shape;636;p40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10.2.0.0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638" name="Google Shape;638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40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645" name="Google Shape;6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4859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1"/>
          <p:cNvSpPr txBox="1"/>
          <p:nvPr>
            <p:ph idx="4294967295" type="title"/>
          </p:nvPr>
        </p:nvSpPr>
        <p:spPr>
          <a:xfrm>
            <a:off x="1676400" y="571500"/>
            <a:ext cx="10018713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647" name="Google Shape;647;p41"/>
          <p:cNvSpPr txBox="1"/>
          <p:nvPr>
            <p:ph idx="4294967295" type="body"/>
          </p:nvPr>
        </p:nvSpPr>
        <p:spPr>
          <a:xfrm>
            <a:off x="1676400" y="5351463"/>
            <a:ext cx="88392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/>
              <a:t>The network has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CONVERGED!</a:t>
            </a:r>
            <a:endParaRPr/>
          </a:p>
          <a:p>
            <a:pPr indent="-342900" lvl="2" marL="796925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Font typeface="Tahoma"/>
              <a:buChar char="•"/>
            </a:pPr>
            <a:r>
              <a:rPr lang="en-US"/>
              <a:t>All routers now know about all of the networks attached to all of their neighbouring routers.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48" name="Google Shape;64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/>
          <p:nvPr>
            <p:ph idx="4294967295" type="title"/>
          </p:nvPr>
        </p:nvSpPr>
        <p:spPr>
          <a:xfrm>
            <a:off x="1655761" y="485775"/>
            <a:ext cx="1001871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Convergence</a:t>
            </a:r>
            <a:endParaRPr/>
          </a:p>
        </p:txBody>
      </p:sp>
      <p:sp>
        <p:nvSpPr>
          <p:cNvPr id="654" name="Google Shape;654;p42"/>
          <p:cNvSpPr txBox="1"/>
          <p:nvPr>
            <p:ph idx="4294967295" type="body"/>
          </p:nvPr>
        </p:nvSpPr>
        <p:spPr>
          <a:xfrm>
            <a:off x="1819276" y="120015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amount of time it</a:t>
            </a:r>
            <a:br>
              <a:rPr lang="en-US"/>
            </a:br>
            <a:r>
              <a:rPr lang="en-US"/>
              <a:t>takes for a network to</a:t>
            </a:r>
            <a:br>
              <a:rPr lang="en-US"/>
            </a:br>
            <a:r>
              <a:rPr lang="en-US"/>
              <a:t>converge is </a:t>
            </a:r>
            <a:r>
              <a:rPr lang="en-US">
                <a:solidFill>
                  <a:srgbClr val="FF0000"/>
                </a:solidFill>
              </a:rPr>
              <a:t>directly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proportional to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size of that 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 protocols are</a:t>
            </a:r>
            <a:br>
              <a:rPr lang="en-US"/>
            </a:br>
            <a:r>
              <a:rPr lang="en-US"/>
              <a:t>compared based on</a:t>
            </a:r>
            <a:br>
              <a:rPr lang="en-US"/>
            </a:br>
            <a:r>
              <a:rPr lang="en-US"/>
              <a:t>how fast they can</a:t>
            </a:r>
            <a:br>
              <a:rPr lang="en-US"/>
            </a:br>
            <a:r>
              <a:rPr lang="en-US"/>
              <a:t>propagate this information - their </a:t>
            </a:r>
            <a:r>
              <a:rPr lang="en-US">
                <a:solidFill>
                  <a:srgbClr val="FF0000"/>
                </a:solidFill>
              </a:rPr>
              <a:t>speed to convergence.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network is not completely operable until it has converged. 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administrators prefer routing protocols with shorter convergence times.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2.jpg" id="655" name="Google Shape;6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101" y="1200150"/>
            <a:ext cx="49577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>
            <p:ph type="title"/>
          </p:nvPr>
        </p:nvSpPr>
        <p:spPr>
          <a:xfrm>
            <a:off x="1591925" y="545537"/>
            <a:ext cx="10018713" cy="938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Popular Routing Protocols</a:t>
            </a:r>
            <a:endParaRPr/>
          </a:p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11290174" y="612355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925" y="2374782"/>
            <a:ext cx="9504000" cy="337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1484311" y="685800"/>
            <a:ext cx="10018713" cy="91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1484310" y="1879748"/>
            <a:ext cx="10018713" cy="398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Internet is divided into autonomous systems.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An autonomous system (AS) is a group of networks and routers under the authority of a single administration.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an autonomous system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. 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autonomous systems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b="1" sz="32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62" name="Google Shape;162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1484310" y="263524"/>
            <a:ext cx="10018713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0951856" y="604969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b="1" i="0" sz="180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Algorithms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Given a set of routers and links connecting the routers.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Routing algorithm finds a “</a:t>
            </a:r>
            <a:r>
              <a:rPr lang="en-US" sz="3600">
                <a:solidFill>
                  <a:srgbClr val="FF0000"/>
                </a:solidFill>
              </a:rPr>
              <a:t>good</a:t>
            </a:r>
            <a:r>
              <a:rPr lang="en-US" sz="3600"/>
              <a:t>” path from the source to destination router.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Good path = Least cost path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87" name="Google Shape;187;p8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Global or Decentralized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Global: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routers have complete topology and link cost info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“link state” algorithms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Decentralized:</a:t>
            </a:r>
            <a:r>
              <a:rPr lang="en-US" sz="2000"/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router knows physically-connected neighbors, link costs to neighbors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iterative process of computation, exchange of info with neighbors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“distance vector” algorithms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Distance Vector Algorithm</a:t>
            </a:r>
            <a:endParaRPr/>
          </a:p>
        </p:txBody>
      </p:sp>
      <p:sp>
        <p:nvSpPr>
          <p:cNvPr id="195" name="Google Shape;195;p1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1718392" y="251086"/>
            <a:ext cx="10018713" cy="141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1315034" y="1203158"/>
            <a:ext cx="10876965" cy="5108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 u="sng">
                <a:solidFill>
                  <a:schemeClr val="dk2"/>
                </a:solidFill>
              </a:rPr>
              <a:t>Based on </a:t>
            </a:r>
            <a:r>
              <a:rPr b="1" lang="en-US" sz="3200" u="sng">
                <a:solidFill>
                  <a:srgbClr val="FF0000"/>
                </a:solidFill>
              </a:rPr>
              <a:t>Bellman-Ford Algorithm</a:t>
            </a:r>
            <a:endParaRPr b="1"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computes </a:t>
            </a:r>
            <a:r>
              <a:rPr lang="en-US" sz="3200">
                <a:solidFill>
                  <a:srgbClr val="7D28CD"/>
                </a:solidFill>
              </a:rPr>
              <a:t>shortest paths </a:t>
            </a:r>
            <a:r>
              <a:rPr lang="en-US" sz="3200"/>
              <a:t>from a single source node to all of the other nodes in a </a:t>
            </a:r>
            <a:r>
              <a:rPr lang="en-US" sz="3200">
                <a:solidFill>
                  <a:srgbClr val="0070C0"/>
                </a:solidFill>
              </a:rPr>
              <a:t>weighted topology.</a:t>
            </a:r>
            <a:endParaRPr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>
                <a:solidFill>
                  <a:schemeClr val="dk2"/>
                </a:solidFill>
              </a:rPr>
              <a:t>Shortest paths are based on the cost calculated from source node to destination node. </a:t>
            </a:r>
            <a:endParaRPr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>
                <a:solidFill>
                  <a:schemeClr val="dk2"/>
                </a:solidFill>
              </a:rPr>
              <a:t>Cost for now is arbitrary. It can be calculated using hop counts, link delay, link bandwidth etc.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None/>
            </a:pPr>
            <a:r>
              <a:t/>
            </a:r>
            <a:endParaRPr sz="3200"/>
          </a:p>
          <a:p>
            <a:pPr indent="-29464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Distributed route computation using only neighbor’s info</a:t>
            </a:r>
            <a:endParaRPr sz="3200"/>
          </a:p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