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72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60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732B-C0CB-4DCB-9D35-B61C454A4F83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28C2E-9131-40CC-A49D-6F1EBFC9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7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tmetrix.com/enable-gzip-compression.html" TargetMode="External"/><Relationship Id="rId13" Type="http://schemas.openxmlformats.org/officeDocument/2006/relationships/hyperlink" Target="https://www.youtube.com/watch?v=ai-6qwT6ES8&amp;feature=youtu.be&amp;t=462" TargetMode="External"/><Relationship Id="rId3" Type="http://schemas.openxmlformats.org/officeDocument/2006/relationships/hyperlink" Target="https://www.dynatrace.com/blog/web-performance-and-mobile-site-performance-optimization-using-page-speed/" TargetMode="External"/><Relationship Id="rId7" Type="http://schemas.openxmlformats.org/officeDocument/2006/relationships/hyperlink" Target="https://gtmetrix.com/add-expires-headers.html" TargetMode="External"/><Relationship Id="rId12" Type="http://schemas.openxmlformats.org/officeDocument/2006/relationships/hyperlink" Target="https://engineering.instagram.com/performance-usage-at-instagram-d2ba0347e442" TargetMode="External"/><Relationship Id="rId2" Type="http://schemas.openxmlformats.org/officeDocument/2006/relationships/hyperlink" Target="https://www.akamai.com/us/en/about/news/press/2009-press/akamai-reveals-2-seconds-as-the-new-threshold-of-acceptability-for-ecommerce-web-page-response-times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inkwithgoogle.com/marketing-resources/data-measurement/mobile-page-speed-new-industry-benchmarks/" TargetMode="External"/><Relationship Id="rId11" Type="http://schemas.openxmlformats.org/officeDocument/2006/relationships/hyperlink" Target="https://webmasters.googleblog.com/2010/04/using-site-speed-in-web-search-ranking.html" TargetMode="External"/><Relationship Id="rId5" Type="http://schemas.openxmlformats.org/officeDocument/2006/relationships/hyperlink" Target="https://blog.kissmetrics.com/speed-is-a-killer/" TargetMode="External"/><Relationship Id="rId10" Type="http://schemas.openxmlformats.org/officeDocument/2006/relationships/hyperlink" Target="https://css-tricks.com/gulp-for-beginners/" TargetMode="External"/><Relationship Id="rId4" Type="http://schemas.openxmlformats.org/officeDocument/2006/relationships/hyperlink" Target="https://blog.mozilla.org/metrics/2010/04/05/firefox-page-load-speed-%E2%80%93-part-ii/" TargetMode="External"/><Relationship Id="rId9" Type="http://schemas.openxmlformats.org/officeDocument/2006/relationships/hyperlink" Target="https://matthewhorne.me/defer-async-wordpress-scripts/" TargetMode="External"/><Relationship Id="rId14" Type="http://schemas.openxmlformats.org/officeDocument/2006/relationships/hyperlink" Target="https://edge.akamai.com/ec/us/highlights/keynote-speakers.jsp#edge2016futureofcommercemoda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haadsheik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67000"/>
            <a:ext cx="6553200" cy="1143000"/>
          </a:xfrm>
        </p:spPr>
        <p:txBody>
          <a:bodyPr>
            <a:noAutofit/>
          </a:bodyPr>
          <a:lstStyle/>
          <a:p>
            <a:r>
              <a:rPr lang="en-US" b="1" dirty="0">
                <a:latin typeface="Raleway" pitchFamily="34" charset="0"/>
                <a:ea typeface="Roboto" pitchFamily="2" charset="0"/>
                <a:cs typeface="Open Sans" pitchFamily="34" charset="0"/>
              </a:rPr>
              <a:t>Optimizing </a:t>
            </a:r>
            <a:r>
              <a:rPr lang="en-US" b="1" dirty="0" err="1">
                <a:latin typeface="Raleway" pitchFamily="34" charset="0"/>
                <a:ea typeface="Roboto" pitchFamily="2" charset="0"/>
                <a:cs typeface="Open Sans" pitchFamily="34" charset="0"/>
              </a:rPr>
              <a:t>PageSpeed</a:t>
            </a:r>
            <a:r>
              <a:rPr lang="en-US" b="1" dirty="0">
                <a:latin typeface="Raleway" pitchFamily="34" charset="0"/>
                <a:ea typeface="Roboto" pitchFamily="2" charset="0"/>
                <a:cs typeface="Open Sans" pitchFamily="34" charset="0"/>
              </a:rPr>
              <a:t> for </a:t>
            </a:r>
            <a:r>
              <a:rPr lang="en-US" b="1" dirty="0" err="1">
                <a:latin typeface="Raleway" pitchFamily="34" charset="0"/>
                <a:ea typeface="Roboto" pitchFamily="2" charset="0"/>
                <a:cs typeface="Open Sans" pitchFamily="34" charset="0"/>
              </a:rPr>
              <a:t>WordPress</a:t>
            </a:r>
            <a:endParaRPr lang="en-US" b="1" dirty="0">
              <a:latin typeface="Raleway" pitchFamily="34" charset="0"/>
              <a:ea typeface="Roboto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Raleway" pitchFamily="34" charset="0"/>
              </a:rPr>
              <a:t>Page Speed Essentials</a:t>
            </a:r>
            <a:endParaRPr lang="en-US" dirty="0">
              <a:latin typeface="Raleway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438400"/>
            <a:ext cx="7239000" cy="28194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Raleway" pitchFamily="34" charset="0"/>
              </a:rPr>
              <a:t>Caching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Raleway" pitchFamily="34" charset="0"/>
              </a:rPr>
              <a:t>Image Optimization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Raleway" pitchFamily="34" charset="0"/>
              </a:rPr>
              <a:t>Asset </a:t>
            </a:r>
            <a:r>
              <a:rPr lang="en-US" dirty="0" err="1" smtClean="0">
                <a:latin typeface="Raleway" pitchFamily="34" charset="0"/>
              </a:rPr>
              <a:t>Minification</a:t>
            </a:r>
            <a:r>
              <a:rPr lang="en-US" dirty="0" smtClean="0">
                <a:latin typeface="Raleway" pitchFamily="34" charset="0"/>
              </a:rPr>
              <a:t> and Compression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Raleway" pitchFamily="34" charset="0"/>
              </a:rPr>
              <a:t>Eliminate Render Blocking JS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Raleway" pitchFamily="34" charset="0"/>
              </a:rPr>
              <a:t>You can’t get away with cute monkeys</a:t>
            </a:r>
            <a:endParaRPr lang="en-US" dirty="0" smtClean="0">
              <a:latin typeface="Raleway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latin typeface="Raleway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>
                <a:latin typeface="Raleway" pitchFamily="34" charset="0"/>
              </a:rPr>
              <a:t>What is Caching?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13360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Raleway" pitchFamily="34" charset="0"/>
              </a:rPr>
              <a:t>1500 * </a:t>
            </a:r>
            <a:r>
              <a:rPr lang="en-US" sz="7200" dirty="0" smtClean="0">
                <a:latin typeface="Raleway" pitchFamily="34" charset="0"/>
              </a:rPr>
              <a:t>35 </a:t>
            </a:r>
            <a:r>
              <a:rPr lang="en-US" sz="7200" dirty="0" smtClean="0">
                <a:latin typeface="Raleway" pitchFamily="34" charset="0"/>
              </a:rPr>
              <a:t>= </a:t>
            </a:r>
            <a:r>
              <a:rPr lang="en-US" sz="7200" dirty="0">
                <a:latin typeface="Raleway" pitchFamily="34" charset="0"/>
              </a:rPr>
              <a:t>52500</a:t>
            </a:r>
            <a:endParaRPr lang="en-US" sz="7200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pitchFamily="34" charset="0"/>
              </a:rPr>
              <a:t>Caching</a:t>
            </a:r>
            <a:endParaRPr lang="en-US" dirty="0">
              <a:latin typeface="Ralewa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aleway" pitchFamily="34" charset="0"/>
              </a:rPr>
              <a:t>Does your webhost provide server-side caching? (Varnish, </a:t>
            </a:r>
            <a:r>
              <a:rPr lang="en-US" sz="2800" dirty="0" err="1" smtClean="0">
                <a:latin typeface="Raleway" pitchFamily="34" charset="0"/>
              </a:rPr>
              <a:t>nginx</a:t>
            </a:r>
            <a:r>
              <a:rPr lang="en-US" sz="2800" dirty="0" smtClean="0">
                <a:latin typeface="Raleway" pitchFamily="34" charset="0"/>
              </a:rPr>
              <a:t>)</a:t>
            </a:r>
          </a:p>
          <a:p>
            <a:r>
              <a:rPr lang="en-US" sz="2800" dirty="0" smtClean="0">
                <a:latin typeface="Raleway" pitchFamily="34" charset="0"/>
              </a:rPr>
              <a:t>Use a </a:t>
            </a:r>
            <a:r>
              <a:rPr lang="en-US" sz="2800" dirty="0" err="1" smtClean="0">
                <a:latin typeface="Raleway" pitchFamily="34" charset="0"/>
              </a:rPr>
              <a:t>WordPress</a:t>
            </a:r>
            <a:r>
              <a:rPr lang="en-US" sz="2800" dirty="0" smtClean="0">
                <a:latin typeface="Raleway" pitchFamily="34" charset="0"/>
              </a:rPr>
              <a:t> Caching Plugin. (WP Super Cache, W3 Total Cache)</a:t>
            </a:r>
          </a:p>
          <a:p>
            <a:r>
              <a:rPr lang="en-US" sz="2800" dirty="0" smtClean="0">
                <a:latin typeface="Raleway" pitchFamily="34" charset="0"/>
              </a:rPr>
              <a:t>Never use two caching plugins.</a:t>
            </a:r>
          </a:p>
          <a:p>
            <a:r>
              <a:rPr lang="en-US" sz="2800" dirty="0" smtClean="0">
                <a:latin typeface="Raleway" pitchFamily="34" charset="0"/>
              </a:rPr>
              <a:t>Using both server-side and a </a:t>
            </a:r>
            <a:r>
              <a:rPr lang="en-US" sz="2800" dirty="0" err="1" smtClean="0">
                <a:latin typeface="Raleway" pitchFamily="34" charset="0"/>
              </a:rPr>
              <a:t>WordPress</a:t>
            </a:r>
            <a:r>
              <a:rPr lang="en-US" sz="2800" dirty="0" smtClean="0">
                <a:latin typeface="Raleway" pitchFamily="34" charset="0"/>
              </a:rPr>
              <a:t> plugin for caching is not necessary</a:t>
            </a:r>
            <a:endParaRPr lang="en-US" sz="2800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pitchFamily="34" charset="0"/>
              </a:rPr>
              <a:t>Image Optimization</a:t>
            </a:r>
            <a:endParaRPr lang="en-US" dirty="0">
              <a:latin typeface="Ralewa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aleway" pitchFamily="34" charset="0"/>
              </a:rPr>
              <a:t>Image Compression </a:t>
            </a:r>
            <a:r>
              <a:rPr lang="en-US" sz="2800" dirty="0">
                <a:latin typeface="Raleway" pitchFamily="34" charset="0"/>
              </a:rPr>
              <a:t>(</a:t>
            </a:r>
            <a:r>
              <a:rPr lang="en-US" sz="2800" dirty="0" smtClean="0">
                <a:latin typeface="Raleway" pitchFamily="34" charset="0"/>
              </a:rPr>
              <a:t>tinyjpg.com, compressor.io, WP </a:t>
            </a:r>
            <a:r>
              <a:rPr lang="en-US" sz="2800" dirty="0" err="1" smtClean="0">
                <a:latin typeface="Raleway" pitchFamily="34" charset="0"/>
              </a:rPr>
              <a:t>Smush</a:t>
            </a:r>
            <a:r>
              <a:rPr lang="en-US" sz="2800" dirty="0" smtClean="0">
                <a:latin typeface="Raleway" pitchFamily="34" charset="0"/>
              </a:rPr>
              <a:t>)</a:t>
            </a:r>
          </a:p>
          <a:p>
            <a:r>
              <a:rPr lang="en-US" sz="2800" dirty="0" smtClean="0">
                <a:latin typeface="Raleway" pitchFamily="34" charset="0"/>
              </a:rPr>
              <a:t>Image Resizing (Any Image Editing </a:t>
            </a:r>
            <a:r>
              <a:rPr lang="en-US" sz="2800" dirty="0" smtClean="0">
                <a:latin typeface="Raleway" pitchFamily="34" charset="0"/>
              </a:rPr>
              <a:t>Tool)</a:t>
            </a:r>
          </a:p>
          <a:p>
            <a:r>
              <a:rPr lang="en-US" sz="2800" dirty="0" smtClean="0">
                <a:latin typeface="Raleway" pitchFamily="34" charset="0"/>
              </a:rPr>
              <a:t>When developing your themes use </a:t>
            </a:r>
            <a:r>
              <a:rPr lang="en-US" sz="2800" dirty="0" err="1" smtClean="0">
                <a:latin typeface="Raleway" pitchFamily="34" charset="0"/>
              </a:rPr>
              <a:t>add_image_size</a:t>
            </a:r>
            <a:r>
              <a:rPr lang="en-US" sz="2800" dirty="0" smtClean="0">
                <a:latin typeface="Raleway" pitchFamily="34" charset="0"/>
              </a:rPr>
              <a:t> for fixed width images</a:t>
            </a:r>
            <a:endParaRPr lang="en-US" sz="2800" dirty="0" smtClean="0">
              <a:latin typeface="Raleway" pitchFamily="34" charset="0"/>
            </a:endParaRPr>
          </a:p>
          <a:p>
            <a:endParaRPr lang="en-US" sz="2800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r>
              <a:rPr lang="en-US" dirty="0" smtClean="0"/>
              <a:t>Asset </a:t>
            </a:r>
            <a:r>
              <a:rPr lang="en-US" dirty="0" err="1" smtClean="0"/>
              <a:t>Minification</a:t>
            </a:r>
            <a:r>
              <a:rPr lang="en-US" dirty="0" smtClean="0"/>
              <a:t> and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7772400" cy="37338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Raleway" pitchFamily="34" charset="0"/>
              </a:rPr>
              <a:t>Minify your HTML, CSS and </a:t>
            </a:r>
            <a:r>
              <a:rPr lang="en-US" sz="2800" dirty="0" err="1" smtClean="0">
                <a:latin typeface="Raleway" pitchFamily="34" charset="0"/>
              </a:rPr>
              <a:t>Javascript</a:t>
            </a:r>
            <a:r>
              <a:rPr lang="en-US" sz="2800" dirty="0" smtClean="0">
                <a:latin typeface="Raleway" pitchFamily="34" charset="0"/>
              </a:rPr>
              <a:t> files (</a:t>
            </a:r>
            <a:r>
              <a:rPr lang="en-US" sz="2800" dirty="0" err="1" smtClean="0">
                <a:latin typeface="Raleway" pitchFamily="34" charset="0"/>
              </a:rPr>
              <a:t>Autoptimize</a:t>
            </a:r>
            <a:r>
              <a:rPr lang="en-US" sz="2800" dirty="0" smtClean="0">
                <a:latin typeface="Raleway" pitchFamily="34" charset="0"/>
              </a:rPr>
              <a:t>, WP Super Cache)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Raleway" pitchFamily="34" charset="0"/>
              </a:rPr>
              <a:t>Leverage Browser Caching by providing Header Expiry Dates. (Attached in shared </a:t>
            </a:r>
            <a:r>
              <a:rPr lang="en-US" sz="2800" dirty="0" err="1" smtClean="0">
                <a:latin typeface="Raleway" pitchFamily="34" charset="0"/>
              </a:rPr>
              <a:t>git</a:t>
            </a:r>
            <a:r>
              <a:rPr lang="en-US" sz="2800" dirty="0">
                <a:latin typeface="Raleway" pitchFamily="34" charset="0"/>
              </a:rPr>
              <a:t> </a:t>
            </a:r>
            <a:r>
              <a:rPr lang="en-US" sz="2800" dirty="0" smtClean="0">
                <a:latin typeface="Raleway" pitchFamily="34" charset="0"/>
              </a:rPr>
              <a:t>repo)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latin typeface="Raleway" pitchFamily="34" charset="0"/>
              </a:rPr>
              <a:t>Javascript</a:t>
            </a:r>
            <a:r>
              <a:rPr lang="en-US" sz="2800" dirty="0" smtClean="0">
                <a:latin typeface="Raleway" pitchFamily="34" charset="0"/>
              </a:rPr>
              <a:t> </a:t>
            </a:r>
            <a:r>
              <a:rPr lang="en-US" sz="2800" dirty="0" err="1" smtClean="0">
                <a:latin typeface="Raleway" pitchFamily="34" charset="0"/>
              </a:rPr>
              <a:t>Minification</a:t>
            </a:r>
            <a:r>
              <a:rPr lang="en-US" sz="2800" dirty="0" smtClean="0">
                <a:latin typeface="Raleway" pitchFamily="34" charset="0"/>
              </a:rPr>
              <a:t> might break your site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Raleway" pitchFamily="34" charset="0"/>
              </a:rPr>
              <a:t>Enable </a:t>
            </a:r>
            <a:r>
              <a:rPr lang="en-US" sz="2800" dirty="0" err="1" smtClean="0">
                <a:latin typeface="Raleway" pitchFamily="34" charset="0"/>
              </a:rPr>
              <a:t>gzip</a:t>
            </a:r>
            <a:r>
              <a:rPr lang="en-US" sz="2800" dirty="0" smtClean="0">
                <a:latin typeface="Raleway" pitchFamily="34" charset="0"/>
              </a:rPr>
              <a:t> </a:t>
            </a:r>
            <a:r>
              <a:rPr lang="en-US" sz="2800" dirty="0">
                <a:latin typeface="Raleway" pitchFamily="34" charset="0"/>
              </a:rPr>
              <a:t>compression. (Attached in shared </a:t>
            </a:r>
            <a:r>
              <a:rPr lang="en-US" sz="2800" dirty="0" err="1">
                <a:latin typeface="Raleway" pitchFamily="34" charset="0"/>
              </a:rPr>
              <a:t>git</a:t>
            </a:r>
            <a:r>
              <a:rPr lang="en-US" sz="2800" dirty="0">
                <a:latin typeface="Raleway" pitchFamily="34" charset="0"/>
              </a:rPr>
              <a:t> repo)</a:t>
            </a:r>
            <a:endParaRPr lang="en-US" sz="2800" dirty="0" smtClean="0">
              <a:latin typeface="Raleway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pitchFamily="34" charset="0"/>
              </a:rPr>
              <a:t>Eliminate</a:t>
            </a:r>
            <a:r>
              <a:rPr lang="en-US" dirty="0" smtClean="0"/>
              <a:t> Render Blocking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aleway" pitchFamily="34" charset="0"/>
              </a:rPr>
              <a:t>What is Render Blocking?</a:t>
            </a:r>
          </a:p>
          <a:p>
            <a:r>
              <a:rPr lang="en-US" sz="2800" dirty="0" smtClean="0">
                <a:latin typeface="Raleway" pitchFamily="34" charset="0"/>
              </a:rPr>
              <a:t>Load all JS files in your footer</a:t>
            </a:r>
          </a:p>
          <a:p>
            <a:r>
              <a:rPr lang="en-US" sz="2800" dirty="0" smtClean="0">
                <a:latin typeface="Raleway" pitchFamily="34" charset="0"/>
              </a:rPr>
              <a:t>Try to limit plugins to their specific pages</a:t>
            </a:r>
          </a:p>
          <a:p>
            <a:r>
              <a:rPr lang="en-US" sz="2800" dirty="0" smtClean="0">
                <a:latin typeface="Raleway" pitchFamily="34" charset="0"/>
              </a:rPr>
              <a:t>Use </a:t>
            </a:r>
            <a:r>
              <a:rPr lang="en-US" sz="2800" dirty="0" err="1" smtClean="0">
                <a:latin typeface="Raleway" pitchFamily="34" charset="0"/>
              </a:rPr>
              <a:t>async</a:t>
            </a:r>
            <a:r>
              <a:rPr lang="en-US" sz="2800" dirty="0" smtClean="0">
                <a:latin typeface="Raleway" pitchFamily="34" charset="0"/>
              </a:rPr>
              <a:t> where you can. </a:t>
            </a:r>
          </a:p>
          <a:p>
            <a:r>
              <a:rPr lang="en-US" sz="2800" dirty="0" smtClean="0">
                <a:latin typeface="Raleway" pitchFamily="34" charset="0"/>
              </a:rPr>
              <a:t>Don’t use </a:t>
            </a:r>
            <a:r>
              <a:rPr lang="en-US" sz="2800" dirty="0" err="1" smtClean="0">
                <a:latin typeface="Raleway" pitchFamily="34" charset="0"/>
              </a:rPr>
              <a:t>async</a:t>
            </a:r>
            <a:r>
              <a:rPr lang="en-US" sz="2800" dirty="0" smtClean="0">
                <a:latin typeface="Raleway" pitchFamily="34" charset="0"/>
              </a:rPr>
              <a:t> on scripts that are dependent on page load</a:t>
            </a:r>
          </a:p>
        </p:txBody>
      </p:sp>
    </p:spTree>
    <p:extLst>
      <p:ext uri="{BB962C8B-B14F-4D97-AF65-F5344CB8AC3E}">
        <p14:creationId xmlns:p14="http://schemas.microsoft.com/office/powerpoint/2010/main" val="299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pitchFamily="34" charset="0"/>
              </a:rPr>
              <a:t>After Optimization</a:t>
            </a:r>
            <a:endParaRPr lang="en-US" dirty="0">
              <a:latin typeface="Ralewa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Raleway" pitchFamily="34" charset="0"/>
              </a:rPr>
              <a:t>Google</a:t>
            </a:r>
          </a:p>
          <a:p>
            <a:endParaRPr lang="en-US" dirty="0" smtClean="0">
              <a:latin typeface="Raleway" pitchFamily="34" charset="0"/>
            </a:endParaRPr>
          </a:p>
          <a:p>
            <a:endParaRPr lang="en-US" dirty="0" smtClean="0">
              <a:latin typeface="Raleway" pitchFamily="34" charset="0"/>
            </a:endParaRPr>
          </a:p>
          <a:p>
            <a:pPr marL="0" indent="0">
              <a:buNone/>
            </a:pPr>
            <a:endParaRPr lang="en-US" dirty="0" smtClean="0">
              <a:latin typeface="Raleway" pitchFamily="34" charset="0"/>
            </a:endParaRPr>
          </a:p>
          <a:p>
            <a:r>
              <a:rPr lang="en-US" dirty="0" err="1" smtClean="0">
                <a:latin typeface="Raleway" pitchFamily="34" charset="0"/>
              </a:rPr>
              <a:t>Pingdom</a:t>
            </a:r>
            <a:endParaRPr lang="en-US" dirty="0" smtClean="0">
              <a:latin typeface="Raleway" pitchFamily="34" charset="0"/>
            </a:endParaRPr>
          </a:p>
          <a:p>
            <a:endParaRPr lang="en-US" dirty="0">
              <a:latin typeface="Raleway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5257800" cy="1643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96" y="4648200"/>
            <a:ext cx="6165596" cy="17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5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in one tools to try 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Gulp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Google’s </a:t>
            </a:r>
            <a:r>
              <a:rPr lang="en-US" dirty="0" err="1" smtClean="0"/>
              <a:t>PageSpeed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Raleway" pitchFamily="34" charset="0"/>
              </a:rPr>
              <a:t>Facts</a:t>
            </a:r>
          </a:p>
          <a:p>
            <a:pPr lvl="1"/>
            <a:r>
              <a:rPr lang="en-US" sz="1400" dirty="0">
                <a:latin typeface="Raleway" pitchFamily="34" charset="0"/>
                <a:hlinkClick r:id="rId2"/>
              </a:rPr>
              <a:t>https://</a:t>
            </a:r>
            <a:r>
              <a:rPr lang="en-US" sz="1400" dirty="0" smtClean="0">
                <a:latin typeface="Raleway" pitchFamily="34" charset="0"/>
                <a:hlinkClick r:id="rId2"/>
              </a:rPr>
              <a:t>www.akamai.com/us/en/about/news/press/2009-press/akamai-reveals-2-seconds-as-the-new-threshold-of-acceptability-for-ecommerce-web-page-response-times.jsp</a:t>
            </a:r>
            <a:endParaRPr lang="en-US" sz="1400" dirty="0" smtClean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  <a:hlinkClick r:id="rId3"/>
              </a:rPr>
              <a:t>https://www.dynatrace.com/blog/web-performance-and-mobile-site-performance-optimization-using-page-speed</a:t>
            </a:r>
            <a:r>
              <a:rPr lang="en-US" sz="1400" dirty="0" smtClean="0">
                <a:latin typeface="Raleway" pitchFamily="34" charset="0"/>
                <a:hlinkClick r:id="rId3"/>
              </a:rPr>
              <a:t>/</a:t>
            </a:r>
            <a:endParaRPr lang="en-US" sz="1400" dirty="0" smtClean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  <a:hlinkClick r:id="rId4"/>
              </a:rPr>
              <a:t>https://blog.mozilla.org/metrics/2010/04/05/firefox-page-load-speed-%E2%80%93-part-ii</a:t>
            </a:r>
            <a:r>
              <a:rPr lang="en-US" sz="1400" dirty="0" smtClean="0">
                <a:latin typeface="Raleway" pitchFamily="34" charset="0"/>
                <a:hlinkClick r:id="rId4"/>
              </a:rPr>
              <a:t>/</a:t>
            </a:r>
            <a:endParaRPr lang="en-US" sz="1400" dirty="0" smtClean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  <a:hlinkClick r:id="rId5"/>
              </a:rPr>
              <a:t>https://blog.kissmetrics.com/speed-is-a-killer</a:t>
            </a:r>
            <a:r>
              <a:rPr lang="en-US" sz="1400" dirty="0" smtClean="0">
                <a:latin typeface="Raleway" pitchFamily="34" charset="0"/>
                <a:hlinkClick r:id="rId5"/>
              </a:rPr>
              <a:t>/</a:t>
            </a:r>
            <a:endParaRPr lang="en-US" sz="1400" dirty="0" smtClean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  <a:hlinkClick r:id="rId6"/>
              </a:rPr>
              <a:t>https://www.thinkwithgoogle.com/marketing-resources/data-measurement/mobile-page-speed-new-industry-benchmarks</a:t>
            </a:r>
            <a:r>
              <a:rPr lang="en-US" sz="1400" dirty="0" smtClean="0">
                <a:latin typeface="Raleway" pitchFamily="34" charset="0"/>
                <a:hlinkClick r:id="rId6"/>
              </a:rPr>
              <a:t>/</a:t>
            </a:r>
            <a:endParaRPr lang="en-US" sz="1400" dirty="0" smtClean="0">
              <a:latin typeface="Raleway" pitchFamily="34" charset="0"/>
            </a:endParaRPr>
          </a:p>
          <a:p>
            <a:pPr marL="57150" indent="0">
              <a:buNone/>
            </a:pPr>
            <a:r>
              <a:rPr lang="en-US" sz="2100" dirty="0" smtClean="0">
                <a:latin typeface="Raleway" pitchFamily="34" charset="0"/>
              </a:rPr>
              <a:t>Guides</a:t>
            </a:r>
          </a:p>
          <a:p>
            <a:pPr lvl="1"/>
            <a:r>
              <a:rPr lang="en-US" sz="1400" dirty="0">
                <a:latin typeface="Raleway" pitchFamily="34" charset="0"/>
                <a:hlinkClick r:id="rId7"/>
              </a:rPr>
              <a:t>https://gtmetrix.com/add-expires-headers.html</a:t>
            </a:r>
            <a:endParaRPr lang="en-US" sz="1400" dirty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  <a:hlinkClick r:id="rId8"/>
              </a:rPr>
              <a:t>https://gtmetrix.com/enable-gzip-compression.html</a:t>
            </a:r>
            <a:endParaRPr lang="en-US" sz="1400" dirty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  <a:hlinkClick r:id="rId9"/>
              </a:rPr>
              <a:t>https://matthewhorne.me/defer-async-wordpress-scripts</a:t>
            </a:r>
            <a:r>
              <a:rPr lang="en-US" sz="1400" dirty="0" smtClean="0">
                <a:latin typeface="Raleway" pitchFamily="34" charset="0"/>
                <a:hlinkClick r:id="rId9"/>
              </a:rPr>
              <a:t>/</a:t>
            </a:r>
            <a:endParaRPr lang="en-US" sz="1400" dirty="0" smtClean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  <a:hlinkClick r:id="rId7"/>
              </a:rPr>
              <a:t>https://gtmetrix.com/add-expires-headers.html</a:t>
            </a:r>
            <a:endParaRPr lang="en-US" sz="1400" dirty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  <a:hlinkClick r:id="rId8"/>
              </a:rPr>
              <a:t>https://gtmetrix.com/enable-gzip-compression.html</a:t>
            </a:r>
            <a:endParaRPr lang="en-US" sz="1400" dirty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  <a:hlinkClick r:id="rId9"/>
              </a:rPr>
              <a:t>https://matthewhorne.me/defer-async-wordpress-scripts</a:t>
            </a:r>
            <a:r>
              <a:rPr lang="en-US" sz="1400" dirty="0" smtClean="0">
                <a:latin typeface="Raleway" pitchFamily="34" charset="0"/>
                <a:hlinkClick r:id="rId9"/>
              </a:rPr>
              <a:t>/</a:t>
            </a:r>
            <a:endParaRPr lang="en-US" sz="1400" dirty="0" smtClean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  <a:hlinkClick r:id="rId10"/>
              </a:rPr>
              <a:t>https://css-tricks.com/gulp-for-beginners</a:t>
            </a:r>
            <a:r>
              <a:rPr lang="en-US" sz="1400" dirty="0" smtClean="0">
                <a:latin typeface="Raleway" pitchFamily="34" charset="0"/>
                <a:hlinkClick r:id="rId10"/>
              </a:rPr>
              <a:t>/</a:t>
            </a:r>
            <a:endParaRPr lang="en-US" sz="1400" dirty="0" smtClean="0">
              <a:latin typeface="Raleway" pitchFamily="34" charset="0"/>
            </a:endParaRPr>
          </a:p>
          <a:p>
            <a:pPr lvl="1"/>
            <a:r>
              <a:rPr lang="en-US" sz="1400" dirty="0">
                <a:latin typeface="Raleway" pitchFamily="34" charset="0"/>
              </a:rPr>
              <a:t>https://understrap.com/</a:t>
            </a:r>
            <a:endParaRPr lang="en-US" sz="1400" dirty="0" smtClean="0">
              <a:latin typeface="Raleway" pitchFamily="34" charset="0"/>
            </a:endParaRPr>
          </a:p>
          <a:p>
            <a:pPr marL="57150" indent="0">
              <a:buNone/>
            </a:pPr>
            <a:r>
              <a:rPr lang="en-US" sz="2000" dirty="0" smtClean="0">
                <a:latin typeface="Raleway" pitchFamily="34" charset="0"/>
              </a:rPr>
              <a:t>Worth a Read</a:t>
            </a:r>
          </a:p>
          <a:p>
            <a:pPr marL="800100" lvl="1"/>
            <a:r>
              <a:rPr lang="en-US" sz="1400" dirty="0">
                <a:latin typeface="Raleway" pitchFamily="34" charset="0"/>
                <a:hlinkClick r:id="rId11"/>
              </a:rPr>
              <a:t>https://</a:t>
            </a:r>
            <a:r>
              <a:rPr lang="en-US" sz="1400" dirty="0" smtClean="0">
                <a:latin typeface="Raleway" pitchFamily="34" charset="0"/>
                <a:hlinkClick r:id="rId11"/>
              </a:rPr>
              <a:t>webmasters.googleblog.com/2010/04/using-site-speed-in-web-search-ranking.html</a:t>
            </a:r>
            <a:endParaRPr lang="en-US" sz="1400" dirty="0" smtClean="0">
              <a:latin typeface="Raleway" pitchFamily="34" charset="0"/>
            </a:endParaRPr>
          </a:p>
          <a:p>
            <a:pPr marL="800100" lvl="1"/>
            <a:r>
              <a:rPr lang="en-US" sz="1400" dirty="0">
                <a:latin typeface="Raleway" pitchFamily="34" charset="0"/>
                <a:hlinkClick r:id="rId12"/>
              </a:rPr>
              <a:t>https://</a:t>
            </a:r>
            <a:r>
              <a:rPr lang="en-US" sz="1400" dirty="0" smtClean="0">
                <a:latin typeface="Raleway" pitchFamily="34" charset="0"/>
                <a:hlinkClick r:id="rId12"/>
              </a:rPr>
              <a:t>engineering.instagram.com/performance-usage-at-instagram-d2ba0347e442</a:t>
            </a:r>
            <a:endParaRPr lang="en-US" sz="1400" dirty="0" smtClean="0">
              <a:latin typeface="Raleway" pitchFamily="34" charset="0"/>
            </a:endParaRPr>
          </a:p>
          <a:p>
            <a:pPr marL="800100" lvl="1"/>
            <a:r>
              <a:rPr lang="en-US" sz="1400" dirty="0">
                <a:latin typeface="Raleway" pitchFamily="34" charset="0"/>
                <a:hlinkClick r:id="rId13"/>
              </a:rPr>
              <a:t>https://</a:t>
            </a:r>
            <a:r>
              <a:rPr lang="en-US" sz="1400" dirty="0" smtClean="0">
                <a:latin typeface="Raleway" pitchFamily="34" charset="0"/>
                <a:hlinkClick r:id="rId13"/>
              </a:rPr>
              <a:t>www.youtube.com/watch?v=ai-6qwT6ES8&amp;feature=youtu.be&amp;t=462</a:t>
            </a:r>
            <a:endParaRPr lang="en-US" sz="1400" dirty="0" smtClean="0">
              <a:latin typeface="Raleway" pitchFamily="34" charset="0"/>
            </a:endParaRPr>
          </a:p>
          <a:p>
            <a:pPr marL="800100" lvl="1"/>
            <a:r>
              <a:rPr lang="en-US" sz="1400" dirty="0">
                <a:latin typeface="Raleway" pitchFamily="34" charset="0"/>
                <a:hlinkClick r:id="rId14"/>
              </a:rPr>
              <a:t>https://</a:t>
            </a:r>
            <a:r>
              <a:rPr lang="en-US" sz="1400" dirty="0" smtClean="0">
                <a:latin typeface="Raleway" pitchFamily="34" charset="0"/>
                <a:hlinkClick r:id="rId14"/>
              </a:rPr>
              <a:t>edge.akamai.com/ec/us/highlights/keynote-speakers.jsp#edge2016futureofcommercemodal</a:t>
            </a:r>
            <a:endParaRPr lang="en-US" sz="1400" dirty="0" smtClean="0">
              <a:latin typeface="Raleway" pitchFamily="34" charset="0"/>
            </a:endParaRPr>
          </a:p>
          <a:p>
            <a:pPr marL="800100" lvl="1"/>
            <a:endParaRPr lang="en-US" sz="1400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/fahaadsheikh</a:t>
            </a:r>
            <a:endParaRPr lang="en-US" dirty="0" smtClean="0"/>
          </a:p>
          <a:p>
            <a:r>
              <a:rPr lang="en-US" dirty="0"/>
              <a:t>Facebook: /</a:t>
            </a:r>
            <a:r>
              <a:rPr lang="en-US" dirty="0" err="1"/>
              <a:t>fahaddsheikh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Raleway" pitchFamily="34" charset="0"/>
              </a:rPr>
              <a:t>Fahad</a:t>
            </a:r>
            <a:r>
              <a:rPr lang="en-US" dirty="0" smtClean="0">
                <a:latin typeface="Raleway" pitchFamily="34" charset="0"/>
              </a:rPr>
              <a:t> Sheikh</a:t>
            </a:r>
            <a:endParaRPr lang="en-US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Raleway" pitchFamily="34" charset="0"/>
              </a:rPr>
              <a:t>Does it really matter?</a:t>
            </a:r>
            <a:endParaRPr lang="en-US" sz="4800" b="1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Raleway" pitchFamily="34" charset="0"/>
              </a:rPr>
              <a:t>What we deliver</a:t>
            </a:r>
            <a:endParaRPr lang="en-US" dirty="0">
              <a:latin typeface="Raleway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971800"/>
            <a:ext cx="2514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10</a:t>
            </a:r>
            <a:r>
              <a:rPr lang="en-US" sz="2400" dirty="0" smtClean="0">
                <a:latin typeface="Raleway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200" dirty="0" smtClean="0">
                <a:latin typeface="Raleway" pitchFamily="34" charset="0"/>
              </a:rPr>
              <a:t>Seconds to fully load a </a:t>
            </a:r>
            <a:r>
              <a:rPr lang="en-US" sz="2200" dirty="0" smtClean="0">
                <a:latin typeface="Raleway" pitchFamily="34" charset="0"/>
              </a:rPr>
              <a:t>website with all visual and below the fold content</a:t>
            </a:r>
          </a:p>
          <a:p>
            <a:pPr marL="0" indent="0" algn="ctr">
              <a:buNone/>
            </a:pPr>
            <a:endParaRPr lang="en-US" sz="2400" dirty="0">
              <a:latin typeface="Raleway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2971800"/>
            <a:ext cx="2514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latin typeface="Raleway" pitchFamily="34" charset="0"/>
              </a:rPr>
              <a:t>22</a:t>
            </a:r>
            <a:r>
              <a:rPr lang="en-US" sz="2400" dirty="0" smtClean="0">
                <a:latin typeface="Raleway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200" dirty="0" smtClean="0">
                <a:latin typeface="Raleway" pitchFamily="34" charset="0"/>
              </a:rPr>
              <a:t>Seconds to fully load a website</a:t>
            </a:r>
            <a:r>
              <a:rPr lang="en-US" sz="2200" dirty="0" smtClean="0">
                <a:latin typeface="Raleway" pitchFamily="34" charset="0"/>
              </a:rPr>
              <a:t> </a:t>
            </a:r>
            <a:r>
              <a:rPr lang="en-US" sz="2200" dirty="0" smtClean="0">
                <a:latin typeface="Raleway" pitchFamily="34" charset="0"/>
              </a:rPr>
              <a:t>on mobile device</a:t>
            </a:r>
            <a:r>
              <a:rPr lang="en-US" sz="2400" dirty="0" smtClean="0">
                <a:latin typeface="Raleway" pitchFamily="34" charset="0"/>
              </a:rPr>
              <a:t>s</a:t>
            </a:r>
            <a:endParaRPr lang="en-US" sz="2400" dirty="0">
              <a:latin typeface="Raleway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04781" y="2971800"/>
            <a:ext cx="2514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latin typeface="Raleway" pitchFamily="34" charset="0"/>
              </a:rPr>
              <a:t>70%</a:t>
            </a:r>
            <a:r>
              <a:rPr lang="en-US" sz="2400" dirty="0" smtClean="0">
                <a:latin typeface="Raleway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200" dirty="0">
                <a:latin typeface="Raleway" pitchFamily="34" charset="0"/>
              </a:rPr>
              <a:t>70% of </a:t>
            </a:r>
            <a:r>
              <a:rPr lang="en-US" sz="2200" dirty="0" smtClean="0">
                <a:latin typeface="Raleway" pitchFamily="34" charset="0"/>
              </a:rPr>
              <a:t>the web pages on the internet are </a:t>
            </a:r>
            <a:r>
              <a:rPr lang="en-US" sz="2200" dirty="0">
                <a:latin typeface="Raleway" pitchFamily="34" charset="0"/>
              </a:rPr>
              <a:t>over 1MB</a:t>
            </a:r>
          </a:p>
        </p:txBody>
      </p:sp>
    </p:spTree>
    <p:extLst>
      <p:ext uri="{BB962C8B-B14F-4D97-AF65-F5344CB8AC3E}">
        <p14:creationId xmlns:p14="http://schemas.microsoft.com/office/powerpoint/2010/main" val="327810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Raleway" pitchFamily="34" charset="0"/>
              </a:rPr>
              <a:t>What people expect</a:t>
            </a:r>
            <a:endParaRPr lang="en-US" dirty="0">
              <a:latin typeface="Raleway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971800"/>
            <a:ext cx="2514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latin typeface="Raleway" pitchFamily="34" charset="0"/>
              </a:rPr>
              <a:t>47%</a:t>
            </a:r>
            <a:r>
              <a:rPr lang="en-US" sz="2400" dirty="0" smtClean="0">
                <a:latin typeface="Raleway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200" dirty="0" smtClean="0">
                <a:latin typeface="Raleway" pitchFamily="34" charset="0"/>
              </a:rPr>
              <a:t>Expect a web page to load in two seconds or less.</a:t>
            </a:r>
          </a:p>
          <a:p>
            <a:pPr marL="0" indent="0" algn="ctr">
              <a:buNone/>
            </a:pPr>
            <a:endParaRPr lang="en-US" sz="2400" dirty="0">
              <a:latin typeface="Raleway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52800" y="2971800"/>
            <a:ext cx="2514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latin typeface="Raleway" pitchFamily="34" charset="0"/>
              </a:rPr>
              <a:t>64%</a:t>
            </a:r>
            <a:r>
              <a:rPr lang="en-US" sz="2400" dirty="0" smtClean="0">
                <a:latin typeface="Raleway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200" dirty="0">
                <a:latin typeface="Raleway" pitchFamily="34" charset="0"/>
              </a:rPr>
              <a:t>E</a:t>
            </a:r>
            <a:r>
              <a:rPr lang="en-US" sz="2200" dirty="0" smtClean="0">
                <a:latin typeface="Raleway" pitchFamily="34" charset="0"/>
              </a:rPr>
              <a:t>xpect a page to load in less than 4 seconds on mobile devices</a:t>
            </a:r>
          </a:p>
          <a:p>
            <a:pPr marL="0" indent="0" algn="ctr">
              <a:buNone/>
            </a:pPr>
            <a:endParaRPr lang="en-US" sz="2400" dirty="0">
              <a:latin typeface="Raleway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04781" y="2971800"/>
            <a:ext cx="2514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latin typeface="Raleway" pitchFamily="34" charset="0"/>
              </a:rPr>
              <a:t>79%</a:t>
            </a:r>
            <a:r>
              <a:rPr lang="en-US" sz="2400" dirty="0" smtClean="0">
                <a:latin typeface="Raleway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200" dirty="0" smtClean="0">
                <a:latin typeface="Raleway" pitchFamily="34" charset="0"/>
              </a:rPr>
              <a:t>Who are dissatisfied by site performance are less likely to buy again</a:t>
            </a:r>
            <a:endParaRPr lang="en-US" sz="2200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222375"/>
          </a:xfrm>
        </p:spPr>
        <p:txBody>
          <a:bodyPr/>
          <a:lstStyle/>
          <a:p>
            <a:r>
              <a:rPr lang="en-US" dirty="0" smtClean="0">
                <a:latin typeface="Raleway" pitchFamily="34" charset="0"/>
              </a:rPr>
              <a:t>Google</a:t>
            </a:r>
            <a:endParaRPr lang="en-US" dirty="0">
              <a:latin typeface="Raleway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934200" cy="2819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Raleway" pitchFamily="34" charset="0"/>
              </a:rPr>
              <a:t>Through a survey Google found out people want 30 results per page instead of 20.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Raleway" pitchFamily="34" charset="0"/>
              </a:rPr>
              <a:t>Google changed some search result pages to 30 results per page.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Raleway" pitchFamily="34" charset="0"/>
              </a:rPr>
              <a:t>Pages </a:t>
            </a:r>
            <a:r>
              <a:rPr lang="en-US" sz="2000" dirty="0">
                <a:latin typeface="Raleway" pitchFamily="34" charset="0"/>
              </a:rPr>
              <a:t>that displayed 30 results each had traffic to them drop </a:t>
            </a:r>
            <a:r>
              <a:rPr lang="en-US" sz="2000" dirty="0" smtClean="0">
                <a:latin typeface="Raleway" pitchFamily="34" charset="0"/>
              </a:rPr>
              <a:t>down to an </a:t>
            </a:r>
            <a:r>
              <a:rPr lang="en-US" sz="2000" dirty="0">
                <a:latin typeface="Raleway" pitchFamily="34" charset="0"/>
              </a:rPr>
              <a:t>astounding 20</a:t>
            </a:r>
            <a:r>
              <a:rPr lang="en-US" sz="2000" dirty="0" smtClean="0">
                <a:latin typeface="Raleway" pitchFamily="34" charset="0"/>
              </a:rPr>
              <a:t>%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Raleway" pitchFamily="34" charset="0"/>
              </a:rPr>
              <a:t>The Page Speed difference between 30 and 20 results per page was just </a:t>
            </a:r>
            <a:r>
              <a:rPr lang="en-US" sz="2000" b="1" dirty="0" smtClean="0">
                <a:latin typeface="Raleway" pitchFamily="34" charset="0"/>
              </a:rPr>
              <a:t>half a second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2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762000"/>
            <a:ext cx="7772400" cy="12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Raleway" pitchFamily="34" charset="0"/>
              </a:rPr>
              <a:t>Mozilla</a:t>
            </a:r>
            <a:endParaRPr lang="en-US" dirty="0">
              <a:latin typeface="Raleway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00150" y="2362200"/>
            <a:ext cx="67437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Raleway" pitchFamily="34" charset="0"/>
              </a:rPr>
              <a:t>Mozilla Found out Chrome’s download page is much faster.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Raleway" pitchFamily="34" charset="0"/>
              </a:rPr>
              <a:t>Mozilla </a:t>
            </a:r>
            <a:r>
              <a:rPr lang="en-US" sz="2000" dirty="0">
                <a:latin typeface="Raleway" pitchFamily="34" charset="0"/>
              </a:rPr>
              <a:t>shaved 2.2 seconds off the average page load </a:t>
            </a:r>
            <a:r>
              <a:rPr lang="en-US" sz="2000" dirty="0" smtClean="0">
                <a:latin typeface="Raleway" pitchFamily="34" charset="0"/>
              </a:rPr>
              <a:t>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Raleway" pitchFamily="34" charset="0"/>
              </a:rPr>
              <a:t>Which </a:t>
            </a:r>
            <a:r>
              <a:rPr lang="en-US" sz="2000" dirty="0">
                <a:latin typeface="Raleway" pitchFamily="34" charset="0"/>
              </a:rPr>
              <a:t>increased download conversions by </a:t>
            </a:r>
            <a:r>
              <a:rPr lang="en-US" sz="2000" b="1" dirty="0">
                <a:latin typeface="Raleway" pitchFamily="34" charset="0"/>
              </a:rPr>
              <a:t>15.4%!</a:t>
            </a:r>
            <a:endParaRPr lang="en-US" sz="2000" b="1" dirty="0" smtClean="0">
              <a:latin typeface="Raleway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Raleway" pitchFamily="34" charset="0"/>
              </a:rPr>
              <a:t>With 27.5 daily visitors, </a:t>
            </a:r>
            <a:r>
              <a:rPr lang="en-US" sz="2000" dirty="0" smtClean="0">
                <a:latin typeface="Raleway" pitchFamily="34" charset="0"/>
              </a:rPr>
              <a:t>this improvement translated to </a:t>
            </a:r>
            <a:r>
              <a:rPr lang="en-US" sz="2000" b="1" dirty="0" smtClean="0">
                <a:latin typeface="Raleway" pitchFamily="34" charset="0"/>
              </a:rPr>
              <a:t>10.28 </a:t>
            </a:r>
            <a:r>
              <a:rPr lang="en-US" sz="2000" b="1" dirty="0">
                <a:latin typeface="Raleway" pitchFamily="34" charset="0"/>
              </a:rPr>
              <a:t>million</a:t>
            </a:r>
            <a:r>
              <a:rPr lang="en-US" sz="2000" dirty="0">
                <a:latin typeface="Raleway" pitchFamily="34" charset="0"/>
              </a:rPr>
              <a:t> additional downloads per </a:t>
            </a:r>
            <a:r>
              <a:rPr lang="en-US" sz="2000" dirty="0" smtClean="0">
                <a:latin typeface="Raleway" pitchFamily="34" charset="0"/>
              </a:rPr>
              <a:t>year</a:t>
            </a:r>
            <a:endParaRPr lang="en-US" sz="2000" dirty="0"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0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1143000"/>
          </a:xfrm>
        </p:spPr>
        <p:txBody>
          <a:bodyPr>
            <a:noAutofit/>
          </a:bodyPr>
          <a:lstStyle/>
          <a:p>
            <a:r>
              <a:rPr lang="en-US" sz="3500" dirty="0" smtClean="0">
                <a:latin typeface="Raleway" pitchFamily="34" charset="0"/>
              </a:rPr>
              <a:t>I made a website and did everything wrong to test things out</a:t>
            </a:r>
            <a:endParaRPr lang="en-US" sz="3500" dirty="0">
              <a:latin typeface="Raleway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5" y="1905000"/>
            <a:ext cx="7818930" cy="4221163"/>
          </a:xfrm>
        </p:spPr>
      </p:pic>
    </p:spTree>
    <p:extLst>
      <p:ext uri="{BB962C8B-B14F-4D97-AF65-F5344CB8AC3E}">
        <p14:creationId xmlns:p14="http://schemas.microsoft.com/office/powerpoint/2010/main" val="278036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>
                <a:latin typeface="Raleway" pitchFamily="34" charset="0"/>
              </a:rPr>
              <a:t>PageSpeed</a:t>
            </a:r>
            <a:r>
              <a:rPr lang="en-US" dirty="0" smtClean="0">
                <a:latin typeface="Raleway" pitchFamily="34" charset="0"/>
              </a:rPr>
              <a:t> Results</a:t>
            </a:r>
            <a:endParaRPr lang="en-US" dirty="0">
              <a:latin typeface="Ralewa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latin typeface="Raleway" pitchFamily="34" charset="0"/>
              </a:rPr>
              <a:t>Google</a:t>
            </a:r>
          </a:p>
          <a:p>
            <a:endParaRPr lang="en-US" dirty="0" smtClean="0">
              <a:latin typeface="Raleway" pitchFamily="34" charset="0"/>
            </a:endParaRPr>
          </a:p>
          <a:p>
            <a:endParaRPr lang="en-US" dirty="0">
              <a:latin typeface="Raleway" pitchFamily="34" charset="0"/>
            </a:endParaRPr>
          </a:p>
          <a:p>
            <a:pPr marL="0" indent="0">
              <a:buNone/>
            </a:pPr>
            <a:endParaRPr lang="en-US" dirty="0">
              <a:latin typeface="Raleway" pitchFamily="34" charset="0"/>
            </a:endParaRPr>
          </a:p>
          <a:p>
            <a:r>
              <a:rPr lang="en-US" dirty="0" err="1" smtClean="0">
                <a:latin typeface="Raleway" pitchFamily="34" charset="0"/>
              </a:rPr>
              <a:t>Pingdom</a:t>
            </a:r>
            <a:endParaRPr lang="en-US" dirty="0" smtClean="0">
              <a:latin typeface="Raleway" pitchFamily="34" charset="0"/>
            </a:endParaRPr>
          </a:p>
          <a:p>
            <a:endParaRPr lang="en-US" dirty="0">
              <a:latin typeface="Raleway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8" y="1828800"/>
            <a:ext cx="6094562" cy="1718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8" y="4375964"/>
            <a:ext cx="6094562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511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Optimizing PageSpeed for WordPress</vt:lpstr>
      <vt:lpstr>Fahad Sheikh</vt:lpstr>
      <vt:lpstr>PowerPoint Presentation</vt:lpstr>
      <vt:lpstr>What we deliver</vt:lpstr>
      <vt:lpstr>What people expect</vt:lpstr>
      <vt:lpstr>Google</vt:lpstr>
      <vt:lpstr>PowerPoint Presentation</vt:lpstr>
      <vt:lpstr>I made a website and did everything wrong to test things out</vt:lpstr>
      <vt:lpstr>PageSpeed Results</vt:lpstr>
      <vt:lpstr>Page Speed Essentials</vt:lpstr>
      <vt:lpstr>What is Caching?</vt:lpstr>
      <vt:lpstr>Caching</vt:lpstr>
      <vt:lpstr>Image Optimization</vt:lpstr>
      <vt:lpstr>Asset Minification and Compression</vt:lpstr>
      <vt:lpstr>Eliminate Render Blocking JS</vt:lpstr>
      <vt:lpstr>After Optimization</vt:lpstr>
      <vt:lpstr>All in one tools to try out</vt:lpstr>
      <vt:lpstr>References</vt:lpstr>
      <vt:lpstr>Thankyou!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</dc:creator>
  <cp:lastModifiedBy>Fahad</cp:lastModifiedBy>
  <cp:revision>128</cp:revision>
  <dcterms:created xsi:type="dcterms:W3CDTF">2017-11-15T04:29:31Z</dcterms:created>
  <dcterms:modified xsi:type="dcterms:W3CDTF">2017-11-15T20:24:34Z</dcterms:modified>
</cp:coreProperties>
</file>