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fonts/Font_4_DM_Sans_BoldItalic.fntdata" ContentType="application/x-fontdata"/>
  <Override PartName="/ppt/fonts/Font_1_DM_Sans_Regular.fntdata" ContentType="application/x-fontdata"/>
  <Override PartName="/ppt/fonts/Font_3_DM_Sans_Italic.fntdata" ContentType="application/x-fontdata"/>
  <Override PartName="/ppt/fonts/Font_2_DM_Sans_Bold.fntdata" ContentType="application/x-fontdata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slideMaster1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presProps.xml" ContentType="application/vnd.openxmlformats-officedocument.presentationml.presProps+xml"/>
  <Override PartName="/ppt/media/image3.png" ContentType="image/png"/>
  <Override PartName="/ppt/media/image11.png" ContentType="image/png"/>
  <Override PartName="/ppt/media/image8.png" ContentType="image/png"/>
  <Override PartName="/ppt/media/image1.jpeg" ContentType="image/jpe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svg" ContentType="image/svg"/>
  <Override PartName="/ppt/media/image10.png" ContentType="image/png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slides/slide2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9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embedTrueTypeFonts="1">
  <p:sldMasterIdLst>
    <p:sldMasterId id="2147483648" r:id="rId2"/>
    <p:sldMasterId id="214748366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8288000" cy="10287000"/>
  <p:notesSz cx="7559675" cy="10691813"/>
  <p:embeddedFontLst>
    <p:embeddedFont>
      <p:font typeface="Calibri "/>
    </p:embeddedFont>
    <p:embeddedFont>
      <p:font typeface="Montserrat Heavy"/>
    </p:embeddedFont>
    <p:embeddedFont>
      <p:font typeface="DM Sans Bold"/>
    </p:embeddedFont>
    <p:embeddedFont>
      <p:font typeface="Montserrat Bold"/>
    </p:embeddedFont>
    <p:embeddedFont>
      <p:font typeface="DM Sans"/>
      <p:regular r:id="rId24"/>
      <p:bold r:id="rId25"/>
      <p:italic r:id="rId26"/>
      <p:boldItalic r:id="rId27"/>
    </p:embeddedFont>
    <p:embeddedFont>
      <p:font typeface="Microsoft YaHei"/>
    </p:embeddedFont>
    <p:embeddedFont>
      <p:font typeface="Shruti"/>
    </p:embeddedFont>
  </p:embeddedFontLst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font" Target="fonts/Font_1_DM_Sans_Regular.fntdata"/><Relationship Id="rId25" Type="http://schemas.openxmlformats.org/officeDocument/2006/relationships/font" Target="fonts/Font_2_DM_Sans_Bold.fntdata"/><Relationship Id="rId26" Type="http://schemas.openxmlformats.org/officeDocument/2006/relationships/font" Target="fonts/Font_3_DM_Sans_Italic.fntdata"/><Relationship Id="rId27" Type="http://schemas.openxmlformats.org/officeDocument/2006/relationships/font" Target="fonts/Font_4_DM_Sans_BoldItalic.fntdata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1EBABBB-1836-4E6C-872E-5E37912DF39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5A95D91-FD48-4168-9F82-7650BF581A8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5C0CE49-3B6E-4CFF-B374-81F3EFAE885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FD75E16B-455B-418C-87F4-373C6D1A42E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6D79A7-56CC-4340-A09B-384ABCB551F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AA60CFE-7AB9-4F0C-B890-6AC366B9A8C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1F724B-F7C4-423A-B5E7-74EF213B3A5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C751700-51FE-41A9-894D-787E3C7F9BA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E3ED6-331B-4E49-974F-A81910EC842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9842B4-73D5-487D-8DB7-FE75E49853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30E7359-305B-4BB7-8E86-53787B4D49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5161A9-827B-4A3D-A582-781EF6390C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dt" idx="3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3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A38188-AA75-43DD-87C4-EC7BB4120DC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480" cy="171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480" cy="596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sv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3"/>
          <p:cNvGrpSpPr/>
          <p:nvPr/>
        </p:nvGrpSpPr>
        <p:grpSpPr>
          <a:xfrm>
            <a:off x="0" y="9005400"/>
            <a:ext cx="18287640" cy="1360800"/>
            <a:chOff x="0" y="9005400"/>
            <a:chExt cx="18287640" cy="1360800"/>
          </a:xfrm>
        </p:grpSpPr>
        <p:sp>
          <p:nvSpPr>
            <p:cNvPr id="67" name="Freeform 4"/>
            <p:cNvSpPr/>
            <p:nvPr/>
          </p:nvSpPr>
          <p:spPr>
            <a:xfrm>
              <a:off x="0" y="9071280"/>
              <a:ext cx="18287640" cy="129492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294920"/>
                <a:gd name="textAreaBottom" fmla="*/ 1295280 h 1294920"/>
              </a:gdLst>
              <a:ahLst/>
              <a:cxnLst/>
              <a:rect l="textAreaLeft" t="textAreaTop" r="textAreaRight" b="textAreaBottom"/>
              <a:pathLst>
                <a:path w="5803466" h="939127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TextBox 5"/>
            <p:cNvSpPr/>
            <p:nvPr/>
          </p:nvSpPr>
          <p:spPr>
            <a:xfrm>
              <a:off x="0" y="9005400"/>
              <a:ext cx="18287640" cy="136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94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69" name="TextBox 10"/>
          <p:cNvSpPr/>
          <p:nvPr/>
        </p:nvSpPr>
        <p:spPr>
          <a:xfrm>
            <a:off x="1209240" y="3915000"/>
            <a:ext cx="8826480" cy="12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100"/>
              </a:lnSpc>
            </a:pPr>
            <a:r>
              <a:rPr b="1" lang="en-US" sz="10000" strike="noStrike" u="none">
                <a:solidFill>
                  <a:srgbClr val="002060"/>
                </a:solidFill>
                <a:effectLst/>
                <a:uFillTx/>
                <a:latin typeface="Montserrat Heavy"/>
                <a:ea typeface="Montserrat Heavy"/>
              </a:rPr>
              <a:t>Event Sync</a:t>
            </a:r>
            <a:endParaRPr b="0" lang="en-IN" sz="10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TextBox 12"/>
          <p:cNvSpPr/>
          <p:nvPr/>
        </p:nvSpPr>
        <p:spPr>
          <a:xfrm>
            <a:off x="1171080" y="7349760"/>
            <a:ext cx="8707320" cy="5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198"/>
              </a:lnSpc>
            </a:pPr>
            <a:r>
              <a:rPr b="1" lang="en-US" sz="3000" spc="71" strike="noStrike" u="none">
                <a:solidFill>
                  <a:srgbClr val="0c1d4b"/>
                </a:solidFill>
                <a:effectLst/>
                <a:uFillTx/>
                <a:latin typeface="DM Sans Bold"/>
                <a:ea typeface="DM Sans Bold"/>
              </a:rPr>
              <a:t>JG University | BCA – Semester 5 | Division-E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Picture 13" descr=""/>
          <p:cNvPicPr/>
          <p:nvPr/>
        </p:nvPicPr>
        <p:blipFill>
          <a:blip r:embed="rId1"/>
          <a:stretch/>
        </p:blipFill>
        <p:spPr>
          <a:xfrm>
            <a:off x="10515600" y="2642760"/>
            <a:ext cx="4876560" cy="4263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3"/>
          <p:cNvSpPr/>
          <p:nvPr/>
        </p:nvSpPr>
        <p:spPr>
          <a:xfrm>
            <a:off x="2174760" y="6244920"/>
            <a:ext cx="717480" cy="724320"/>
          </a:xfrm>
          <a:custGeom>
            <a:avLst/>
            <a:gdLst>
              <a:gd name="textAreaLeft" fmla="*/ 0 w 717480"/>
              <a:gd name="textAreaRight" fmla="*/ 717840 w 717480"/>
              <a:gd name="textAreaTop" fmla="*/ 0 h 724320"/>
              <a:gd name="textAreaBottom" fmla="*/ 724680 h 724320"/>
            </a:gdLst>
            <a:ahLst/>
            <a:cxnLst/>
            <a:rect l="textAreaLeft" t="textAreaTop" r="textAreaRight" b="textAreaBottom"/>
            <a:pathLst>
              <a:path w="717929" h="724516">
                <a:moveTo>
                  <a:pt x="0" y="0"/>
                </a:moveTo>
                <a:lnTo>
                  <a:pt x="717930" y="0"/>
                </a:lnTo>
                <a:lnTo>
                  <a:pt x="717930" y="724516"/>
                </a:lnTo>
                <a:lnTo>
                  <a:pt x="0" y="72451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TextBox 7"/>
          <p:cNvSpPr/>
          <p:nvPr/>
        </p:nvSpPr>
        <p:spPr>
          <a:xfrm>
            <a:off x="7277040" y="0"/>
            <a:ext cx="3733560" cy="79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766"/>
              </a:lnSpc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Contact Us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TextBox 8"/>
          <p:cNvSpPr/>
          <p:nvPr/>
        </p:nvSpPr>
        <p:spPr>
          <a:xfrm>
            <a:off x="1797840" y="3970440"/>
            <a:ext cx="7306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endParaRPr b="0" lang="en-US" sz="2100" strike="noStrike" u="none">
              <a:solidFill>
                <a:srgbClr val="696d76"/>
              </a:solidFill>
              <a:effectLst/>
              <a:uFillTx/>
              <a:latin typeface="DM Sans"/>
              <a:ea typeface="DM Sans"/>
            </a:endParaRPr>
          </a:p>
        </p:txBody>
      </p:sp>
      <p:sp>
        <p:nvSpPr>
          <p:cNvPr id="107" name="TextBox 9"/>
          <p:cNvSpPr/>
          <p:nvPr/>
        </p:nvSpPr>
        <p:spPr>
          <a:xfrm>
            <a:off x="1797840" y="5894640"/>
            <a:ext cx="7306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endParaRPr b="0" lang="en-US" sz="2100" strike="noStrike" u="none">
              <a:solidFill>
                <a:srgbClr val="696d76"/>
              </a:solidFill>
              <a:effectLst/>
              <a:uFillTx/>
              <a:latin typeface="DM Sans"/>
              <a:ea typeface="DM Sans"/>
            </a:endParaRPr>
          </a:p>
        </p:txBody>
      </p:sp>
      <p:sp>
        <p:nvSpPr>
          <p:cNvPr id="108" name="TextBox 13"/>
          <p:cNvSpPr/>
          <p:nvPr/>
        </p:nvSpPr>
        <p:spPr>
          <a:xfrm>
            <a:off x="12601440" y="9525240"/>
            <a:ext cx="465732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220"/>
              </a:lnSpc>
            </a:pPr>
            <a:r>
              <a:rPr b="1" lang="en-US" sz="2300" spc="54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MAJOR: INTERIOR DESIGN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9" name="Picture 14" descr=""/>
          <p:cNvPicPr/>
          <p:nvPr/>
        </p:nvPicPr>
        <p:blipFill>
          <a:blip r:embed="rId3"/>
          <a:stretch/>
        </p:blipFill>
        <p:spPr>
          <a:xfrm>
            <a:off x="2174760" y="767520"/>
            <a:ext cx="13750920" cy="9252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6"/>
          <p:cNvSpPr/>
          <p:nvPr/>
        </p:nvSpPr>
        <p:spPr>
          <a:xfrm>
            <a:off x="6690240" y="0"/>
            <a:ext cx="490752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65"/>
              </a:lnSpc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About/Services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1" name="Picture 12" descr=""/>
          <p:cNvPicPr/>
          <p:nvPr/>
        </p:nvPicPr>
        <p:blipFill>
          <a:blip r:embed="rId1"/>
          <a:stretch/>
        </p:blipFill>
        <p:spPr>
          <a:xfrm>
            <a:off x="1600200" y="956160"/>
            <a:ext cx="15315840" cy="9047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Table 2"/>
          <p:cNvGraphicFramePr/>
          <p:nvPr/>
        </p:nvGraphicFramePr>
        <p:xfrm>
          <a:off x="1160280" y="1714680"/>
          <a:ext cx="15967440" cy="64008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User_id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Email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UNIQUE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Password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VARCHAR(50)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Role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ENUM(‘Attendee’,’Organize’)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DEFAULT(‘Attendee’)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Created_At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" name="Table 2"/>
          <p:cNvGraphicFramePr/>
          <p:nvPr/>
        </p:nvGraphicFramePr>
        <p:xfrm>
          <a:off x="2068200" y="511920"/>
          <a:ext cx="14143320" cy="8614440"/>
        </p:xfrm>
        <a:graphic>
          <a:graphicData uri="http://schemas.openxmlformats.org/drawingml/2006/table">
            <a:tbl>
              <a:tblPr/>
              <a:tblGrid>
                <a:gridCol w="3526920"/>
                <a:gridCol w="3564360"/>
                <a:gridCol w="3526920"/>
                <a:gridCol w="3525480"/>
              </a:tblGrid>
              <a:tr h="1042920">
                <a:tc gridSpan="4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Calibri"/>
                        </a:rPr>
                        <a:t>Event</a:t>
                      </a:r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0000" marR="90000" marT="45000" marB="450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729fcf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Event_id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89064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Organizer_id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User(User_id)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480"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Category_id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Category(Category_id)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49080"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Title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VARCHAR(225)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000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000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Description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TEXT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Location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VARCHAR(225)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Start_Time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End_Time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64908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Is_Public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BOOLEAN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DEFAULT(TRUE)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599760"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Created_At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9144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0" marR="0" marT="9144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2"/>
          <p:cNvGraphicFramePr/>
          <p:nvPr/>
        </p:nvGraphicFramePr>
        <p:xfrm>
          <a:off x="1091160" y="25920"/>
          <a:ext cx="15967440" cy="45720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Arial"/>
                        </a:rPr>
                        <a:t>Event_Registration</a:t>
                      </a:r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Registration_id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Event_id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Event(Event_id)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User_id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User(User_id)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Date_&amp;_Time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DATETIME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Registration_Time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NOT_NULL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Table 1"/>
          <p:cNvGraphicFramePr/>
          <p:nvPr/>
        </p:nvGraphicFramePr>
        <p:xfrm>
          <a:off x="1060200" y="5657400"/>
          <a:ext cx="15967440" cy="45720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 "/>
                        </a:rPr>
                        <a:t>Tickets 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Ticket_id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Registration_id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Event_Registration( Registration_id)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Ticket_code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UNIQUE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Issued_At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able 2"/>
          <p:cNvGraphicFramePr/>
          <p:nvPr/>
        </p:nvGraphicFramePr>
        <p:xfrm>
          <a:off x="1236240" y="2031840"/>
          <a:ext cx="15814800" cy="6222600"/>
        </p:xfrm>
        <a:graphic>
          <a:graphicData uri="http://schemas.openxmlformats.org/drawingml/2006/table">
            <a:tbl>
              <a:tblPr/>
              <a:tblGrid>
                <a:gridCol w="3943440"/>
                <a:gridCol w="3984840"/>
                <a:gridCol w="3943440"/>
                <a:gridCol w="3943440"/>
              </a:tblGrid>
              <a:tr h="88884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 "/>
                        </a:rPr>
                        <a:t>Contact_Message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Contact_message_id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e9ecf3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Email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Message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TEXT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Sent_At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88884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 "/>
                        </a:rPr>
                        <a:t>Sent_At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 "/>
                        </a:rPr>
                        <a:t>TIMESTAMP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2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 "/>
                        </a:rPr>
                        <a:t>DEFAULT(CURRENT_TIMESTAMP)</a:t>
                      </a:r>
                      <a:endParaRPr b="0" lang="en-IN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Table 2"/>
          <p:cNvGraphicFramePr/>
          <p:nvPr/>
        </p:nvGraphicFramePr>
        <p:xfrm>
          <a:off x="990720" y="1714680"/>
          <a:ext cx="15967440" cy="27432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 "/>
                        </a:rPr>
                        <a:t>Category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Category_id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UNIQUE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Table 2"/>
          <p:cNvGraphicFramePr/>
          <p:nvPr/>
        </p:nvGraphicFramePr>
        <p:xfrm>
          <a:off x="1236240" y="2031840"/>
          <a:ext cx="15814800" cy="6222600"/>
        </p:xfrm>
        <a:graphic>
          <a:graphicData uri="http://schemas.openxmlformats.org/drawingml/2006/table">
            <a:tbl>
              <a:tblPr/>
              <a:tblGrid>
                <a:gridCol w="3943440"/>
                <a:gridCol w="3984840"/>
                <a:gridCol w="3943440"/>
                <a:gridCol w="3943440"/>
              </a:tblGrid>
              <a:tr h="888840">
                <a:tc gridSpan="4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50000"/>
                        </a:lnSpc>
                      </a:pPr>
                      <a:r>
                        <a:rPr b="0" lang="en-US" sz="24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 "/>
                        </a:rPr>
                        <a:t>Sessions</a:t>
                      </a:r>
                      <a:endParaRPr b="0" lang="en-IN" sz="24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Session_id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Event_id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Event(Event_id)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Title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Speaker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Start_Time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88884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End_Time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able 2"/>
          <p:cNvGraphicFramePr/>
          <p:nvPr/>
        </p:nvGraphicFramePr>
        <p:xfrm>
          <a:off x="1219320" y="2018160"/>
          <a:ext cx="15967440" cy="45720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 "/>
                        </a:rPr>
                        <a:t>Notification</a:t>
                      </a:r>
                      <a:endParaRPr b="0" lang="en-IN" sz="20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Notification_id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User_id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User(User_id)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Event_id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Event(Event_id)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Message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TEXT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7578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Sent_At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TIMESTAMP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 "/>
                        </a:rPr>
                        <a:t>DEFAULT(CURRENT_TIMESTAMP)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3"/>
          <p:cNvGraphicFramePr/>
          <p:nvPr/>
        </p:nvGraphicFramePr>
        <p:xfrm>
          <a:off x="1158120" y="926640"/>
          <a:ext cx="15967440" cy="4572000"/>
        </p:xfrm>
        <a:graphic>
          <a:graphicData uri="http://schemas.openxmlformats.org/drawingml/2006/table">
            <a:tbl>
              <a:tblPr/>
              <a:tblGrid>
                <a:gridCol w="3981240"/>
                <a:gridCol w="4023360"/>
                <a:gridCol w="3981240"/>
                <a:gridCol w="3981240"/>
              </a:tblGrid>
              <a:tr h="914400">
                <a:tc gridSpan="4"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ffffff"/>
                          </a:solidFill>
                          <a:effectLst/>
                          <a:uFillTx/>
                          <a:latin typeface="Calibri"/>
                        </a:rPr>
                        <a:t>Feedback </a:t>
                      </a:r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 marT="45000" marB="45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Feedback_id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b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PRIMARY_KEY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b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Event_id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FOREIGN_KEY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Event(Event_id)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Phone_No.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INT(32)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Email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VARCHAR(100)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914400"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Comment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TEXT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NOT_NULL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lIns="0" rIns="0" tIns="0" bIns="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Calibri"/>
                        </a:rPr>
                        <a:t>-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ctr" marL="0" marR="0" marT="0" marB="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2"/>
          <p:cNvSpPr/>
          <p:nvPr/>
        </p:nvSpPr>
        <p:spPr>
          <a:xfrm>
            <a:off x="6477120" y="-343080"/>
            <a:ext cx="5333760" cy="121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ts val="10100"/>
              </a:lnSpc>
            </a:pPr>
            <a:r>
              <a:rPr b="1" lang="en-US" sz="4800" strike="noStrike" u="none">
                <a:solidFill>
                  <a:srgbClr val="002060"/>
                </a:solidFill>
                <a:effectLst/>
                <a:uFillTx/>
                <a:latin typeface="Montserrat Heavy"/>
                <a:ea typeface="Montserrat Heavy"/>
              </a:rPr>
              <a:t>Team Members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TextBox 3"/>
          <p:cNvSpPr/>
          <p:nvPr/>
        </p:nvSpPr>
        <p:spPr>
          <a:xfrm>
            <a:off x="5904720" y="2247840"/>
            <a:ext cx="6478200" cy="3477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Fahad Shaikh (1452) (TL)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Krish Gohil (1416)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Harsh Darji (1417)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Rudra Padhiyar (1437)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71680" indent="-5716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IN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Ikrama kathiyara (1426)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3"/>
          <p:cNvGrpSpPr/>
          <p:nvPr/>
        </p:nvGrpSpPr>
        <p:grpSpPr>
          <a:xfrm>
            <a:off x="5686560" y="5500800"/>
            <a:ext cx="6914520" cy="994680"/>
            <a:chOff x="5686560" y="5500800"/>
            <a:chExt cx="6914520" cy="994680"/>
          </a:xfrm>
        </p:grpSpPr>
        <p:sp>
          <p:nvSpPr>
            <p:cNvPr id="122" name="Freeform 4"/>
            <p:cNvSpPr/>
            <p:nvPr/>
          </p:nvSpPr>
          <p:spPr>
            <a:xfrm>
              <a:off x="5686560" y="5681520"/>
              <a:ext cx="6914520" cy="813600"/>
            </a:xfrm>
            <a:custGeom>
              <a:avLst/>
              <a:gdLst>
                <a:gd name="textAreaLeft" fmla="*/ 0 w 6914520"/>
                <a:gd name="textAreaRight" fmla="*/ 6914880 w 6914520"/>
                <a:gd name="textAreaTop" fmla="*/ 0 h 813600"/>
                <a:gd name="textAreaBottom" fmla="*/ 813960 h 813600"/>
              </a:gdLst>
              <a:ahLst/>
              <a:cxnLst/>
              <a:rect l="textAreaLeft" t="textAreaTop" r="textAreaRight" b="textAreaBottom"/>
              <a:pathLst>
                <a:path w="1821219" h="214419">
                  <a:moveTo>
                    <a:pt x="31349" y="0"/>
                  </a:moveTo>
                  <a:lnTo>
                    <a:pt x="1789871" y="0"/>
                  </a:lnTo>
                  <a:cubicBezTo>
                    <a:pt x="1798185" y="0"/>
                    <a:pt x="1806159" y="3303"/>
                    <a:pt x="1812038" y="9182"/>
                  </a:cubicBezTo>
                  <a:cubicBezTo>
                    <a:pt x="1817917" y="15061"/>
                    <a:pt x="1821219" y="23034"/>
                    <a:pt x="1821219" y="31349"/>
                  </a:cubicBezTo>
                  <a:lnTo>
                    <a:pt x="1821219" y="183070"/>
                  </a:lnTo>
                  <a:cubicBezTo>
                    <a:pt x="1821219" y="200384"/>
                    <a:pt x="1807184" y="214419"/>
                    <a:pt x="1789871" y="214419"/>
                  </a:cubicBezTo>
                  <a:lnTo>
                    <a:pt x="31349" y="214419"/>
                  </a:lnTo>
                  <a:cubicBezTo>
                    <a:pt x="23034" y="214419"/>
                    <a:pt x="15061" y="211116"/>
                    <a:pt x="9182" y="205237"/>
                  </a:cubicBezTo>
                  <a:cubicBezTo>
                    <a:pt x="3303" y="199358"/>
                    <a:pt x="0" y="191384"/>
                    <a:pt x="0" y="183070"/>
                  </a:cubicBezTo>
                  <a:lnTo>
                    <a:pt x="0" y="31349"/>
                  </a:lnTo>
                  <a:cubicBezTo>
                    <a:pt x="0" y="14035"/>
                    <a:pt x="14035" y="0"/>
                    <a:pt x="31349" y="0"/>
                  </a:cubicBezTo>
                  <a:close/>
                </a:path>
              </a:pathLst>
            </a:custGeom>
            <a:solidFill>
              <a:srgbClr val="0020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TextBox 5"/>
            <p:cNvSpPr/>
            <p:nvPr/>
          </p:nvSpPr>
          <p:spPr>
            <a:xfrm>
              <a:off x="5686560" y="5500800"/>
              <a:ext cx="6914520" cy="994680"/>
            </a:xfrm>
            <a:prstGeom prst="rect">
              <a:avLst/>
            </a:prstGeom>
            <a:solidFill>
              <a:srgbClr val="00206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94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124" name="TextBox 8"/>
          <p:cNvSpPr/>
          <p:nvPr/>
        </p:nvSpPr>
        <p:spPr>
          <a:xfrm>
            <a:off x="14289840" y="679320"/>
            <a:ext cx="296928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2940"/>
              </a:lnSpc>
            </a:pPr>
            <a:r>
              <a:rPr b="1" lang="en-US" sz="2100" spc="51" strike="noStrike" u="none">
                <a:solidFill>
                  <a:srgbClr val="0c1d4b"/>
                </a:solidFill>
                <a:effectLst/>
                <a:uFillTx/>
                <a:latin typeface="DM Sans Bold"/>
                <a:ea typeface="DM Sans Bold"/>
              </a:rPr>
              <a:t>I</a:t>
            </a:r>
            <a:endParaRPr b="0" lang="en-IN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9"/>
          <p:cNvSpPr/>
          <p:nvPr/>
        </p:nvSpPr>
        <p:spPr>
          <a:xfrm>
            <a:off x="3334320" y="3653640"/>
            <a:ext cx="11619000" cy="160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121"/>
              </a:lnSpc>
            </a:pPr>
            <a:r>
              <a:rPr b="1" lang="en-US" sz="12000" strike="noStrike" u="none">
                <a:solidFill>
                  <a:srgbClr val="002060"/>
                </a:solidFill>
                <a:effectLst/>
                <a:uFillTx/>
                <a:latin typeface="Montserrat Heavy"/>
                <a:ea typeface="Montserrat Heavy"/>
              </a:rPr>
              <a:t>THANK YOU</a:t>
            </a:r>
            <a:endParaRPr b="0" lang="en-IN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TextBox 10"/>
          <p:cNvSpPr/>
          <p:nvPr/>
        </p:nvSpPr>
        <p:spPr>
          <a:xfrm>
            <a:off x="6474960" y="5773320"/>
            <a:ext cx="5334480" cy="56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618"/>
              </a:lnSpc>
            </a:pPr>
            <a:r>
              <a:rPr b="1" lang="en-US" sz="3300" spc="79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For your attention</a:t>
            </a:r>
            <a:endParaRPr b="0" lang="en-IN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127" name="Group 12"/>
          <p:cNvGrpSpPr/>
          <p:nvPr/>
        </p:nvGrpSpPr>
        <p:grpSpPr>
          <a:xfrm>
            <a:off x="14760" y="9431640"/>
            <a:ext cx="18272880" cy="855000"/>
            <a:chOff x="14760" y="9431640"/>
            <a:chExt cx="18272880" cy="855000"/>
          </a:xfrm>
        </p:grpSpPr>
        <p:sp>
          <p:nvSpPr>
            <p:cNvPr id="128" name="Freeform 13"/>
            <p:cNvSpPr/>
            <p:nvPr/>
          </p:nvSpPr>
          <p:spPr>
            <a:xfrm>
              <a:off x="14760" y="9473040"/>
              <a:ext cx="18272880" cy="813600"/>
            </a:xfrm>
            <a:custGeom>
              <a:avLst/>
              <a:gdLst>
                <a:gd name="textAreaLeft" fmla="*/ 0 w 18272880"/>
                <a:gd name="textAreaRight" fmla="*/ 18273240 w 18272880"/>
                <a:gd name="textAreaTop" fmla="*/ 0 h 813600"/>
                <a:gd name="textAreaBottom" fmla="*/ 813960 h 813600"/>
              </a:gdLst>
              <a:ahLst/>
              <a:cxnLst/>
              <a:rect l="textAreaLeft" t="textAreaTop" r="textAreaRight" b="textAreaBottom"/>
              <a:pathLst>
                <a:path w="5803466" h="939127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TextBox 14"/>
            <p:cNvSpPr/>
            <p:nvPr/>
          </p:nvSpPr>
          <p:spPr>
            <a:xfrm>
              <a:off x="14760" y="9431640"/>
              <a:ext cx="18272880" cy="85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94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5"/>
          <p:cNvSpPr/>
          <p:nvPr/>
        </p:nvSpPr>
        <p:spPr>
          <a:xfrm>
            <a:off x="4999320" y="243720"/>
            <a:ext cx="7627320" cy="80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6565"/>
              </a:lnSpc>
            </a:pPr>
            <a:r>
              <a:rPr b="1" lang="en-US" sz="5400" strike="noStrike" u="none">
                <a:solidFill>
                  <a:srgbClr val="0c1d4b"/>
                </a:solidFill>
                <a:effectLst/>
                <a:uFillTx/>
                <a:latin typeface="Montserrat Heavy"/>
                <a:ea typeface="Montserrat Heavy"/>
              </a:rPr>
              <a:t>OVERVIEW</a:t>
            </a:r>
            <a:endParaRPr b="0" lang="en-IN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TextBox 6"/>
          <p:cNvSpPr/>
          <p:nvPr/>
        </p:nvSpPr>
        <p:spPr>
          <a:xfrm>
            <a:off x="838080" y="1638360"/>
            <a:ext cx="16535160" cy="564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02800" indent="-457200" defTabSz="914400">
              <a:lnSpc>
                <a:spcPts val="6398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The Event Management System is a digital platform designed to simplify the organization, participation, and discovery of events. It supports two types of events: Group Events, where a group of users collaboratively plans an event without a designated host, and Hosted Events, which are created and managed by a single user and open for public registration. The system aims to make event planning more collaborative, transparent, and efficient, while also improving user engagement and attendance management.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5600" defTabSz="914400">
              <a:lnSpc>
                <a:spcPts val="6398"/>
              </a:lnSpc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6" name="Group 9"/>
          <p:cNvGrpSpPr/>
          <p:nvPr/>
        </p:nvGrpSpPr>
        <p:grpSpPr>
          <a:xfrm>
            <a:off x="-2160" y="9046080"/>
            <a:ext cx="18289800" cy="1240560"/>
            <a:chOff x="-2160" y="9046080"/>
            <a:chExt cx="18289800" cy="1240560"/>
          </a:xfrm>
        </p:grpSpPr>
        <p:sp>
          <p:nvSpPr>
            <p:cNvPr id="77" name="Freeform 10"/>
            <p:cNvSpPr/>
            <p:nvPr/>
          </p:nvSpPr>
          <p:spPr>
            <a:xfrm>
              <a:off x="-2160" y="9105840"/>
              <a:ext cx="18289800" cy="1180800"/>
            </a:xfrm>
            <a:custGeom>
              <a:avLst/>
              <a:gdLst>
                <a:gd name="textAreaLeft" fmla="*/ 0 w 18289800"/>
                <a:gd name="textAreaRight" fmla="*/ 18290160 w 18289800"/>
                <a:gd name="textAreaTop" fmla="*/ 0 h 1180800"/>
                <a:gd name="textAreaBottom" fmla="*/ 1181160 h 1180800"/>
              </a:gdLst>
              <a:ahLst/>
              <a:cxnLst/>
              <a:rect l="textAreaLeft" t="textAreaTop" r="textAreaRight" b="textAreaBottom"/>
              <a:pathLst>
                <a:path w="5803466" h="939127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TextBox 11"/>
            <p:cNvSpPr/>
            <p:nvPr/>
          </p:nvSpPr>
          <p:spPr>
            <a:xfrm>
              <a:off x="-2160" y="9046080"/>
              <a:ext cx="18289800" cy="124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94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4"/>
          <p:cNvGrpSpPr/>
          <p:nvPr/>
        </p:nvGrpSpPr>
        <p:grpSpPr>
          <a:xfrm>
            <a:off x="0" y="8965800"/>
            <a:ext cx="18287640" cy="1321200"/>
            <a:chOff x="0" y="8965800"/>
            <a:chExt cx="18287640" cy="1321200"/>
          </a:xfrm>
        </p:grpSpPr>
        <p:sp>
          <p:nvSpPr>
            <p:cNvPr id="80" name="Freeform 5"/>
            <p:cNvSpPr/>
            <p:nvPr/>
          </p:nvSpPr>
          <p:spPr>
            <a:xfrm>
              <a:off x="0" y="9029880"/>
              <a:ext cx="18287640" cy="1257120"/>
            </a:xfrm>
            <a:custGeom>
              <a:avLst/>
              <a:gdLst>
                <a:gd name="textAreaLeft" fmla="*/ 0 w 18287640"/>
                <a:gd name="textAreaRight" fmla="*/ 18288000 w 18287640"/>
                <a:gd name="textAreaTop" fmla="*/ 0 h 1257120"/>
                <a:gd name="textAreaBottom" fmla="*/ 1257480 h 1257120"/>
              </a:gdLst>
              <a:ahLst/>
              <a:cxnLst/>
              <a:rect l="textAreaLeft" t="textAreaTop" r="textAreaRight" b="textAreaBottom"/>
              <a:pathLst>
                <a:path w="5803466" h="939127">
                  <a:moveTo>
                    <a:pt x="0" y="0"/>
                  </a:moveTo>
                  <a:lnTo>
                    <a:pt x="5803466" y="0"/>
                  </a:lnTo>
                  <a:lnTo>
                    <a:pt x="5803466" y="939127"/>
                  </a:lnTo>
                  <a:lnTo>
                    <a:pt x="0" y="939127"/>
                  </a:lnTo>
                  <a:close/>
                </a:path>
              </a:pathLst>
            </a:custGeom>
            <a:solidFill>
              <a:srgbClr val="3c4f7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IN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TextBox 6"/>
            <p:cNvSpPr/>
            <p:nvPr/>
          </p:nvSpPr>
          <p:spPr>
            <a:xfrm>
              <a:off x="0" y="8965800"/>
              <a:ext cx="18287640" cy="1320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94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  <p:sp>
        <p:nvSpPr>
          <p:cNvPr id="82" name="TextBox 9"/>
          <p:cNvSpPr/>
          <p:nvPr/>
        </p:nvSpPr>
        <p:spPr>
          <a:xfrm>
            <a:off x="6400800" y="0"/>
            <a:ext cx="594324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65"/>
              </a:lnSpc>
            </a:pPr>
            <a:r>
              <a:rPr b="1" lang="en-US" sz="4400" strike="noStrike" u="none">
                <a:solidFill>
                  <a:srgbClr val="0c1d4b"/>
                </a:solidFill>
                <a:effectLst/>
                <a:uFillTx/>
                <a:latin typeface="Montserrat Heavy"/>
                <a:ea typeface="Montserrat Heavy"/>
              </a:rPr>
              <a:t>Purpose and need.. 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TextBox 10"/>
          <p:cNvSpPr/>
          <p:nvPr/>
        </p:nvSpPr>
        <p:spPr>
          <a:xfrm>
            <a:off x="1600200" y="613440"/>
            <a:ext cx="14706360" cy="324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ct val="107000"/>
              </a:lnSpc>
              <a:spcAft>
                <a:spcPts val="799"/>
              </a:spcAf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defTabSz="914400">
              <a:lnSpc>
                <a:spcPct val="107000"/>
              </a:lnSpc>
              <a:spcAft>
                <a:spcPts val="799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Event planning today is often fragmented across different platforms (social media, messaging apps, spreadsheets), making collaboration, scheduling, and attendance tracking difficult. There is also a lack of systems that support equal group collaboration in event planning — most platforms are designed around single-host or corporate events. This system fills that gap by offering a unified platform that handles both public and collaborative group events.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7000"/>
              </a:lnSpc>
              <a:spcAft>
                <a:spcPts val="799"/>
              </a:spcAft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TextBox 14"/>
          <p:cNvSpPr/>
          <p:nvPr/>
        </p:nvSpPr>
        <p:spPr>
          <a:xfrm>
            <a:off x="6172200" y="3506760"/>
            <a:ext cx="9143640" cy="7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trike="noStrike" u="none">
                <a:solidFill>
                  <a:srgbClr val="0c1d4b"/>
                </a:solidFill>
                <a:effectLst/>
                <a:uFillTx/>
                <a:latin typeface="Montserrat Heavy"/>
              </a:rPr>
              <a:t>Problem Statement :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TextBox 16"/>
          <p:cNvSpPr/>
          <p:nvPr/>
        </p:nvSpPr>
        <p:spPr>
          <a:xfrm>
            <a:off x="4572000" y="4331520"/>
            <a:ext cx="8915040" cy="483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Lack of collaboration tools: Existing platforms often don’t support events planned by groups without a single host.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Disorganized scheduling: People often forget events or struggle to keep track of dates and times spread across different apps.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 Limited control and participation management: Event organizers lack easy tools to manage attendees, limit participants, or verify entry (solved by QR passes).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 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Box 6"/>
          <p:cNvSpPr/>
          <p:nvPr/>
        </p:nvSpPr>
        <p:spPr>
          <a:xfrm>
            <a:off x="6172200" y="25560"/>
            <a:ext cx="6657120" cy="77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565"/>
              </a:lnSpc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Login or Register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TextBox 11"/>
          <p:cNvSpPr/>
          <p:nvPr/>
        </p:nvSpPr>
        <p:spPr>
          <a:xfrm>
            <a:off x="12601440" y="9525240"/>
            <a:ext cx="465732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220"/>
              </a:lnSpc>
            </a:pPr>
            <a:r>
              <a:rPr b="1" lang="en-US" sz="2300" spc="54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MAJOR: INTERIOR DESIGN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Picture 12" descr=""/>
          <p:cNvPicPr/>
          <p:nvPr/>
        </p:nvPicPr>
        <p:blipFill>
          <a:blip r:embed="rId1"/>
          <a:stretch/>
        </p:blipFill>
        <p:spPr>
          <a:xfrm>
            <a:off x="457200" y="952560"/>
            <a:ext cx="17425440" cy="88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Box 10"/>
          <p:cNvSpPr/>
          <p:nvPr/>
        </p:nvSpPr>
        <p:spPr>
          <a:xfrm>
            <a:off x="7391520" y="0"/>
            <a:ext cx="2285640" cy="82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766"/>
              </a:lnSpc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Home</a:t>
            </a:r>
            <a:endParaRPr b="0" lang="en-IN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TextBox 11"/>
          <p:cNvSpPr/>
          <p:nvPr/>
        </p:nvSpPr>
        <p:spPr>
          <a:xfrm>
            <a:off x="1871280" y="3297600"/>
            <a:ext cx="7306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r>
              <a:rPr b="0" lang="en-US" sz="2100" strike="noStrike" u="none">
                <a:solidFill>
                  <a:srgbClr val="696d76"/>
                </a:solidFill>
                <a:effectLst/>
                <a:uFillTx/>
                <a:latin typeface="DM Sans"/>
                <a:ea typeface="DM Sans"/>
              </a:rPr>
              <a:t> </a:t>
            </a:r>
            <a:endParaRPr b="0" lang="en-IN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TextBox 16"/>
          <p:cNvSpPr/>
          <p:nvPr/>
        </p:nvSpPr>
        <p:spPr>
          <a:xfrm>
            <a:off x="12601440" y="9525240"/>
            <a:ext cx="465732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220"/>
              </a:lnSpc>
            </a:pPr>
            <a:r>
              <a:rPr b="1" lang="en-US" sz="2300" spc="54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MAJOR: INTERIOR DESIGN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Picture 17" descr=""/>
          <p:cNvPicPr/>
          <p:nvPr/>
        </p:nvPicPr>
        <p:blipFill>
          <a:blip r:embed="rId1"/>
          <a:stretch/>
        </p:blipFill>
        <p:spPr>
          <a:xfrm>
            <a:off x="228600" y="1028880"/>
            <a:ext cx="17686080" cy="888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9"/>
          <p:cNvSpPr/>
          <p:nvPr/>
        </p:nvSpPr>
        <p:spPr>
          <a:xfrm>
            <a:off x="6093720" y="-203400"/>
            <a:ext cx="6100560" cy="7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968"/>
              </a:lnSpc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Create a new event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Box 10"/>
          <p:cNvSpPr/>
          <p:nvPr/>
        </p:nvSpPr>
        <p:spPr>
          <a:xfrm>
            <a:off x="10165680" y="1965600"/>
            <a:ext cx="668376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r>
              <a:rPr b="0" lang="en-US" sz="2100" strike="noStrike" u="none">
                <a:solidFill>
                  <a:srgbClr val="696d76"/>
                </a:solidFill>
                <a:effectLst/>
                <a:uFillTx/>
                <a:latin typeface="DM Sans"/>
                <a:ea typeface="DM Sans"/>
              </a:rPr>
              <a:t>.</a:t>
            </a:r>
            <a:endParaRPr b="0" lang="en-IN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11"/>
          <p:cNvSpPr/>
          <p:nvPr/>
        </p:nvSpPr>
        <p:spPr>
          <a:xfrm>
            <a:off x="10165680" y="4615200"/>
            <a:ext cx="668376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just" defTabSz="914400">
              <a:lnSpc>
                <a:spcPts val="4201"/>
              </a:lnSpc>
            </a:pPr>
            <a:r>
              <a:rPr b="0" lang="en-US" sz="2100" strike="noStrike" u="none">
                <a:solidFill>
                  <a:srgbClr val="696d76"/>
                </a:solidFill>
                <a:effectLst/>
                <a:uFillTx/>
                <a:latin typeface="DM Sans"/>
                <a:ea typeface="DM Sans"/>
              </a:rPr>
              <a:t>.</a:t>
            </a:r>
            <a:endParaRPr b="0" lang="en-IN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Box 19"/>
          <p:cNvSpPr/>
          <p:nvPr/>
        </p:nvSpPr>
        <p:spPr>
          <a:xfrm>
            <a:off x="12601440" y="9525240"/>
            <a:ext cx="465732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220"/>
              </a:lnSpc>
            </a:pPr>
            <a:r>
              <a:rPr b="1" lang="en-US" sz="2300" spc="54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MAJOR: INTERIOR DESIGN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7" name="Picture 20" descr=""/>
          <p:cNvPicPr/>
          <p:nvPr/>
        </p:nvPicPr>
        <p:blipFill>
          <a:blip r:embed="rId1"/>
          <a:stretch/>
        </p:blipFill>
        <p:spPr>
          <a:xfrm>
            <a:off x="3962520" y="858240"/>
            <a:ext cx="9600840" cy="9368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8"/>
          <p:cNvSpPr/>
          <p:nvPr/>
        </p:nvSpPr>
        <p:spPr>
          <a:xfrm>
            <a:off x="6667560" y="-114480"/>
            <a:ext cx="4952520" cy="918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6968"/>
              </a:lnSpc>
            </a:pPr>
            <a:r>
              <a:rPr b="1" lang="en-US" sz="6900" strike="noStrike" u="none">
                <a:solidFill>
                  <a:srgbClr val="0c1d4b"/>
                </a:solidFill>
                <a:effectLst/>
                <a:uFillTx/>
                <a:latin typeface="Montserrat Heavy"/>
                <a:ea typeface="Montserrat Heavy"/>
              </a:rPr>
              <a:t> </a:t>
            </a:r>
            <a:r>
              <a:rPr b="1" lang="en-US" sz="48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Join an Event</a:t>
            </a:r>
            <a:endParaRPr b="0" lang="en-IN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16"/>
          <p:cNvSpPr/>
          <p:nvPr/>
        </p:nvSpPr>
        <p:spPr>
          <a:xfrm>
            <a:off x="12601440" y="9525240"/>
            <a:ext cx="4657320" cy="38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r" defTabSz="914400">
              <a:lnSpc>
                <a:spcPts val="3220"/>
              </a:lnSpc>
            </a:pPr>
            <a:r>
              <a:rPr b="1" lang="en-US" sz="2300" spc="54" strike="noStrike" u="none">
                <a:solidFill>
                  <a:srgbClr val="ffffff"/>
                </a:solidFill>
                <a:effectLst/>
                <a:uFillTx/>
                <a:latin typeface="DM Sans Bold"/>
                <a:ea typeface="DM Sans Bold"/>
              </a:rPr>
              <a:t>MAJOR: INTERIOR DESIGN</a:t>
            </a:r>
            <a:endParaRPr b="0" lang="en-IN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0" name="Picture 17" descr=""/>
          <p:cNvPicPr/>
          <p:nvPr/>
        </p:nvPicPr>
        <p:blipFill>
          <a:blip r:embed="rId1"/>
          <a:stretch/>
        </p:blipFill>
        <p:spPr>
          <a:xfrm>
            <a:off x="2362320" y="952560"/>
            <a:ext cx="13944240" cy="857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6"/>
          <p:cNvSpPr/>
          <p:nvPr/>
        </p:nvSpPr>
        <p:spPr>
          <a:xfrm>
            <a:off x="5029200" y="-190440"/>
            <a:ext cx="7189560" cy="85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7574"/>
              </a:lnSpc>
            </a:pPr>
            <a:r>
              <a:rPr b="1" lang="en-US" sz="4000" strike="noStrike" u="none">
                <a:solidFill>
                  <a:schemeClr val="dk1"/>
                </a:solidFill>
                <a:effectLst/>
                <a:uFillTx/>
                <a:latin typeface="Montserrat Heavy"/>
                <a:ea typeface="Montserrat Heavy"/>
              </a:rPr>
              <a:t>Browse Public Events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2" name="Picture 18" descr=""/>
          <p:cNvPicPr/>
          <p:nvPr/>
        </p:nvPicPr>
        <p:blipFill>
          <a:blip r:embed="rId1"/>
          <a:stretch/>
        </p:blipFill>
        <p:spPr>
          <a:xfrm>
            <a:off x="5029200" y="816480"/>
            <a:ext cx="7086240" cy="4177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3" name="Picture 20" descr=""/>
          <p:cNvPicPr/>
          <p:nvPr/>
        </p:nvPicPr>
        <p:blipFill>
          <a:blip r:embed="rId2"/>
          <a:stretch/>
        </p:blipFill>
        <p:spPr>
          <a:xfrm>
            <a:off x="4301280" y="5143680"/>
            <a:ext cx="8645400" cy="466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</Template>
  <TotalTime>105</TotalTime>
  <Application>LibreOffice/25.8.1.1$Windows_X86_64 LibreOffice_project/54047653041915e595ad4e45cccea684809c77b5</Application>
  <AppVersion>15.0000</AppVersion>
  <Words>855</Words>
  <Paragraphs>243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2025-08-04T15:23:56Z</dcterms:created>
  <dc:creator>Darji Harsh</dc:creator>
  <dc:description/>
  <dc:identifier>DAGvHLX0dSE</dc:identifier>
  <dc:language>en-IN</dc:language>
  <cp:lastModifiedBy/>
  <dcterms:modified xsi:type="dcterms:W3CDTF">2025-10-04T04:03:33Z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19</vt:i4>
  </property>
</Properties>
</file>