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86DA7-5623-4916-93A8-BE038BC625B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22915-C153-4767-93FC-93D649C44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9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F7F32-EDBE-4A95-AEBC-4AB3DE4D5EC3}" type="slidenum">
              <a:rPr lang="en-US"/>
              <a:pPr/>
              <a:t>2</a:t>
            </a:fld>
            <a:endParaRPr lang="en-US"/>
          </a:p>
        </p:txBody>
      </p:sp>
      <p:sp>
        <p:nvSpPr>
          <p:cNvPr id="847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45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39408-6D21-42AF-BD02-B5D050BDAB57}" type="slidenum">
              <a:rPr lang="en-US"/>
              <a:pPr/>
              <a:t>11</a:t>
            </a:fld>
            <a:endParaRPr lang="en-US"/>
          </a:p>
        </p:txBody>
      </p:sp>
      <p:sp>
        <p:nvSpPr>
          <p:cNvPr id="858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36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D9898-E25E-4695-8B4D-57DCCB81C804}" type="slidenum">
              <a:rPr lang="en-US"/>
              <a:pPr/>
              <a:t>12</a:t>
            </a:fld>
            <a:endParaRPr lang="en-US"/>
          </a:p>
        </p:txBody>
      </p:sp>
      <p:sp>
        <p:nvSpPr>
          <p:cNvPr id="860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71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A7E06-1F87-40E4-8464-7ED7C716DAD2}" type="slidenum">
              <a:rPr lang="en-US"/>
              <a:pPr/>
              <a:t>13</a:t>
            </a:fld>
            <a:endParaRPr lang="en-US"/>
          </a:p>
        </p:txBody>
      </p:sp>
      <p:sp>
        <p:nvSpPr>
          <p:cNvPr id="862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4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0F669-A5AD-4EB4-8202-6A8E6B71ED57}" type="slidenum">
              <a:rPr lang="en-US"/>
              <a:pPr/>
              <a:t>14</a:t>
            </a:fld>
            <a:endParaRPr lang="en-US"/>
          </a:p>
        </p:txBody>
      </p:sp>
      <p:sp>
        <p:nvSpPr>
          <p:cNvPr id="825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04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BCF72-D067-402A-A219-ADAF561A1336}" type="slidenum">
              <a:rPr lang="en-US"/>
              <a:pPr/>
              <a:t>15</a:t>
            </a:fld>
            <a:endParaRPr lang="en-US"/>
          </a:p>
        </p:txBody>
      </p:sp>
      <p:sp>
        <p:nvSpPr>
          <p:cNvPr id="827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1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62306-CA76-4E15-8C92-3AFEAE725424}" type="slidenum">
              <a:rPr lang="en-US"/>
              <a:pPr/>
              <a:t>16</a:t>
            </a:fld>
            <a:endParaRPr lang="en-US"/>
          </a:p>
        </p:txBody>
      </p:sp>
      <p:sp>
        <p:nvSpPr>
          <p:cNvPr id="864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35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36FCDD-5837-44EB-8022-D6BFA46CBB31}" type="slidenum">
              <a:rPr lang="en-US"/>
              <a:pPr/>
              <a:t>17</a:t>
            </a:fld>
            <a:endParaRPr lang="en-US"/>
          </a:p>
        </p:txBody>
      </p:sp>
      <p:sp>
        <p:nvSpPr>
          <p:cNvPr id="866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94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9C7C8E-C6FB-4BED-BE4E-43346F522958}" type="slidenum">
              <a:rPr lang="en-US"/>
              <a:pPr/>
              <a:t>18</a:t>
            </a:fld>
            <a:endParaRPr lang="en-US"/>
          </a:p>
        </p:txBody>
      </p:sp>
      <p:sp>
        <p:nvSpPr>
          <p:cNvPr id="829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22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C4C576-2258-4888-B71B-EFE46D78B2AB}" type="slidenum">
              <a:rPr lang="en-US"/>
              <a:pPr/>
              <a:t>19</a:t>
            </a:fld>
            <a:endParaRPr lang="en-US"/>
          </a:p>
        </p:txBody>
      </p:sp>
      <p:sp>
        <p:nvSpPr>
          <p:cNvPr id="831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80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7D5F02-CD18-477E-8185-B4797CAA77BA}" type="slidenum">
              <a:rPr lang="en-US"/>
              <a:pPr/>
              <a:t>20</a:t>
            </a:fld>
            <a:endParaRPr lang="en-US"/>
          </a:p>
        </p:txBody>
      </p:sp>
      <p:sp>
        <p:nvSpPr>
          <p:cNvPr id="851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5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6AD21-E128-4DF6-9B1B-DC917D0488A5}" type="slidenum">
              <a:rPr lang="en-US"/>
              <a:pPr/>
              <a:t>3</a:t>
            </a:fld>
            <a:endParaRPr lang="en-US"/>
          </a:p>
        </p:txBody>
      </p:sp>
      <p:sp>
        <p:nvSpPr>
          <p:cNvPr id="616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5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86129-2E77-4492-AD01-C32E104C12B7}" type="slidenum">
              <a:rPr lang="en-US"/>
              <a:pPr/>
              <a:t>4</a:t>
            </a:fld>
            <a:endParaRPr lang="en-US"/>
          </a:p>
        </p:txBody>
      </p:sp>
      <p:sp>
        <p:nvSpPr>
          <p:cNvPr id="80896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7388"/>
            <a:ext cx="6097588" cy="3430587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7BD12E-A5EC-4D25-AFCE-A09D910967F3}" type="slidenum">
              <a:rPr lang="en-US"/>
              <a:pPr/>
              <a:t>5</a:t>
            </a:fld>
            <a:endParaRPr lang="en-US"/>
          </a:p>
        </p:txBody>
      </p:sp>
      <p:sp>
        <p:nvSpPr>
          <p:cNvPr id="811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1011" name="Rectangle 3"/>
          <p:cNvSpPr txBox="1">
            <a:spLocks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0" hangingPunct="0">
              <a:spcBef>
                <a:spcPct val="0"/>
              </a:spcBef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8574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4AA540-7054-4AC8-8D46-C55A98E7EF36}" type="slidenum">
              <a:rPr lang="en-US"/>
              <a:pPr/>
              <a:t>6</a:t>
            </a:fld>
            <a:endParaRPr lang="en-US"/>
          </a:p>
        </p:txBody>
      </p:sp>
      <p:sp>
        <p:nvSpPr>
          <p:cNvPr id="813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0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73AAC-8E8F-464C-AC4A-1F25E43DBE7B}" type="slidenum">
              <a:rPr lang="en-US"/>
              <a:pPr/>
              <a:t>7</a:t>
            </a:fld>
            <a:endParaRPr lang="en-US"/>
          </a:p>
        </p:txBody>
      </p:sp>
      <p:sp>
        <p:nvSpPr>
          <p:cNvPr id="815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09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25BCC-896B-4A95-931F-0AC589FA8221}" type="slidenum">
              <a:rPr lang="en-US"/>
              <a:pPr/>
              <a:t>8</a:t>
            </a:fld>
            <a:endParaRPr lang="en-US"/>
          </a:p>
        </p:txBody>
      </p:sp>
      <p:sp>
        <p:nvSpPr>
          <p:cNvPr id="817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29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AD0BD4-CA2A-4AE9-AEA9-13EB3D2FC250}" type="slidenum">
              <a:rPr lang="en-US"/>
              <a:pPr/>
              <a:t>9</a:t>
            </a:fld>
            <a:endParaRPr lang="en-US"/>
          </a:p>
        </p:txBody>
      </p:sp>
      <p:sp>
        <p:nvSpPr>
          <p:cNvPr id="849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34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69EB32-AB43-476E-8FAE-2D045DE93127}" type="slidenum">
              <a:rPr lang="en-US"/>
              <a:pPr/>
              <a:t>10</a:t>
            </a:fld>
            <a:endParaRPr lang="en-US"/>
          </a:p>
        </p:txBody>
      </p:sp>
      <p:sp>
        <p:nvSpPr>
          <p:cNvPr id="823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6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144-F478-4998-BA92-904657EB7D2F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9D4-3E11-4883-91B8-953B8D0AC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4C0D7-141B-427E-A2E1-81C008070CBC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9D4-3E11-4883-91B8-953B8D0AC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8CEED-2A6A-4B4A-8657-B5600EBE3E55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9D4-3E11-4883-91B8-953B8D0AC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2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EF57-ADBD-4EC6-948E-2721DE65777A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9D4-3E11-4883-91B8-953B8D0AC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D26A-620E-4DB8-9507-E646F08CDF63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9D4-3E11-4883-91B8-953B8D0AC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8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EA7E-9277-404D-8FC6-3080D56BB9BB}" type="datetime1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9D4-3E11-4883-91B8-953B8D0AC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5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2083-1BD0-4429-A16F-A3B543EC0944}" type="datetime1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9D4-3E11-4883-91B8-953B8D0AC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2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B932-9812-4DF7-AB32-479FF4AC743A}" type="datetime1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9D4-3E11-4883-91B8-953B8D0AC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7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8CA0-4119-4A51-BCD2-CD7B0DCD8099}" type="datetime1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9D4-3E11-4883-91B8-953B8D0AC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4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7DB6-E452-43D0-806F-5E82EE57F3FA}" type="datetime1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9D4-3E11-4883-91B8-953B8D0AC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4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AFCA-B00B-4782-9F6E-D256D5CD665D}" type="datetime1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9D4-3E11-4883-91B8-953B8D0AC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A2E94-6174-4933-A2B6-90033E6546DE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29D4-3E11-4883-91B8-953B8D0AC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3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Extraction Transformation 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 Database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9D4-3E11-4883-91B8-953B8D0AC5EC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043" y="3862951"/>
            <a:ext cx="6669914" cy="297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7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68" y="4712518"/>
            <a:ext cx="4147932" cy="21454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D01DA-8553-491A-A92F-60817F20BA26}" type="slidenum">
              <a:rPr lang="en-US"/>
              <a:pPr/>
              <a:t>10</a:t>
            </a:fld>
            <a:endParaRPr lang="en-US"/>
          </a:p>
        </p:txBody>
      </p:sp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4000"/>
              <a:t>Data Transformation</a:t>
            </a:r>
          </a:p>
        </p:txBody>
      </p:sp>
      <p:sp>
        <p:nvSpPr>
          <p:cNvPr id="822275" name="Text Box 3"/>
          <p:cNvSpPr txBox="1">
            <a:spLocks noChangeArrowheads="1"/>
          </p:cNvSpPr>
          <p:nvPr/>
        </p:nvSpPr>
        <p:spPr bwMode="auto">
          <a:xfrm>
            <a:off x="3810001" y="990600"/>
            <a:ext cx="3940175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600"/>
              <a:t> </a:t>
            </a:r>
            <a:r>
              <a:rPr lang="en-US" sz="3600" b="1"/>
              <a:t>Basic tasks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sz="3600"/>
              <a:t> </a:t>
            </a:r>
            <a:r>
              <a:rPr lang="en-US" sz="3200"/>
              <a:t>Selection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AutoNum type="arabicPeriod"/>
            </a:pPr>
            <a:endParaRPr lang="en-US" sz="1600"/>
          </a:p>
          <a:p>
            <a:pPr lvl="1">
              <a:lnSpc>
                <a:spcPct val="12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sz="3200"/>
              <a:t> Splitting/Joining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AutoNum type="arabicPeriod"/>
            </a:pPr>
            <a:endParaRPr lang="en-US" sz="1600"/>
          </a:p>
          <a:p>
            <a:pPr lvl="1">
              <a:lnSpc>
                <a:spcPct val="12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sz="3200"/>
              <a:t> Conversion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AutoNum type="arabicPeriod"/>
            </a:pPr>
            <a:endParaRPr lang="en-US" sz="1600"/>
          </a:p>
          <a:p>
            <a:pPr lvl="1">
              <a:lnSpc>
                <a:spcPct val="12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sz="3200"/>
              <a:t> Summarization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AutoNum type="arabicPeriod"/>
            </a:pPr>
            <a:endParaRPr lang="en-US" sz="1600"/>
          </a:p>
          <a:p>
            <a:pPr lvl="1">
              <a:lnSpc>
                <a:spcPct val="12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en-US" sz="3200"/>
              <a:t> Enrichment</a:t>
            </a:r>
          </a:p>
        </p:txBody>
      </p:sp>
    </p:spTree>
    <p:extLst>
      <p:ext uri="{BB962C8B-B14F-4D97-AF65-F5344CB8AC3E}">
        <p14:creationId xmlns:p14="http://schemas.microsoft.com/office/powerpoint/2010/main" val="232192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68" y="4712518"/>
            <a:ext cx="4147932" cy="21454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CD79-5E10-4F15-8488-ADA067A89491}" type="slidenum">
              <a:rPr lang="en-US"/>
              <a:pPr/>
              <a:t>11</a:t>
            </a:fld>
            <a:endParaRPr lang="en-US"/>
          </a:p>
        </p:txBody>
      </p:sp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4000"/>
              <a:t>Data Transformation Basic Tasks</a:t>
            </a:r>
          </a:p>
        </p:txBody>
      </p:sp>
      <p:sp>
        <p:nvSpPr>
          <p:cNvPr id="857091" name="Text Box 3"/>
          <p:cNvSpPr txBox="1">
            <a:spLocks noChangeArrowheads="1"/>
          </p:cNvSpPr>
          <p:nvPr/>
        </p:nvSpPr>
        <p:spPr bwMode="auto">
          <a:xfrm>
            <a:off x="4648200" y="2590801"/>
            <a:ext cx="2997200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4800"/>
              <a:t> </a:t>
            </a:r>
            <a:r>
              <a:rPr lang="en-US" sz="4400"/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87281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091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68" y="4712518"/>
            <a:ext cx="4147932" cy="21454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E71B-8256-4DA1-8277-32E75AB66D2E}" type="slidenum">
              <a:rPr lang="en-US"/>
              <a:pPr/>
              <a:t>12</a:t>
            </a:fld>
            <a:endParaRPr lang="en-US"/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4000"/>
              <a:t>Data Transformation Basic Tasks</a:t>
            </a:r>
          </a:p>
        </p:txBody>
      </p:sp>
      <p:sp>
        <p:nvSpPr>
          <p:cNvPr id="859139" name="Text Box 3"/>
          <p:cNvSpPr txBox="1">
            <a:spLocks noChangeArrowheads="1"/>
          </p:cNvSpPr>
          <p:nvPr/>
        </p:nvSpPr>
        <p:spPr bwMode="auto">
          <a:xfrm>
            <a:off x="4038600" y="2590801"/>
            <a:ext cx="4457700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4800"/>
              <a:t> </a:t>
            </a:r>
            <a:r>
              <a:rPr lang="en-US" sz="4400"/>
              <a:t>Splitting/joining</a:t>
            </a:r>
          </a:p>
        </p:txBody>
      </p:sp>
    </p:spTree>
    <p:extLst>
      <p:ext uri="{BB962C8B-B14F-4D97-AF65-F5344CB8AC3E}">
        <p14:creationId xmlns:p14="http://schemas.microsoft.com/office/powerpoint/2010/main" val="50601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39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68" y="4712518"/>
            <a:ext cx="4147932" cy="21454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5D20-D566-401F-9C5E-EA3FE0A42CB4}" type="slidenum">
              <a:rPr lang="en-US"/>
              <a:pPr/>
              <a:t>13</a:t>
            </a:fld>
            <a:endParaRPr lang="en-US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4000"/>
              <a:t>Data Transformation Basic Tasks</a:t>
            </a:r>
          </a:p>
        </p:txBody>
      </p:sp>
      <p:sp>
        <p:nvSpPr>
          <p:cNvPr id="861187" name="Text Box 3"/>
          <p:cNvSpPr txBox="1">
            <a:spLocks noChangeArrowheads="1"/>
          </p:cNvSpPr>
          <p:nvPr/>
        </p:nvSpPr>
        <p:spPr bwMode="auto">
          <a:xfrm>
            <a:off x="4038600" y="2590801"/>
            <a:ext cx="3524250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4800"/>
              <a:t> </a:t>
            </a:r>
            <a:r>
              <a:rPr lang="en-US" sz="4400"/>
              <a:t>Conversion</a:t>
            </a:r>
          </a:p>
        </p:txBody>
      </p:sp>
    </p:spTree>
    <p:extLst>
      <p:ext uri="{BB962C8B-B14F-4D97-AF65-F5344CB8AC3E}">
        <p14:creationId xmlns:p14="http://schemas.microsoft.com/office/powerpoint/2010/main" val="23425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87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68" y="4712518"/>
            <a:ext cx="4147932" cy="2145482"/>
          </a:xfrm>
          <a:prstGeom prst="rect">
            <a:avLst/>
          </a:prstGeom>
        </p:spPr>
      </p:pic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B8BC-8959-4DD9-A376-637BAA27ABC5}" type="slidenum">
              <a:rPr lang="en-US"/>
              <a:pPr/>
              <a:t>14</a:t>
            </a:fld>
            <a:endParaRPr lang="en-US"/>
          </a:p>
        </p:txBody>
      </p:sp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sz="3200"/>
              <a:t>Data Transformation Basic Tasks: Conversion Example-1</a:t>
            </a:r>
          </a:p>
        </p:txBody>
      </p:sp>
      <p:sp>
        <p:nvSpPr>
          <p:cNvPr id="824323" name="Text Box 3"/>
          <p:cNvSpPr txBox="1">
            <a:spLocks noChangeArrowheads="1"/>
          </p:cNvSpPr>
          <p:nvPr/>
        </p:nvSpPr>
        <p:spPr bwMode="auto">
          <a:xfrm>
            <a:off x="2057400" y="838201"/>
            <a:ext cx="83058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/>
              <a:t> Convert common data elements into a consistent form i.e. name and address.</a:t>
            </a:r>
            <a:endParaRPr lang="en-US" sz="140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320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320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320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/>
              <a:t> Translation of dissimilar codes into a standard code.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40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40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400"/>
          </a:p>
        </p:txBody>
      </p:sp>
      <p:grpSp>
        <p:nvGrpSpPr>
          <p:cNvPr id="824324" name="Group 4"/>
          <p:cNvGrpSpPr>
            <a:grpSpLocks/>
          </p:cNvGrpSpPr>
          <p:nvPr/>
        </p:nvGrpSpPr>
        <p:grpSpPr bwMode="auto">
          <a:xfrm>
            <a:off x="1981200" y="1905001"/>
            <a:ext cx="7391400" cy="1190625"/>
            <a:chOff x="96" y="2448"/>
            <a:chExt cx="4656" cy="750"/>
          </a:xfrm>
        </p:grpSpPr>
        <p:sp>
          <p:nvSpPr>
            <p:cNvPr id="824325" name="Text Box 5"/>
            <p:cNvSpPr txBox="1">
              <a:spLocks noChangeArrowheads="1"/>
            </p:cNvSpPr>
            <p:nvPr/>
          </p:nvSpPr>
          <p:spPr bwMode="auto">
            <a:xfrm>
              <a:off x="96" y="2448"/>
              <a:ext cx="4656" cy="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Field format			Field data</a:t>
              </a:r>
            </a:p>
            <a:p>
              <a:r>
                <a:rPr lang="en-US"/>
                <a:t>First-Family-title			Muhammad Ibrahim Contractor</a:t>
              </a:r>
            </a:p>
            <a:p>
              <a:r>
                <a:rPr lang="en-US"/>
                <a:t>Family-title-comma-first		Ibrahim Contractor, Muhammad</a:t>
              </a:r>
            </a:p>
            <a:p>
              <a:r>
                <a:rPr lang="en-US"/>
                <a:t>Family-comma-first-title		Ibrahim, Muhammad Contractor</a:t>
              </a:r>
            </a:p>
          </p:txBody>
        </p:sp>
        <p:sp>
          <p:nvSpPr>
            <p:cNvPr id="824326" name="Line 6"/>
            <p:cNvSpPr>
              <a:spLocks noChangeShapeType="1"/>
            </p:cNvSpPr>
            <p:nvPr/>
          </p:nvSpPr>
          <p:spPr bwMode="auto">
            <a:xfrm>
              <a:off x="1728" y="273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27" name="Line 7"/>
            <p:cNvSpPr>
              <a:spLocks noChangeShapeType="1"/>
            </p:cNvSpPr>
            <p:nvPr/>
          </p:nvSpPr>
          <p:spPr bwMode="auto">
            <a:xfrm>
              <a:off x="1728" y="292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28" name="Line 8"/>
            <p:cNvSpPr>
              <a:spLocks noChangeShapeType="1"/>
            </p:cNvSpPr>
            <p:nvPr/>
          </p:nvSpPr>
          <p:spPr bwMode="auto">
            <a:xfrm>
              <a:off x="1728" y="3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4329" name="Group 9"/>
          <p:cNvGrpSpPr>
            <a:grpSpLocks/>
          </p:cNvGrpSpPr>
          <p:nvPr/>
        </p:nvGrpSpPr>
        <p:grpSpPr bwMode="auto">
          <a:xfrm>
            <a:off x="2057400" y="4191000"/>
            <a:ext cx="2406650" cy="641350"/>
            <a:chOff x="336" y="2640"/>
            <a:chExt cx="1516" cy="404"/>
          </a:xfrm>
        </p:grpSpPr>
        <p:sp>
          <p:nvSpPr>
            <p:cNvPr id="824330" name="Text Box 10"/>
            <p:cNvSpPr txBox="1">
              <a:spLocks noChangeArrowheads="1"/>
            </p:cNvSpPr>
            <p:nvPr/>
          </p:nvSpPr>
          <p:spPr bwMode="auto">
            <a:xfrm>
              <a:off x="336" y="2640"/>
              <a:ext cx="1516" cy="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Natl. ID		NID</a:t>
              </a:r>
            </a:p>
            <a:p>
              <a:r>
                <a:rPr lang="en-US"/>
                <a:t>National ID	NID</a:t>
              </a:r>
            </a:p>
          </p:txBody>
        </p:sp>
        <p:sp>
          <p:nvSpPr>
            <p:cNvPr id="824331" name="Line 11"/>
            <p:cNvSpPr>
              <a:spLocks noChangeShapeType="1"/>
            </p:cNvSpPr>
            <p:nvPr/>
          </p:nvSpPr>
          <p:spPr bwMode="auto">
            <a:xfrm>
              <a:off x="1152" y="278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32" name="Line 12"/>
            <p:cNvSpPr>
              <a:spLocks noChangeShapeType="1"/>
            </p:cNvSpPr>
            <p:nvPr/>
          </p:nvSpPr>
          <p:spPr bwMode="auto">
            <a:xfrm>
              <a:off x="1152" y="292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4333" name="Group 13"/>
          <p:cNvGrpSpPr>
            <a:grpSpLocks/>
          </p:cNvGrpSpPr>
          <p:nvPr/>
        </p:nvGrpSpPr>
        <p:grpSpPr bwMode="auto">
          <a:xfrm>
            <a:off x="5791202" y="3721102"/>
            <a:ext cx="2538413" cy="2462213"/>
            <a:chOff x="2688" y="2344"/>
            <a:chExt cx="1599" cy="1551"/>
          </a:xfrm>
        </p:grpSpPr>
        <p:sp>
          <p:nvSpPr>
            <p:cNvPr id="824334" name="Text Box 14"/>
            <p:cNvSpPr txBox="1">
              <a:spLocks noChangeArrowheads="1"/>
            </p:cNvSpPr>
            <p:nvPr/>
          </p:nvSpPr>
          <p:spPr bwMode="auto">
            <a:xfrm>
              <a:off x="2688" y="2344"/>
              <a:ext cx="1344" cy="1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/>
                <a:t>F/NO-2</a:t>
              </a:r>
            </a:p>
            <a:p>
              <a:r>
                <a:rPr lang="en-US" sz="1400" b="1"/>
                <a:t>F-2</a:t>
              </a:r>
            </a:p>
            <a:p>
              <a:r>
                <a:rPr lang="en-US" sz="1400" b="1"/>
                <a:t>FL.NO.2</a:t>
              </a:r>
            </a:p>
            <a:p>
              <a:r>
                <a:rPr lang="en-US" sz="1400" b="1"/>
                <a:t>FL.2</a:t>
              </a:r>
            </a:p>
            <a:p>
              <a:r>
                <a:rPr lang="en-US" sz="1400" b="1"/>
                <a:t>FL/NO.2</a:t>
              </a:r>
            </a:p>
            <a:p>
              <a:r>
                <a:rPr lang="en-US" sz="1400" b="1"/>
                <a:t>FL-2</a:t>
              </a:r>
            </a:p>
            <a:p>
              <a:r>
                <a:rPr lang="en-US" sz="1400" b="1"/>
                <a:t>FLAT-2</a:t>
              </a:r>
            </a:p>
            <a:p>
              <a:r>
                <a:rPr lang="en-US" sz="1400" b="1"/>
                <a:t>FLAT#</a:t>
              </a:r>
            </a:p>
            <a:p>
              <a:r>
                <a:rPr lang="en-US" sz="1400" b="1"/>
                <a:t>FLAT,2</a:t>
              </a:r>
            </a:p>
            <a:p>
              <a:r>
                <a:rPr lang="en-US" sz="1400" b="1"/>
                <a:t>FLAT-NO-2</a:t>
              </a:r>
            </a:p>
            <a:p>
              <a:r>
                <a:rPr lang="en-US" sz="1400" b="1"/>
                <a:t>FL-NO.2</a:t>
              </a:r>
            </a:p>
          </p:txBody>
        </p:sp>
        <p:sp>
          <p:nvSpPr>
            <p:cNvPr id="824335" name="Text Box 15"/>
            <p:cNvSpPr txBox="1">
              <a:spLocks noChangeArrowheads="1"/>
            </p:cNvSpPr>
            <p:nvPr/>
          </p:nvSpPr>
          <p:spPr bwMode="auto">
            <a:xfrm>
              <a:off x="3552" y="2697"/>
              <a:ext cx="735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FLAT No. 2</a:t>
              </a:r>
            </a:p>
          </p:txBody>
        </p:sp>
        <p:sp>
          <p:nvSpPr>
            <p:cNvPr id="824336" name="Line 16"/>
            <p:cNvSpPr>
              <a:spLocks noChangeShapeType="1"/>
            </p:cNvSpPr>
            <p:nvPr/>
          </p:nvSpPr>
          <p:spPr bwMode="auto">
            <a:xfrm>
              <a:off x="3216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360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68" y="4712518"/>
            <a:ext cx="4147932" cy="21454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8A83-6E07-4AB6-95C9-248777B0EAA2}" type="slidenum">
              <a:rPr lang="en-US"/>
              <a:pPr/>
              <a:t>15</a:t>
            </a:fld>
            <a:endParaRPr lang="en-US"/>
          </a:p>
        </p:txBody>
      </p:sp>
      <p:sp>
        <p:nvSpPr>
          <p:cNvPr id="826370" name="Text Box 2"/>
          <p:cNvSpPr txBox="1">
            <a:spLocks noChangeArrowheads="1"/>
          </p:cNvSpPr>
          <p:nvPr/>
        </p:nvSpPr>
        <p:spPr bwMode="auto">
          <a:xfrm>
            <a:off x="1828800" y="762000"/>
            <a:ext cx="8534400" cy="578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/>
              <a:t> Data representation change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800"/>
              <a:t> </a:t>
            </a:r>
            <a:r>
              <a:rPr lang="en-US" sz="2400"/>
              <a:t>EBCIDIC to ASCII</a:t>
            </a:r>
          </a:p>
          <a:p>
            <a:pPr>
              <a:lnSpc>
                <a:spcPct val="12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</a:pPr>
            <a:endParaRPr lang="en-US" sz="2400"/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/>
              <a:t> Operating System Change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800"/>
              <a:t> </a:t>
            </a:r>
            <a:r>
              <a:rPr lang="en-US" sz="2400"/>
              <a:t>Mainframe (MVS) to UNIX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/>
              <a:t> UNIX to NT or XP</a:t>
            </a:r>
          </a:p>
          <a:p>
            <a:pPr>
              <a:lnSpc>
                <a:spcPct val="12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</a:pPr>
            <a:endParaRPr lang="en-US" sz="2400"/>
          </a:p>
          <a:p>
            <a:pPr>
              <a:lnSpc>
                <a:spcPct val="12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800"/>
              <a:t> Data type change</a:t>
            </a:r>
            <a:endParaRPr lang="en-US" sz="1400"/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/>
              <a:t> Program (Excel to Access), database format (FoxPro to Access).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/>
              <a:t> Character, numeric and date type.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/>
              <a:t> Fixed and variable length. 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sz="3200"/>
              <a:t>Data Transformation Basic Tasks: Conversion Example-2</a:t>
            </a:r>
          </a:p>
        </p:txBody>
      </p:sp>
    </p:spTree>
    <p:extLst>
      <p:ext uri="{BB962C8B-B14F-4D97-AF65-F5344CB8AC3E}">
        <p14:creationId xmlns:p14="http://schemas.microsoft.com/office/powerpoint/2010/main" val="331258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68" y="4712518"/>
            <a:ext cx="4147932" cy="21454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1CD5-4FD9-48AD-B9D0-79DFF741DFC1}" type="slidenum">
              <a:rPr lang="en-US"/>
              <a:pPr/>
              <a:t>16</a:t>
            </a:fld>
            <a:endParaRPr lang="en-US"/>
          </a:p>
        </p:txBody>
      </p:sp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4000"/>
              <a:t>Data Transformation Basic Tasks</a:t>
            </a:r>
          </a:p>
        </p:txBody>
      </p:sp>
      <p:sp>
        <p:nvSpPr>
          <p:cNvPr id="863235" name="Text Box 3"/>
          <p:cNvSpPr txBox="1">
            <a:spLocks noChangeArrowheads="1"/>
          </p:cNvSpPr>
          <p:nvPr/>
        </p:nvSpPr>
        <p:spPr bwMode="auto">
          <a:xfrm>
            <a:off x="3962401" y="2590801"/>
            <a:ext cx="4424363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4800"/>
              <a:t> </a:t>
            </a:r>
            <a:r>
              <a:rPr lang="en-US" sz="4400"/>
              <a:t>Summarization</a:t>
            </a:r>
          </a:p>
        </p:txBody>
      </p:sp>
    </p:spTree>
    <p:extLst>
      <p:ext uri="{BB962C8B-B14F-4D97-AF65-F5344CB8AC3E}">
        <p14:creationId xmlns:p14="http://schemas.microsoft.com/office/powerpoint/2010/main" val="212270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35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68" y="4712518"/>
            <a:ext cx="4147932" cy="21454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FCF-955E-4C0A-BA45-AF2D1D2F50A3}" type="slidenum">
              <a:rPr lang="en-US"/>
              <a:pPr/>
              <a:t>17</a:t>
            </a:fld>
            <a:endParaRPr lang="en-US"/>
          </a:p>
        </p:txBody>
      </p:sp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4000"/>
              <a:t>Data Transformation Basic Tasks</a:t>
            </a:r>
          </a:p>
        </p:txBody>
      </p:sp>
      <p:sp>
        <p:nvSpPr>
          <p:cNvPr id="865283" name="Text Box 3"/>
          <p:cNvSpPr txBox="1">
            <a:spLocks noChangeArrowheads="1"/>
          </p:cNvSpPr>
          <p:nvPr/>
        </p:nvSpPr>
        <p:spPr bwMode="auto">
          <a:xfrm>
            <a:off x="4038600" y="2590801"/>
            <a:ext cx="3524250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4800"/>
              <a:t> </a:t>
            </a:r>
            <a:r>
              <a:rPr lang="en-US" sz="4400"/>
              <a:t>Enrichment</a:t>
            </a:r>
          </a:p>
        </p:txBody>
      </p:sp>
    </p:spTree>
    <p:extLst>
      <p:ext uri="{BB962C8B-B14F-4D97-AF65-F5344CB8AC3E}">
        <p14:creationId xmlns:p14="http://schemas.microsoft.com/office/powerpoint/2010/main" val="391352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68" y="4712518"/>
            <a:ext cx="4147932" cy="2145482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06E8-7200-4229-A91D-B85EFBB27F83}" type="slidenum">
              <a:rPr lang="en-US"/>
              <a:pPr/>
              <a:t>18</a:t>
            </a:fld>
            <a:endParaRPr lang="en-US"/>
          </a:p>
        </p:txBody>
      </p:sp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800"/>
          </a:xfrm>
          <a:solidFill>
            <a:schemeClr val="accent1"/>
          </a:solidFill>
          <a:ln/>
        </p:spPr>
        <p:txBody>
          <a:bodyPr/>
          <a:lstStyle/>
          <a:p>
            <a:r>
              <a:rPr lang="en-US" sz="3200"/>
              <a:t>Data Transformation Basic Tasks: Enrichment Example</a:t>
            </a:r>
          </a:p>
        </p:txBody>
      </p:sp>
      <p:sp>
        <p:nvSpPr>
          <p:cNvPr id="828419" name="Text Box 3"/>
          <p:cNvSpPr txBox="1">
            <a:spLocks noChangeArrowheads="1"/>
          </p:cNvSpPr>
          <p:nvPr/>
        </p:nvSpPr>
        <p:spPr bwMode="auto">
          <a:xfrm>
            <a:off x="1889125" y="1179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8420" name="Text Box 4"/>
          <p:cNvSpPr txBox="1">
            <a:spLocks noChangeArrowheads="1"/>
          </p:cNvSpPr>
          <p:nvPr/>
        </p:nvSpPr>
        <p:spPr bwMode="auto">
          <a:xfrm>
            <a:off x="2057401" y="990601"/>
            <a:ext cx="816927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/>
              <a:t> Data elements are mapped from source tables and files to destination fact and dimension tables. 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/>
              <a:t> Default values are used in the absence of source data.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/>
              <a:t> </a:t>
            </a:r>
            <a:r>
              <a:rPr lang="en-US"/>
              <a:t> </a:t>
            </a:r>
            <a:r>
              <a:rPr lang="en-US" sz="2800"/>
              <a:t>Fields are added for unique keys and time elements.</a:t>
            </a:r>
          </a:p>
        </p:txBody>
      </p:sp>
      <p:sp>
        <p:nvSpPr>
          <p:cNvPr id="828421" name="Text Box 5"/>
          <p:cNvSpPr txBox="1">
            <a:spLocks noChangeArrowheads="1"/>
          </p:cNvSpPr>
          <p:nvPr/>
        </p:nvSpPr>
        <p:spPr bwMode="auto">
          <a:xfrm>
            <a:off x="1752601" y="2286001"/>
            <a:ext cx="3350661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Input Data</a:t>
            </a:r>
          </a:p>
          <a:p>
            <a:r>
              <a:rPr lang="en-US" sz="1400" b="1"/>
              <a:t>HAJI MUHAMMAD IBRAHIM, GOVT. CONT.</a:t>
            </a:r>
          </a:p>
          <a:p>
            <a:r>
              <a:rPr lang="en-US" sz="1400" b="1"/>
              <a:t>K. S. ABDULLAH &amp; BROTHERS, </a:t>
            </a:r>
          </a:p>
          <a:p>
            <a:r>
              <a:rPr lang="en-US" sz="1400" b="1"/>
              <a:t>MAMOOJI ROAD, ABDULLAH MANZIL</a:t>
            </a:r>
          </a:p>
          <a:p>
            <a:r>
              <a:rPr lang="en-US" sz="1400" b="1"/>
              <a:t>RAWALPINDI, Ph 67855</a:t>
            </a:r>
          </a:p>
        </p:txBody>
      </p:sp>
      <p:sp>
        <p:nvSpPr>
          <p:cNvPr id="828422" name="Text Box 6"/>
          <p:cNvSpPr txBox="1">
            <a:spLocks noChangeArrowheads="1"/>
          </p:cNvSpPr>
          <p:nvPr/>
        </p:nvSpPr>
        <p:spPr bwMode="auto">
          <a:xfrm>
            <a:off x="5867400" y="2057401"/>
            <a:ext cx="4648200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1">
                <a:effectLst>
                  <a:outerShdw blurRad="38100" dist="38100" dir="2700000" algn="tl">
                    <a:srgbClr val="000000"/>
                  </a:outerShdw>
                </a:effectLst>
              </a:rPr>
              <a:t>Parsed Data</a:t>
            </a:r>
          </a:p>
          <a:p>
            <a:r>
              <a:rPr lang="en-US" sz="1200" b="1"/>
              <a:t>First Name: 		</a:t>
            </a:r>
            <a:r>
              <a:rPr lang="en-US" sz="1400" b="1"/>
              <a:t>HAJI MUHAMMAD </a:t>
            </a:r>
            <a:endParaRPr lang="en-US" sz="1200" b="1"/>
          </a:p>
          <a:p>
            <a:r>
              <a:rPr lang="en-US" sz="1200" b="1"/>
              <a:t>Family  Name: 	</a:t>
            </a:r>
            <a:r>
              <a:rPr lang="en-US" sz="1400" b="1"/>
              <a:t>IBRAHIM</a:t>
            </a:r>
            <a:endParaRPr lang="en-US" sz="1200" b="1"/>
          </a:p>
          <a:p>
            <a:r>
              <a:rPr lang="en-US" sz="1200" b="1"/>
              <a:t>Title: 		</a:t>
            </a:r>
            <a:r>
              <a:rPr lang="en-US" sz="1400" b="1"/>
              <a:t>GOVT. CONT.</a:t>
            </a:r>
            <a:endParaRPr lang="en-US" sz="1200" b="1"/>
          </a:p>
          <a:p>
            <a:r>
              <a:rPr lang="en-US" sz="1200" b="1"/>
              <a:t>Firm: 		</a:t>
            </a:r>
            <a:r>
              <a:rPr lang="en-US" sz="1400" b="1"/>
              <a:t>K. S. ABDULLAH &amp; BROTHERS</a:t>
            </a:r>
            <a:endParaRPr lang="en-US" sz="1200" b="1"/>
          </a:p>
          <a:p>
            <a:r>
              <a:rPr lang="en-US" sz="1200" b="1"/>
              <a:t>Firm Location: 	</a:t>
            </a:r>
            <a:r>
              <a:rPr lang="en-US" sz="1400" b="1"/>
              <a:t>ABDULLAH MANZIL</a:t>
            </a:r>
            <a:endParaRPr lang="en-US" sz="1200" b="1"/>
          </a:p>
          <a:p>
            <a:r>
              <a:rPr lang="en-US" sz="1200" b="1"/>
              <a:t>Road: 		</a:t>
            </a:r>
            <a:r>
              <a:rPr lang="en-US" sz="1400" b="1"/>
              <a:t>MAMOOJI ROAD</a:t>
            </a:r>
          </a:p>
          <a:p>
            <a:r>
              <a:rPr lang="en-US" sz="1400" b="1"/>
              <a:t>Phone:		051-67855</a:t>
            </a:r>
          </a:p>
          <a:p>
            <a:r>
              <a:rPr lang="en-US" sz="1200" b="1"/>
              <a:t>City: 		</a:t>
            </a:r>
            <a:r>
              <a:rPr lang="en-US" sz="1400" b="1"/>
              <a:t>RAWALPINDI</a:t>
            </a:r>
          </a:p>
          <a:p>
            <a:r>
              <a:rPr lang="en-US" sz="1400" b="1"/>
              <a:t>Code:		46200</a:t>
            </a:r>
          </a:p>
        </p:txBody>
      </p:sp>
      <p:sp>
        <p:nvSpPr>
          <p:cNvPr id="828423" name="Line 7"/>
          <p:cNvSpPr>
            <a:spLocks noChangeShapeType="1"/>
          </p:cNvSpPr>
          <p:nvPr/>
        </p:nvSpPr>
        <p:spPr bwMode="auto">
          <a:xfrm>
            <a:off x="5410200" y="289560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9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0" grpId="0" build="p"/>
      <p:bldP spid="828421" grpId="0" animBg="1"/>
      <p:bldP spid="828422" grpId="0" animBg="1"/>
      <p:bldP spid="8284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68" y="4712518"/>
            <a:ext cx="4147932" cy="21454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13AA-3D09-4B3F-B649-FF744D9222D5}" type="slidenum">
              <a:rPr lang="en-US"/>
              <a:pPr/>
              <a:t>19</a:t>
            </a:fld>
            <a:endParaRPr lang="en-US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4000"/>
              <a:t>Aspects of Data Loading Strategies</a:t>
            </a:r>
          </a:p>
        </p:txBody>
      </p:sp>
      <p:sp>
        <p:nvSpPr>
          <p:cNvPr id="830469" name="Text Box 5"/>
          <p:cNvSpPr txBox="1">
            <a:spLocks noChangeArrowheads="1"/>
          </p:cNvSpPr>
          <p:nvPr/>
        </p:nvSpPr>
        <p:spPr bwMode="auto">
          <a:xfrm>
            <a:off x="1889126" y="762001"/>
            <a:ext cx="8016875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/>
              <a:t> Need to look at: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/>
              <a:t> Data freshness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/>
              <a:t> System performance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/>
              <a:t> Data volatility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/>
              <a:t> Data Freshness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/>
              <a:t> Very fresh low update efficiency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/>
              <a:t> Historical data, high update efficiency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/>
              <a:t> Always trade-offs in the light of goals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/>
              <a:t> System performance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/>
              <a:t> Availability of staging table space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/>
              <a:t> Impact on query workload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/>
              <a:t> Data Volatility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/>
              <a:t> </a:t>
            </a:r>
            <a:r>
              <a:rPr lang="en-US" sz="2000"/>
              <a:t>Ratio of new to historical data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/>
              <a:t> High percentages of data change (batch update)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224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2A5A-4E0C-4E36-93BA-310BB19BE658}" type="slidenum">
              <a:rPr lang="en-US"/>
              <a:pPr/>
              <a:t>2</a:t>
            </a:fld>
            <a:endParaRPr lang="en-US"/>
          </a:p>
        </p:txBody>
      </p:sp>
      <p:sp>
        <p:nvSpPr>
          <p:cNvPr id="846850" name="AutoShape 2"/>
          <p:cNvSpPr>
            <a:spLocks noChangeArrowheads="1"/>
          </p:cNvSpPr>
          <p:nvPr/>
        </p:nvSpPr>
        <p:spPr bwMode="auto">
          <a:xfrm>
            <a:off x="4419600" y="3276600"/>
            <a:ext cx="2362200" cy="10668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851" name="Text Box 3"/>
          <p:cNvSpPr txBox="1">
            <a:spLocks noChangeArrowheads="1"/>
          </p:cNvSpPr>
          <p:nvPr/>
        </p:nvSpPr>
        <p:spPr bwMode="auto">
          <a:xfrm>
            <a:off x="3962400" y="1524001"/>
            <a:ext cx="2965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GB" sz="2000" b="1" u="sng">
                <a:latin typeface="Times New Roman" panose="02020603050405020304" pitchFamily="18" charset="0"/>
                <a:cs typeface="Arial" panose="020B0604020202020204" pitchFamily="34" charset="0"/>
              </a:rPr>
              <a:t>Data Warehouse Server</a:t>
            </a:r>
          </a:p>
          <a:p>
            <a:pPr algn="ctr"/>
            <a:r>
              <a:rPr lang="en-US" altLang="en-GB" sz="2000" b="1">
                <a:latin typeface="Times New Roman" panose="02020603050405020304" pitchFamily="18" charset="0"/>
                <a:cs typeface="Arial" panose="020B0604020202020204" pitchFamily="34" charset="0"/>
              </a:rPr>
              <a:t>(Tier 1)</a:t>
            </a:r>
          </a:p>
        </p:txBody>
      </p:sp>
      <p:sp>
        <p:nvSpPr>
          <p:cNvPr id="846852" name="Text Box 4"/>
          <p:cNvSpPr txBox="1">
            <a:spLocks noChangeArrowheads="1"/>
          </p:cNvSpPr>
          <p:nvPr/>
        </p:nvSpPr>
        <p:spPr bwMode="auto">
          <a:xfrm>
            <a:off x="6918325" y="1500189"/>
            <a:ext cx="1771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GB" sz="2000" b="1" u="sng">
                <a:latin typeface="Times New Roman" panose="02020603050405020304" pitchFamily="18" charset="0"/>
                <a:cs typeface="Arial" panose="020B0604020202020204" pitchFamily="34" charset="0"/>
              </a:rPr>
              <a:t>OLAP Servers</a:t>
            </a:r>
          </a:p>
          <a:p>
            <a:pPr algn="ctr"/>
            <a:r>
              <a:rPr lang="en-US" altLang="en-GB" sz="2000" b="1">
                <a:latin typeface="Times New Roman" panose="02020603050405020304" pitchFamily="18" charset="0"/>
                <a:cs typeface="Arial" panose="020B0604020202020204" pitchFamily="34" charset="0"/>
              </a:rPr>
              <a:t>(Tier 2)</a:t>
            </a:r>
          </a:p>
        </p:txBody>
      </p:sp>
      <p:sp>
        <p:nvSpPr>
          <p:cNvPr id="846853" name="Text Box 5"/>
          <p:cNvSpPr txBox="1">
            <a:spLocks noChangeArrowheads="1"/>
          </p:cNvSpPr>
          <p:nvPr/>
        </p:nvSpPr>
        <p:spPr bwMode="auto">
          <a:xfrm>
            <a:off x="8839201" y="1524001"/>
            <a:ext cx="1008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GB" sz="2000" b="1" u="sng">
                <a:latin typeface="Times New Roman" panose="02020603050405020304" pitchFamily="18" charset="0"/>
                <a:cs typeface="Arial" panose="020B0604020202020204" pitchFamily="34" charset="0"/>
              </a:rPr>
              <a:t>Clients</a:t>
            </a:r>
          </a:p>
          <a:p>
            <a:r>
              <a:rPr lang="en-US" altLang="en-GB" sz="2000" b="1">
                <a:latin typeface="Times New Roman" panose="02020603050405020304" pitchFamily="18" charset="0"/>
                <a:cs typeface="Arial" panose="020B0604020202020204" pitchFamily="34" charset="0"/>
              </a:rPr>
              <a:t>(Tier 3)</a:t>
            </a:r>
          </a:p>
        </p:txBody>
      </p:sp>
      <p:sp>
        <p:nvSpPr>
          <p:cNvPr id="846854" name="Text Box 6"/>
          <p:cNvSpPr txBox="1">
            <a:spLocks noChangeArrowheads="1"/>
          </p:cNvSpPr>
          <p:nvPr/>
        </p:nvSpPr>
        <p:spPr bwMode="auto">
          <a:xfrm>
            <a:off x="4567149" y="3513139"/>
            <a:ext cx="16400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GB" sz="2400" b="1">
                <a:solidFill>
                  <a:srgbClr val="000000"/>
                </a:solidFill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en-GB" sz="2400" b="1">
                <a:solidFill>
                  <a:srgbClr val="000000"/>
                </a:solidFill>
                <a:cs typeface="Arial" panose="020B0604020202020204" pitchFamily="34" charset="0"/>
              </a:rPr>
              <a:t>Warehouse</a:t>
            </a:r>
          </a:p>
        </p:txBody>
      </p:sp>
      <p:grpSp>
        <p:nvGrpSpPr>
          <p:cNvPr id="846855" name="Group 7"/>
          <p:cNvGrpSpPr>
            <a:grpSpLocks/>
          </p:cNvGrpSpPr>
          <p:nvPr/>
        </p:nvGrpSpPr>
        <p:grpSpPr bwMode="auto">
          <a:xfrm>
            <a:off x="2328863" y="4495802"/>
            <a:ext cx="946150" cy="992188"/>
            <a:chOff x="308" y="2688"/>
            <a:chExt cx="596" cy="625"/>
          </a:xfrm>
        </p:grpSpPr>
        <p:sp>
          <p:nvSpPr>
            <p:cNvPr id="846856" name="Text Box 8"/>
            <p:cNvSpPr txBox="1">
              <a:spLocks noChangeArrowheads="1"/>
            </p:cNvSpPr>
            <p:nvPr/>
          </p:nvSpPr>
          <p:spPr bwMode="auto">
            <a:xfrm>
              <a:off x="308" y="3022"/>
              <a:ext cx="5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GB" sz="1200" b="1">
                  <a:cs typeface="Arial" panose="020B0604020202020204" pitchFamily="34" charset="0"/>
                </a:rPr>
                <a:t>Operational</a:t>
              </a:r>
            </a:p>
            <a:p>
              <a:pPr algn="ctr"/>
              <a:r>
                <a:rPr lang="en-US" altLang="en-GB" sz="1200" b="1">
                  <a:cs typeface="Arial" panose="020B0604020202020204" pitchFamily="34" charset="0"/>
                </a:rPr>
                <a:t>Data Bases</a:t>
              </a:r>
            </a:p>
          </p:txBody>
        </p:sp>
        <p:sp>
          <p:nvSpPr>
            <p:cNvPr id="846857" name="AutoShape 9"/>
            <p:cNvSpPr>
              <a:spLocks noChangeArrowheads="1"/>
            </p:cNvSpPr>
            <p:nvPr/>
          </p:nvSpPr>
          <p:spPr bwMode="auto">
            <a:xfrm>
              <a:off x="491" y="2688"/>
              <a:ext cx="240" cy="192"/>
            </a:xfrm>
            <a:prstGeom prst="can">
              <a:avLst>
                <a:gd name="adj" fmla="val 25000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58" name="AutoShape 10"/>
            <p:cNvSpPr>
              <a:spLocks noChangeArrowheads="1"/>
            </p:cNvSpPr>
            <p:nvPr/>
          </p:nvSpPr>
          <p:spPr bwMode="auto">
            <a:xfrm>
              <a:off x="587" y="2784"/>
              <a:ext cx="240" cy="192"/>
            </a:xfrm>
            <a:prstGeom prst="can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59" name="AutoShape 11"/>
            <p:cNvSpPr>
              <a:spLocks noChangeArrowheads="1"/>
            </p:cNvSpPr>
            <p:nvPr/>
          </p:nvSpPr>
          <p:spPr bwMode="auto">
            <a:xfrm>
              <a:off x="395" y="2832"/>
              <a:ext cx="240" cy="192"/>
            </a:xfrm>
            <a:prstGeom prst="can">
              <a:avLst>
                <a:gd name="adj" fmla="val 25000"/>
              </a:avLst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6860" name="Group 12"/>
          <p:cNvGrpSpPr>
            <a:grpSpLocks/>
          </p:cNvGrpSpPr>
          <p:nvPr/>
        </p:nvGrpSpPr>
        <p:grpSpPr bwMode="auto">
          <a:xfrm>
            <a:off x="2279651" y="2362201"/>
            <a:ext cx="1160463" cy="993775"/>
            <a:chOff x="476" y="1488"/>
            <a:chExt cx="731" cy="626"/>
          </a:xfrm>
        </p:grpSpPr>
        <p:sp>
          <p:nvSpPr>
            <p:cNvPr id="846861" name="Text Box 13"/>
            <p:cNvSpPr txBox="1">
              <a:spLocks noChangeArrowheads="1"/>
            </p:cNvSpPr>
            <p:nvPr/>
          </p:nvSpPr>
          <p:spPr bwMode="auto">
            <a:xfrm>
              <a:off x="476" y="1488"/>
              <a:ext cx="7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GB" sz="1200" b="1">
                  <a:cs typeface="Arial" panose="020B0604020202020204" pitchFamily="34" charset="0"/>
                </a:rPr>
                <a:t>Semistructured</a:t>
              </a:r>
            </a:p>
            <a:p>
              <a:pPr algn="ctr"/>
              <a:r>
                <a:rPr lang="en-US" altLang="en-GB" sz="1200" b="1">
                  <a:cs typeface="Arial" panose="020B0604020202020204" pitchFamily="34" charset="0"/>
                </a:rPr>
                <a:t>Sources</a:t>
              </a:r>
            </a:p>
          </p:txBody>
        </p:sp>
        <p:sp>
          <p:nvSpPr>
            <p:cNvPr id="846862" name="AutoShape 14"/>
            <p:cNvSpPr>
              <a:spLocks noChangeArrowheads="1"/>
            </p:cNvSpPr>
            <p:nvPr/>
          </p:nvSpPr>
          <p:spPr bwMode="auto">
            <a:xfrm rot="10800000">
              <a:off x="562" y="1730"/>
              <a:ext cx="240" cy="288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63" name="AutoShape 15"/>
            <p:cNvSpPr>
              <a:spLocks noChangeArrowheads="1"/>
            </p:cNvSpPr>
            <p:nvPr/>
          </p:nvSpPr>
          <p:spPr bwMode="auto">
            <a:xfrm rot="10800000">
              <a:off x="610" y="1778"/>
              <a:ext cx="240" cy="288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864" name="AutoShape 16"/>
            <p:cNvSpPr>
              <a:spLocks noChangeArrowheads="1"/>
            </p:cNvSpPr>
            <p:nvPr/>
          </p:nvSpPr>
          <p:spPr bwMode="auto">
            <a:xfrm rot="10800000">
              <a:off x="658" y="1826"/>
              <a:ext cx="240" cy="288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6865" name="Group 17"/>
          <p:cNvGrpSpPr>
            <a:grpSpLocks/>
          </p:cNvGrpSpPr>
          <p:nvPr/>
        </p:nvGrpSpPr>
        <p:grpSpPr bwMode="auto">
          <a:xfrm>
            <a:off x="7086600" y="2438400"/>
            <a:ext cx="1320800" cy="1022350"/>
            <a:chOff x="3125" y="1660"/>
            <a:chExt cx="832" cy="644"/>
          </a:xfrm>
        </p:grpSpPr>
        <p:sp>
          <p:nvSpPr>
            <p:cNvPr id="846866" name="Text Box 18"/>
            <p:cNvSpPr txBox="1">
              <a:spLocks noChangeArrowheads="1"/>
            </p:cNvSpPr>
            <p:nvPr/>
          </p:nvSpPr>
          <p:spPr bwMode="auto">
            <a:xfrm>
              <a:off x="3125" y="1660"/>
              <a:ext cx="8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GB" sz="1200" b="1">
                  <a:cs typeface="Arial" panose="020B0604020202020204" pitchFamily="34" charset="0"/>
                </a:rPr>
                <a:t>MOLAP</a:t>
              </a:r>
            </a:p>
          </p:txBody>
        </p:sp>
        <p:grpSp>
          <p:nvGrpSpPr>
            <p:cNvPr id="846867" name="Group 19"/>
            <p:cNvGrpSpPr>
              <a:grpSpLocks/>
            </p:cNvGrpSpPr>
            <p:nvPr/>
          </p:nvGrpSpPr>
          <p:grpSpPr bwMode="auto">
            <a:xfrm>
              <a:off x="3312" y="1872"/>
              <a:ext cx="480" cy="432"/>
              <a:chOff x="3648" y="2016"/>
              <a:chExt cx="1776" cy="1680"/>
            </a:xfrm>
          </p:grpSpPr>
          <p:sp>
            <p:nvSpPr>
              <p:cNvPr id="846868" name="AutoShape 20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69" name="AutoShape 21"/>
              <p:cNvSpPr>
                <a:spLocks noChangeArrowheads="1"/>
              </p:cNvSpPr>
              <p:nvPr/>
            </p:nvSpPr>
            <p:spPr bwMode="auto">
              <a:xfrm>
                <a:off x="417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70" name="AutoShape 22"/>
              <p:cNvSpPr>
                <a:spLocks noChangeArrowheads="1"/>
              </p:cNvSpPr>
              <p:nvPr/>
            </p:nvSpPr>
            <p:spPr bwMode="auto">
              <a:xfrm>
                <a:off x="441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71" name="AutoShape 23"/>
              <p:cNvSpPr>
                <a:spLocks noChangeArrowheads="1"/>
              </p:cNvSpPr>
              <p:nvPr/>
            </p:nvSpPr>
            <p:spPr bwMode="auto">
              <a:xfrm>
                <a:off x="465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72" name="AutoShape 24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73" name="AutoShape 25"/>
              <p:cNvSpPr>
                <a:spLocks noChangeArrowheads="1"/>
              </p:cNvSpPr>
              <p:nvPr/>
            </p:nvSpPr>
            <p:spPr bwMode="auto">
              <a:xfrm>
                <a:off x="513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74" name="AutoShape 26"/>
              <p:cNvSpPr>
                <a:spLocks noChangeArrowheads="1"/>
              </p:cNvSpPr>
              <p:nvPr/>
            </p:nvSpPr>
            <p:spPr bwMode="auto">
              <a:xfrm>
                <a:off x="393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75" name="AutoShape 27"/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76" name="AutoShape 28"/>
              <p:cNvSpPr>
                <a:spLocks noChangeArrowheads="1"/>
              </p:cNvSpPr>
              <p:nvPr/>
            </p:nvSpPr>
            <p:spPr bwMode="auto">
              <a:xfrm>
                <a:off x="441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77" name="AutoShape 29"/>
              <p:cNvSpPr>
                <a:spLocks noChangeArrowheads="1"/>
              </p:cNvSpPr>
              <p:nvPr/>
            </p:nvSpPr>
            <p:spPr bwMode="auto">
              <a:xfrm>
                <a:off x="465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78" name="AutoShape 30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79" name="AutoShape 31"/>
              <p:cNvSpPr>
                <a:spLocks noChangeArrowheads="1"/>
              </p:cNvSpPr>
              <p:nvPr/>
            </p:nvSpPr>
            <p:spPr bwMode="auto">
              <a:xfrm>
                <a:off x="513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80" name="AutoShape 32"/>
              <p:cNvSpPr>
                <a:spLocks noChangeArrowheads="1"/>
              </p:cNvSpPr>
              <p:nvPr/>
            </p:nvSpPr>
            <p:spPr bwMode="auto">
              <a:xfrm>
                <a:off x="393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81" name="AutoShape 33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82" name="AutoShape 34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83" name="AutoShape 35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84" name="AutoShape 36"/>
              <p:cNvSpPr>
                <a:spLocks noChangeArrowheads="1"/>
              </p:cNvSpPr>
              <p:nvPr/>
            </p:nvSpPr>
            <p:spPr bwMode="auto">
              <a:xfrm>
                <a:off x="489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85" name="AutoShape 37"/>
              <p:cNvSpPr>
                <a:spLocks noChangeArrowheads="1"/>
              </p:cNvSpPr>
              <p:nvPr/>
            </p:nvSpPr>
            <p:spPr bwMode="auto">
              <a:xfrm>
                <a:off x="513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86" name="AutoShape 38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87" name="AutoShape 39"/>
              <p:cNvSpPr>
                <a:spLocks noChangeArrowheads="1"/>
              </p:cNvSpPr>
              <p:nvPr/>
            </p:nvSpPr>
            <p:spPr bwMode="auto">
              <a:xfrm>
                <a:off x="417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88" name="AutoShape 40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89" name="AutoShape 41"/>
              <p:cNvSpPr>
                <a:spLocks noChangeArrowheads="1"/>
              </p:cNvSpPr>
              <p:nvPr/>
            </p:nvSpPr>
            <p:spPr bwMode="auto">
              <a:xfrm>
                <a:off x="465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90" name="AutoShape 42"/>
              <p:cNvSpPr>
                <a:spLocks noChangeArrowheads="1"/>
              </p:cNvSpPr>
              <p:nvPr/>
            </p:nvSpPr>
            <p:spPr bwMode="auto">
              <a:xfrm>
                <a:off x="489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91" name="AutoShape 43"/>
              <p:cNvSpPr>
                <a:spLocks noChangeArrowheads="1"/>
              </p:cNvSpPr>
              <p:nvPr/>
            </p:nvSpPr>
            <p:spPr bwMode="auto">
              <a:xfrm>
                <a:off x="513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92" name="AutoShape 44"/>
              <p:cNvSpPr>
                <a:spLocks noChangeArrowheads="1"/>
              </p:cNvSpPr>
              <p:nvPr/>
            </p:nvSpPr>
            <p:spPr bwMode="auto">
              <a:xfrm>
                <a:off x="393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93" name="AutoShape 45"/>
              <p:cNvSpPr>
                <a:spLocks noChangeArrowheads="1"/>
              </p:cNvSpPr>
              <p:nvPr/>
            </p:nvSpPr>
            <p:spPr bwMode="auto">
              <a:xfrm>
                <a:off x="417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94" name="AutoShape 46"/>
              <p:cNvSpPr>
                <a:spLocks noChangeArrowheads="1"/>
              </p:cNvSpPr>
              <p:nvPr/>
            </p:nvSpPr>
            <p:spPr bwMode="auto">
              <a:xfrm>
                <a:off x="441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95" name="AutoShape 47"/>
              <p:cNvSpPr>
                <a:spLocks noChangeArrowheads="1"/>
              </p:cNvSpPr>
              <p:nvPr/>
            </p:nvSpPr>
            <p:spPr bwMode="auto">
              <a:xfrm>
                <a:off x="465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96" name="AutoShape 48"/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97" name="AutoShape 49"/>
              <p:cNvSpPr>
                <a:spLocks noChangeArrowheads="1"/>
              </p:cNvSpPr>
              <p:nvPr/>
            </p:nvSpPr>
            <p:spPr bwMode="auto">
              <a:xfrm>
                <a:off x="513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98" name="AutoShape 50"/>
              <p:cNvSpPr>
                <a:spLocks noChangeArrowheads="1"/>
              </p:cNvSpPr>
              <p:nvPr/>
            </p:nvSpPr>
            <p:spPr bwMode="auto">
              <a:xfrm>
                <a:off x="393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899" name="AutoShape 51"/>
              <p:cNvSpPr>
                <a:spLocks noChangeArrowheads="1"/>
              </p:cNvSpPr>
              <p:nvPr/>
            </p:nvSpPr>
            <p:spPr bwMode="auto">
              <a:xfrm>
                <a:off x="417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00" name="AutoShape 52"/>
              <p:cNvSpPr>
                <a:spLocks noChangeArrowheads="1"/>
              </p:cNvSpPr>
              <p:nvPr/>
            </p:nvSpPr>
            <p:spPr bwMode="auto">
              <a:xfrm>
                <a:off x="441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01" name="AutoShape 53"/>
              <p:cNvSpPr>
                <a:spLocks noChangeArrowheads="1"/>
              </p:cNvSpPr>
              <p:nvPr/>
            </p:nvSpPr>
            <p:spPr bwMode="auto">
              <a:xfrm>
                <a:off x="465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02" name="AutoShape 54"/>
              <p:cNvSpPr>
                <a:spLocks noChangeArrowheads="1"/>
              </p:cNvSpPr>
              <p:nvPr/>
            </p:nvSpPr>
            <p:spPr bwMode="auto">
              <a:xfrm>
                <a:off x="489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03" name="AutoShape 55"/>
              <p:cNvSpPr>
                <a:spLocks noChangeArrowheads="1"/>
              </p:cNvSpPr>
              <p:nvPr/>
            </p:nvSpPr>
            <p:spPr bwMode="auto">
              <a:xfrm>
                <a:off x="513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04" name="AutoShape 56"/>
              <p:cNvSpPr>
                <a:spLocks noChangeArrowheads="1"/>
              </p:cNvSpPr>
              <p:nvPr/>
            </p:nvSpPr>
            <p:spPr bwMode="auto">
              <a:xfrm>
                <a:off x="384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05" name="AutoShape 57"/>
              <p:cNvSpPr>
                <a:spLocks noChangeArrowheads="1"/>
              </p:cNvSpPr>
              <p:nvPr/>
            </p:nvSpPr>
            <p:spPr bwMode="auto">
              <a:xfrm>
                <a:off x="408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06" name="AutoShape 58"/>
              <p:cNvSpPr>
                <a:spLocks noChangeArrowheads="1"/>
              </p:cNvSpPr>
              <p:nvPr/>
            </p:nvSpPr>
            <p:spPr bwMode="auto">
              <a:xfrm>
                <a:off x="432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07" name="AutoShape 59"/>
              <p:cNvSpPr>
                <a:spLocks noChangeArrowheads="1"/>
              </p:cNvSpPr>
              <p:nvPr/>
            </p:nvSpPr>
            <p:spPr bwMode="auto">
              <a:xfrm>
                <a:off x="456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08" name="AutoShape 60"/>
              <p:cNvSpPr>
                <a:spLocks noChangeArrowheads="1"/>
              </p:cNvSpPr>
              <p:nvPr/>
            </p:nvSpPr>
            <p:spPr bwMode="auto">
              <a:xfrm>
                <a:off x="480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09" name="AutoShape 61"/>
              <p:cNvSpPr>
                <a:spLocks noChangeArrowheads="1"/>
              </p:cNvSpPr>
              <p:nvPr/>
            </p:nvSpPr>
            <p:spPr bwMode="auto">
              <a:xfrm>
                <a:off x="504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10" name="AutoShape 62"/>
              <p:cNvSpPr>
                <a:spLocks noChangeArrowheads="1"/>
              </p:cNvSpPr>
              <p:nvPr/>
            </p:nvSpPr>
            <p:spPr bwMode="auto">
              <a:xfrm>
                <a:off x="384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11" name="AutoShape 63"/>
              <p:cNvSpPr>
                <a:spLocks noChangeArrowheads="1"/>
              </p:cNvSpPr>
              <p:nvPr/>
            </p:nvSpPr>
            <p:spPr bwMode="auto">
              <a:xfrm>
                <a:off x="408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12" name="AutoShape 64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13" name="AutoShape 65"/>
              <p:cNvSpPr>
                <a:spLocks noChangeArrowheads="1"/>
              </p:cNvSpPr>
              <p:nvPr/>
            </p:nvSpPr>
            <p:spPr bwMode="auto">
              <a:xfrm>
                <a:off x="456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14" name="AutoShape 66"/>
              <p:cNvSpPr>
                <a:spLocks noChangeArrowheads="1"/>
              </p:cNvSpPr>
              <p:nvPr/>
            </p:nvSpPr>
            <p:spPr bwMode="auto">
              <a:xfrm>
                <a:off x="480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15" name="AutoShape 67"/>
              <p:cNvSpPr>
                <a:spLocks noChangeArrowheads="1"/>
              </p:cNvSpPr>
              <p:nvPr/>
            </p:nvSpPr>
            <p:spPr bwMode="auto">
              <a:xfrm>
                <a:off x="504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16" name="AutoShape 68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17" name="AutoShape 69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18" name="AutoShape 70"/>
              <p:cNvSpPr>
                <a:spLocks noChangeArrowheads="1"/>
              </p:cNvSpPr>
              <p:nvPr/>
            </p:nvSpPr>
            <p:spPr bwMode="auto">
              <a:xfrm>
                <a:off x="432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19" name="AutoShape 71"/>
              <p:cNvSpPr>
                <a:spLocks noChangeArrowheads="1"/>
              </p:cNvSpPr>
              <p:nvPr/>
            </p:nvSpPr>
            <p:spPr bwMode="auto">
              <a:xfrm>
                <a:off x="456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20" name="AutoShape 72"/>
              <p:cNvSpPr>
                <a:spLocks noChangeArrowheads="1"/>
              </p:cNvSpPr>
              <p:nvPr/>
            </p:nvSpPr>
            <p:spPr bwMode="auto">
              <a:xfrm>
                <a:off x="480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21" name="AutoShape 73"/>
              <p:cNvSpPr>
                <a:spLocks noChangeArrowheads="1"/>
              </p:cNvSpPr>
              <p:nvPr/>
            </p:nvSpPr>
            <p:spPr bwMode="auto">
              <a:xfrm>
                <a:off x="504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22" name="AutoShape 74"/>
              <p:cNvSpPr>
                <a:spLocks noChangeArrowheads="1"/>
              </p:cNvSpPr>
              <p:nvPr/>
            </p:nvSpPr>
            <p:spPr bwMode="auto">
              <a:xfrm>
                <a:off x="384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23" name="AutoShape 75"/>
              <p:cNvSpPr>
                <a:spLocks noChangeArrowheads="1"/>
              </p:cNvSpPr>
              <p:nvPr/>
            </p:nvSpPr>
            <p:spPr bwMode="auto">
              <a:xfrm>
                <a:off x="408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24" name="AutoShape 76"/>
              <p:cNvSpPr>
                <a:spLocks noChangeArrowheads="1"/>
              </p:cNvSpPr>
              <p:nvPr/>
            </p:nvSpPr>
            <p:spPr bwMode="auto">
              <a:xfrm>
                <a:off x="432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25" name="AutoShape 77"/>
              <p:cNvSpPr>
                <a:spLocks noChangeArrowheads="1"/>
              </p:cNvSpPr>
              <p:nvPr/>
            </p:nvSpPr>
            <p:spPr bwMode="auto">
              <a:xfrm>
                <a:off x="456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26" name="AutoShape 78"/>
              <p:cNvSpPr>
                <a:spLocks noChangeArrowheads="1"/>
              </p:cNvSpPr>
              <p:nvPr/>
            </p:nvSpPr>
            <p:spPr bwMode="auto">
              <a:xfrm>
                <a:off x="480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27" name="AutoShape 79"/>
              <p:cNvSpPr>
                <a:spLocks noChangeArrowheads="1"/>
              </p:cNvSpPr>
              <p:nvPr/>
            </p:nvSpPr>
            <p:spPr bwMode="auto">
              <a:xfrm>
                <a:off x="504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28" name="AutoShape 80"/>
              <p:cNvSpPr>
                <a:spLocks noChangeArrowheads="1"/>
              </p:cNvSpPr>
              <p:nvPr/>
            </p:nvSpPr>
            <p:spPr bwMode="auto">
              <a:xfrm>
                <a:off x="384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29" name="AutoShape 81"/>
              <p:cNvSpPr>
                <a:spLocks noChangeArrowheads="1"/>
              </p:cNvSpPr>
              <p:nvPr/>
            </p:nvSpPr>
            <p:spPr bwMode="auto">
              <a:xfrm>
                <a:off x="408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30" name="AutoShape 82"/>
              <p:cNvSpPr>
                <a:spLocks noChangeArrowheads="1"/>
              </p:cNvSpPr>
              <p:nvPr/>
            </p:nvSpPr>
            <p:spPr bwMode="auto">
              <a:xfrm>
                <a:off x="432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31" name="AutoShape 83"/>
              <p:cNvSpPr>
                <a:spLocks noChangeArrowheads="1"/>
              </p:cNvSpPr>
              <p:nvPr/>
            </p:nvSpPr>
            <p:spPr bwMode="auto">
              <a:xfrm>
                <a:off x="456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32" name="AutoShape 84"/>
              <p:cNvSpPr>
                <a:spLocks noChangeArrowheads="1"/>
              </p:cNvSpPr>
              <p:nvPr/>
            </p:nvSpPr>
            <p:spPr bwMode="auto">
              <a:xfrm>
                <a:off x="480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33" name="AutoShape 85"/>
              <p:cNvSpPr>
                <a:spLocks noChangeArrowheads="1"/>
              </p:cNvSpPr>
              <p:nvPr/>
            </p:nvSpPr>
            <p:spPr bwMode="auto">
              <a:xfrm>
                <a:off x="504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34" name="AutoShape 86"/>
              <p:cNvSpPr>
                <a:spLocks noChangeArrowheads="1"/>
              </p:cNvSpPr>
              <p:nvPr/>
            </p:nvSpPr>
            <p:spPr bwMode="auto">
              <a:xfrm>
                <a:off x="384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35" name="AutoShape 87"/>
              <p:cNvSpPr>
                <a:spLocks noChangeArrowheads="1"/>
              </p:cNvSpPr>
              <p:nvPr/>
            </p:nvSpPr>
            <p:spPr bwMode="auto">
              <a:xfrm>
                <a:off x="408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36" name="AutoShape 88"/>
              <p:cNvSpPr>
                <a:spLocks noChangeArrowheads="1"/>
              </p:cNvSpPr>
              <p:nvPr/>
            </p:nvSpPr>
            <p:spPr bwMode="auto">
              <a:xfrm>
                <a:off x="432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37" name="AutoShape 89"/>
              <p:cNvSpPr>
                <a:spLocks noChangeArrowheads="1"/>
              </p:cNvSpPr>
              <p:nvPr/>
            </p:nvSpPr>
            <p:spPr bwMode="auto">
              <a:xfrm>
                <a:off x="456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38" name="AutoShape 90"/>
              <p:cNvSpPr>
                <a:spLocks noChangeArrowheads="1"/>
              </p:cNvSpPr>
              <p:nvPr/>
            </p:nvSpPr>
            <p:spPr bwMode="auto">
              <a:xfrm>
                <a:off x="480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39" name="AutoShape 91"/>
              <p:cNvSpPr>
                <a:spLocks noChangeArrowheads="1"/>
              </p:cNvSpPr>
              <p:nvPr/>
            </p:nvSpPr>
            <p:spPr bwMode="auto">
              <a:xfrm>
                <a:off x="504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40" name="AutoShape 92"/>
              <p:cNvSpPr>
                <a:spLocks noChangeArrowheads="1"/>
              </p:cNvSpPr>
              <p:nvPr/>
            </p:nvSpPr>
            <p:spPr bwMode="auto">
              <a:xfrm>
                <a:off x="374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41" name="AutoShape 93"/>
              <p:cNvSpPr>
                <a:spLocks noChangeArrowheads="1"/>
              </p:cNvSpPr>
              <p:nvPr/>
            </p:nvSpPr>
            <p:spPr bwMode="auto">
              <a:xfrm>
                <a:off x="398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42" name="AutoShape 94"/>
              <p:cNvSpPr>
                <a:spLocks noChangeArrowheads="1"/>
              </p:cNvSpPr>
              <p:nvPr/>
            </p:nvSpPr>
            <p:spPr bwMode="auto">
              <a:xfrm>
                <a:off x="422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43" name="AutoShape 95"/>
              <p:cNvSpPr>
                <a:spLocks noChangeArrowheads="1"/>
              </p:cNvSpPr>
              <p:nvPr/>
            </p:nvSpPr>
            <p:spPr bwMode="auto">
              <a:xfrm>
                <a:off x="446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44" name="AutoShape 96"/>
              <p:cNvSpPr>
                <a:spLocks noChangeArrowheads="1"/>
              </p:cNvSpPr>
              <p:nvPr/>
            </p:nvSpPr>
            <p:spPr bwMode="auto">
              <a:xfrm>
                <a:off x="470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45" name="AutoShape 97"/>
              <p:cNvSpPr>
                <a:spLocks noChangeArrowheads="1"/>
              </p:cNvSpPr>
              <p:nvPr/>
            </p:nvSpPr>
            <p:spPr bwMode="auto">
              <a:xfrm>
                <a:off x="494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46" name="AutoShape 98"/>
              <p:cNvSpPr>
                <a:spLocks noChangeArrowheads="1"/>
              </p:cNvSpPr>
              <p:nvPr/>
            </p:nvSpPr>
            <p:spPr bwMode="auto">
              <a:xfrm>
                <a:off x="374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47" name="AutoShape 99"/>
              <p:cNvSpPr>
                <a:spLocks noChangeArrowheads="1"/>
              </p:cNvSpPr>
              <p:nvPr/>
            </p:nvSpPr>
            <p:spPr bwMode="auto">
              <a:xfrm>
                <a:off x="398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48" name="AutoShape 100"/>
              <p:cNvSpPr>
                <a:spLocks noChangeArrowheads="1"/>
              </p:cNvSpPr>
              <p:nvPr/>
            </p:nvSpPr>
            <p:spPr bwMode="auto">
              <a:xfrm>
                <a:off x="422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49" name="AutoShape 101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50" name="AutoShape 102"/>
              <p:cNvSpPr>
                <a:spLocks noChangeArrowheads="1"/>
              </p:cNvSpPr>
              <p:nvPr/>
            </p:nvSpPr>
            <p:spPr bwMode="auto">
              <a:xfrm>
                <a:off x="470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51" name="AutoShape 103"/>
              <p:cNvSpPr>
                <a:spLocks noChangeArrowheads="1"/>
              </p:cNvSpPr>
              <p:nvPr/>
            </p:nvSpPr>
            <p:spPr bwMode="auto">
              <a:xfrm>
                <a:off x="494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52" name="AutoShape 104"/>
              <p:cNvSpPr>
                <a:spLocks noChangeArrowheads="1"/>
              </p:cNvSpPr>
              <p:nvPr/>
            </p:nvSpPr>
            <p:spPr bwMode="auto">
              <a:xfrm>
                <a:off x="374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53" name="AutoShape 105"/>
              <p:cNvSpPr>
                <a:spLocks noChangeArrowheads="1"/>
              </p:cNvSpPr>
              <p:nvPr/>
            </p:nvSpPr>
            <p:spPr bwMode="auto">
              <a:xfrm>
                <a:off x="398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54" name="AutoShape 106"/>
              <p:cNvSpPr>
                <a:spLocks noChangeArrowheads="1"/>
              </p:cNvSpPr>
              <p:nvPr/>
            </p:nvSpPr>
            <p:spPr bwMode="auto">
              <a:xfrm>
                <a:off x="422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55" name="AutoShape 107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56" name="AutoShape 108"/>
              <p:cNvSpPr>
                <a:spLocks noChangeArrowheads="1"/>
              </p:cNvSpPr>
              <p:nvPr/>
            </p:nvSpPr>
            <p:spPr bwMode="auto">
              <a:xfrm>
                <a:off x="470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57" name="AutoShape 109"/>
              <p:cNvSpPr>
                <a:spLocks noChangeArrowheads="1"/>
              </p:cNvSpPr>
              <p:nvPr/>
            </p:nvSpPr>
            <p:spPr bwMode="auto">
              <a:xfrm>
                <a:off x="494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58" name="AutoShape 110"/>
              <p:cNvSpPr>
                <a:spLocks noChangeArrowheads="1"/>
              </p:cNvSpPr>
              <p:nvPr/>
            </p:nvSpPr>
            <p:spPr bwMode="auto">
              <a:xfrm>
                <a:off x="374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59" name="AutoShape 111"/>
              <p:cNvSpPr>
                <a:spLocks noChangeArrowheads="1"/>
              </p:cNvSpPr>
              <p:nvPr/>
            </p:nvSpPr>
            <p:spPr bwMode="auto">
              <a:xfrm>
                <a:off x="398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60" name="AutoShape 112"/>
              <p:cNvSpPr>
                <a:spLocks noChangeArrowheads="1"/>
              </p:cNvSpPr>
              <p:nvPr/>
            </p:nvSpPr>
            <p:spPr bwMode="auto">
              <a:xfrm>
                <a:off x="422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61" name="AutoShape 113"/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62" name="AutoShape 114"/>
              <p:cNvSpPr>
                <a:spLocks noChangeArrowheads="1"/>
              </p:cNvSpPr>
              <p:nvPr/>
            </p:nvSpPr>
            <p:spPr bwMode="auto">
              <a:xfrm>
                <a:off x="470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63" name="AutoShape 115"/>
              <p:cNvSpPr>
                <a:spLocks noChangeArrowheads="1"/>
              </p:cNvSpPr>
              <p:nvPr/>
            </p:nvSpPr>
            <p:spPr bwMode="auto">
              <a:xfrm>
                <a:off x="494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64" name="AutoShape 116"/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65" name="AutoShape 117"/>
              <p:cNvSpPr>
                <a:spLocks noChangeArrowheads="1"/>
              </p:cNvSpPr>
              <p:nvPr/>
            </p:nvSpPr>
            <p:spPr bwMode="auto">
              <a:xfrm>
                <a:off x="398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66" name="AutoShape 118"/>
              <p:cNvSpPr>
                <a:spLocks noChangeArrowheads="1"/>
              </p:cNvSpPr>
              <p:nvPr/>
            </p:nvSpPr>
            <p:spPr bwMode="auto">
              <a:xfrm>
                <a:off x="422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67" name="AutoShape 119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68" name="AutoShape 120"/>
              <p:cNvSpPr>
                <a:spLocks noChangeArrowheads="1"/>
              </p:cNvSpPr>
              <p:nvPr/>
            </p:nvSpPr>
            <p:spPr bwMode="auto">
              <a:xfrm>
                <a:off x="470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69" name="AutoShape 121"/>
              <p:cNvSpPr>
                <a:spLocks noChangeArrowheads="1"/>
              </p:cNvSpPr>
              <p:nvPr/>
            </p:nvSpPr>
            <p:spPr bwMode="auto">
              <a:xfrm>
                <a:off x="494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70" name="AutoShape 122"/>
              <p:cNvSpPr>
                <a:spLocks noChangeArrowheads="1"/>
              </p:cNvSpPr>
              <p:nvPr/>
            </p:nvSpPr>
            <p:spPr bwMode="auto">
              <a:xfrm>
                <a:off x="374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71" name="AutoShape 123"/>
              <p:cNvSpPr>
                <a:spLocks noChangeArrowheads="1"/>
              </p:cNvSpPr>
              <p:nvPr/>
            </p:nvSpPr>
            <p:spPr bwMode="auto">
              <a:xfrm>
                <a:off x="398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72" name="AutoShape 124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73" name="AutoShape 125"/>
              <p:cNvSpPr>
                <a:spLocks noChangeArrowheads="1"/>
              </p:cNvSpPr>
              <p:nvPr/>
            </p:nvSpPr>
            <p:spPr bwMode="auto">
              <a:xfrm>
                <a:off x="446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74" name="AutoShape 126"/>
              <p:cNvSpPr>
                <a:spLocks noChangeArrowheads="1"/>
              </p:cNvSpPr>
              <p:nvPr/>
            </p:nvSpPr>
            <p:spPr bwMode="auto">
              <a:xfrm>
                <a:off x="470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75" name="AutoShape 127"/>
              <p:cNvSpPr>
                <a:spLocks noChangeArrowheads="1"/>
              </p:cNvSpPr>
              <p:nvPr/>
            </p:nvSpPr>
            <p:spPr bwMode="auto">
              <a:xfrm>
                <a:off x="494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76" name="AutoShape 128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77" name="AutoShape 129"/>
              <p:cNvSpPr>
                <a:spLocks noChangeArrowheads="1"/>
              </p:cNvSpPr>
              <p:nvPr/>
            </p:nvSpPr>
            <p:spPr bwMode="auto">
              <a:xfrm>
                <a:off x="388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78" name="AutoShape 130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79" name="AutoShape 131"/>
              <p:cNvSpPr>
                <a:spLocks noChangeArrowheads="1"/>
              </p:cNvSpPr>
              <p:nvPr/>
            </p:nvSpPr>
            <p:spPr bwMode="auto">
              <a:xfrm>
                <a:off x="436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80" name="AutoShape 132"/>
              <p:cNvSpPr>
                <a:spLocks noChangeArrowheads="1"/>
              </p:cNvSpPr>
              <p:nvPr/>
            </p:nvSpPr>
            <p:spPr bwMode="auto">
              <a:xfrm>
                <a:off x="460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81" name="AutoShape 133"/>
              <p:cNvSpPr>
                <a:spLocks noChangeArrowheads="1"/>
              </p:cNvSpPr>
              <p:nvPr/>
            </p:nvSpPr>
            <p:spPr bwMode="auto">
              <a:xfrm>
                <a:off x="484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82" name="AutoShape 134"/>
              <p:cNvSpPr>
                <a:spLocks noChangeArrowheads="1"/>
              </p:cNvSpPr>
              <p:nvPr/>
            </p:nvSpPr>
            <p:spPr bwMode="auto">
              <a:xfrm>
                <a:off x="364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83" name="AutoShape 135"/>
              <p:cNvSpPr>
                <a:spLocks noChangeArrowheads="1"/>
              </p:cNvSpPr>
              <p:nvPr/>
            </p:nvSpPr>
            <p:spPr bwMode="auto">
              <a:xfrm>
                <a:off x="388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84" name="AutoShape 136"/>
              <p:cNvSpPr>
                <a:spLocks noChangeArrowheads="1"/>
              </p:cNvSpPr>
              <p:nvPr/>
            </p:nvSpPr>
            <p:spPr bwMode="auto">
              <a:xfrm>
                <a:off x="412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85" name="AutoShape 137"/>
              <p:cNvSpPr>
                <a:spLocks noChangeArrowheads="1"/>
              </p:cNvSpPr>
              <p:nvPr/>
            </p:nvSpPr>
            <p:spPr bwMode="auto">
              <a:xfrm>
                <a:off x="436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86" name="AutoShape 138"/>
              <p:cNvSpPr>
                <a:spLocks noChangeArrowheads="1"/>
              </p:cNvSpPr>
              <p:nvPr/>
            </p:nvSpPr>
            <p:spPr bwMode="auto">
              <a:xfrm>
                <a:off x="460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87" name="AutoShape 139"/>
              <p:cNvSpPr>
                <a:spLocks noChangeArrowheads="1"/>
              </p:cNvSpPr>
              <p:nvPr/>
            </p:nvSpPr>
            <p:spPr bwMode="auto">
              <a:xfrm>
                <a:off x="484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88" name="AutoShape 140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89" name="AutoShape 141"/>
              <p:cNvSpPr>
                <a:spLocks noChangeArrowheads="1"/>
              </p:cNvSpPr>
              <p:nvPr/>
            </p:nvSpPr>
            <p:spPr bwMode="auto">
              <a:xfrm>
                <a:off x="388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90" name="AutoShape 142"/>
              <p:cNvSpPr>
                <a:spLocks noChangeArrowheads="1"/>
              </p:cNvSpPr>
              <p:nvPr/>
            </p:nvSpPr>
            <p:spPr bwMode="auto">
              <a:xfrm>
                <a:off x="412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91" name="AutoShape 143"/>
              <p:cNvSpPr>
                <a:spLocks noChangeArrowheads="1"/>
              </p:cNvSpPr>
              <p:nvPr/>
            </p:nvSpPr>
            <p:spPr bwMode="auto">
              <a:xfrm>
                <a:off x="436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92" name="AutoShape 144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93" name="AutoShape 145"/>
              <p:cNvSpPr>
                <a:spLocks noChangeArrowheads="1"/>
              </p:cNvSpPr>
              <p:nvPr/>
            </p:nvSpPr>
            <p:spPr bwMode="auto">
              <a:xfrm>
                <a:off x="484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94" name="AutoShape 146"/>
              <p:cNvSpPr>
                <a:spLocks noChangeArrowheads="1"/>
              </p:cNvSpPr>
              <p:nvPr/>
            </p:nvSpPr>
            <p:spPr bwMode="auto">
              <a:xfrm>
                <a:off x="364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95" name="AutoShape 147"/>
              <p:cNvSpPr>
                <a:spLocks noChangeArrowheads="1"/>
              </p:cNvSpPr>
              <p:nvPr/>
            </p:nvSpPr>
            <p:spPr bwMode="auto">
              <a:xfrm>
                <a:off x="388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96" name="AutoShape 148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97" name="AutoShape 149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98" name="AutoShape 150"/>
              <p:cNvSpPr>
                <a:spLocks noChangeArrowheads="1"/>
              </p:cNvSpPr>
              <p:nvPr/>
            </p:nvSpPr>
            <p:spPr bwMode="auto">
              <a:xfrm>
                <a:off x="460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6999" name="AutoShape 151"/>
              <p:cNvSpPr>
                <a:spLocks noChangeArrowheads="1"/>
              </p:cNvSpPr>
              <p:nvPr/>
            </p:nvSpPr>
            <p:spPr bwMode="auto">
              <a:xfrm>
                <a:off x="484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00" name="AutoShape 1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01" name="AutoShape 153"/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02" name="AutoShape 154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03" name="AutoShape 155"/>
              <p:cNvSpPr>
                <a:spLocks noChangeArrowheads="1"/>
              </p:cNvSpPr>
              <p:nvPr/>
            </p:nvSpPr>
            <p:spPr bwMode="auto">
              <a:xfrm>
                <a:off x="436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04" name="AutoShape 156"/>
              <p:cNvSpPr>
                <a:spLocks noChangeArrowheads="1"/>
              </p:cNvSpPr>
              <p:nvPr/>
            </p:nvSpPr>
            <p:spPr bwMode="auto">
              <a:xfrm>
                <a:off x="460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05" name="AutoShape 157"/>
              <p:cNvSpPr>
                <a:spLocks noChangeArrowheads="1"/>
              </p:cNvSpPr>
              <p:nvPr/>
            </p:nvSpPr>
            <p:spPr bwMode="auto">
              <a:xfrm>
                <a:off x="484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06" name="AutoShape 158"/>
              <p:cNvSpPr>
                <a:spLocks noChangeArrowheads="1"/>
              </p:cNvSpPr>
              <p:nvPr/>
            </p:nvSpPr>
            <p:spPr bwMode="auto">
              <a:xfrm>
                <a:off x="364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07" name="AutoShape 159"/>
              <p:cNvSpPr>
                <a:spLocks noChangeArrowheads="1"/>
              </p:cNvSpPr>
              <p:nvPr/>
            </p:nvSpPr>
            <p:spPr bwMode="auto">
              <a:xfrm>
                <a:off x="388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08" name="AutoShape 160"/>
              <p:cNvSpPr>
                <a:spLocks noChangeArrowheads="1"/>
              </p:cNvSpPr>
              <p:nvPr/>
            </p:nvSpPr>
            <p:spPr bwMode="auto">
              <a:xfrm>
                <a:off x="412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09" name="AutoShape 161"/>
              <p:cNvSpPr>
                <a:spLocks noChangeArrowheads="1"/>
              </p:cNvSpPr>
              <p:nvPr/>
            </p:nvSpPr>
            <p:spPr bwMode="auto">
              <a:xfrm>
                <a:off x="436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10" name="AutoShape 162"/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11" name="AutoShape 163"/>
              <p:cNvSpPr>
                <a:spLocks noChangeArrowheads="1"/>
              </p:cNvSpPr>
              <p:nvPr/>
            </p:nvSpPr>
            <p:spPr bwMode="auto">
              <a:xfrm>
                <a:off x="484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47012" name="Group 164"/>
          <p:cNvGrpSpPr>
            <a:grpSpLocks/>
          </p:cNvGrpSpPr>
          <p:nvPr/>
        </p:nvGrpSpPr>
        <p:grpSpPr bwMode="auto">
          <a:xfrm>
            <a:off x="7437443" y="4189414"/>
            <a:ext cx="614363" cy="942975"/>
            <a:chOff x="3378" y="2622"/>
            <a:chExt cx="387" cy="594"/>
          </a:xfrm>
        </p:grpSpPr>
        <p:sp>
          <p:nvSpPr>
            <p:cNvPr id="847013" name="Text Box 165"/>
            <p:cNvSpPr txBox="1">
              <a:spLocks noChangeArrowheads="1"/>
            </p:cNvSpPr>
            <p:nvPr/>
          </p:nvSpPr>
          <p:spPr bwMode="auto">
            <a:xfrm>
              <a:off x="3378" y="2622"/>
              <a:ext cx="38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GB" sz="1200" b="1">
                  <a:cs typeface="Arial" panose="020B0604020202020204" pitchFamily="34" charset="0"/>
                </a:rPr>
                <a:t>ROLAP</a:t>
              </a:r>
            </a:p>
          </p:txBody>
        </p:sp>
        <p:grpSp>
          <p:nvGrpSpPr>
            <p:cNvPr id="847014" name="Group 166"/>
            <p:cNvGrpSpPr>
              <a:grpSpLocks/>
            </p:cNvGrpSpPr>
            <p:nvPr/>
          </p:nvGrpSpPr>
          <p:grpSpPr bwMode="auto">
            <a:xfrm>
              <a:off x="3408" y="2784"/>
              <a:ext cx="336" cy="432"/>
              <a:chOff x="3120" y="3504"/>
              <a:chExt cx="432" cy="576"/>
            </a:xfrm>
          </p:grpSpPr>
          <p:sp>
            <p:nvSpPr>
              <p:cNvPr id="847015" name="Rectangle 167"/>
              <p:cNvSpPr>
                <a:spLocks noChangeArrowheads="1"/>
              </p:cNvSpPr>
              <p:nvPr/>
            </p:nvSpPr>
            <p:spPr bwMode="auto">
              <a:xfrm>
                <a:off x="3120" y="3504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16" name="Rectangle 168"/>
              <p:cNvSpPr>
                <a:spLocks noChangeArrowheads="1"/>
              </p:cNvSpPr>
              <p:nvPr/>
            </p:nvSpPr>
            <p:spPr bwMode="auto">
              <a:xfrm>
                <a:off x="3264" y="3504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17" name="Rectangle 169"/>
              <p:cNvSpPr>
                <a:spLocks noChangeArrowheads="1"/>
              </p:cNvSpPr>
              <p:nvPr/>
            </p:nvSpPr>
            <p:spPr bwMode="auto">
              <a:xfrm>
                <a:off x="3408" y="3504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18" name="Rectangle 170"/>
              <p:cNvSpPr>
                <a:spLocks noChangeArrowheads="1"/>
              </p:cNvSpPr>
              <p:nvPr/>
            </p:nvSpPr>
            <p:spPr bwMode="auto">
              <a:xfrm>
                <a:off x="3120" y="3648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19" name="Rectangle 17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20" name="Rectangle 172"/>
              <p:cNvSpPr>
                <a:spLocks noChangeArrowheads="1"/>
              </p:cNvSpPr>
              <p:nvPr/>
            </p:nvSpPr>
            <p:spPr bwMode="auto">
              <a:xfrm>
                <a:off x="3408" y="3648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21" name="Rectangle 173"/>
              <p:cNvSpPr>
                <a:spLocks noChangeArrowheads="1"/>
              </p:cNvSpPr>
              <p:nvPr/>
            </p:nvSpPr>
            <p:spPr bwMode="auto">
              <a:xfrm>
                <a:off x="3120" y="3792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22" name="Rectangle 174"/>
              <p:cNvSpPr>
                <a:spLocks noChangeArrowheads="1"/>
              </p:cNvSpPr>
              <p:nvPr/>
            </p:nvSpPr>
            <p:spPr bwMode="auto">
              <a:xfrm>
                <a:off x="3264" y="3792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23" name="Rectangle 175"/>
              <p:cNvSpPr>
                <a:spLocks noChangeArrowheads="1"/>
              </p:cNvSpPr>
              <p:nvPr/>
            </p:nvSpPr>
            <p:spPr bwMode="auto">
              <a:xfrm>
                <a:off x="3408" y="3792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24" name="Rectangle 176"/>
              <p:cNvSpPr>
                <a:spLocks noChangeArrowheads="1"/>
              </p:cNvSpPr>
              <p:nvPr/>
            </p:nvSpPr>
            <p:spPr bwMode="auto">
              <a:xfrm>
                <a:off x="3120" y="3936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25" name="Rectangle 177"/>
              <p:cNvSpPr>
                <a:spLocks noChangeArrowheads="1"/>
              </p:cNvSpPr>
              <p:nvPr/>
            </p:nvSpPr>
            <p:spPr bwMode="auto">
              <a:xfrm>
                <a:off x="3264" y="3936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26" name="Rectangle 178"/>
              <p:cNvSpPr>
                <a:spLocks noChangeArrowheads="1"/>
              </p:cNvSpPr>
              <p:nvPr/>
            </p:nvSpPr>
            <p:spPr bwMode="auto">
              <a:xfrm>
                <a:off x="3408" y="3936"/>
                <a:ext cx="144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47027" name="Group 179"/>
          <p:cNvGrpSpPr>
            <a:grpSpLocks/>
          </p:cNvGrpSpPr>
          <p:nvPr/>
        </p:nvGrpSpPr>
        <p:grpSpPr bwMode="auto">
          <a:xfrm>
            <a:off x="8701091" y="2590801"/>
            <a:ext cx="1274763" cy="841375"/>
            <a:chOff x="4377" y="1630"/>
            <a:chExt cx="803" cy="530"/>
          </a:xfrm>
        </p:grpSpPr>
        <p:sp>
          <p:nvSpPr>
            <p:cNvPr id="847028" name="Text Box 180"/>
            <p:cNvSpPr txBox="1">
              <a:spLocks noChangeArrowheads="1"/>
            </p:cNvSpPr>
            <p:nvPr/>
          </p:nvSpPr>
          <p:spPr bwMode="auto">
            <a:xfrm>
              <a:off x="4377" y="1630"/>
              <a:ext cx="80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GB" sz="1200" b="1">
                  <a:cs typeface="Arial" panose="020B0604020202020204" pitchFamily="34" charset="0"/>
                </a:rPr>
                <a:t>Query/Reporting</a:t>
              </a:r>
            </a:p>
          </p:txBody>
        </p:sp>
        <p:sp>
          <p:nvSpPr>
            <p:cNvPr id="847029" name="Text Box 181"/>
            <p:cNvSpPr txBox="1">
              <a:spLocks noChangeArrowheads="1"/>
            </p:cNvSpPr>
            <p:nvPr/>
          </p:nvSpPr>
          <p:spPr bwMode="auto">
            <a:xfrm>
              <a:off x="4560" y="1680"/>
              <a:ext cx="43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400">
                  <a:sym typeface="Wingdings" panose="05000000000000000000" pitchFamily="2" charset="2"/>
                </a:rPr>
                <a:t></a:t>
              </a:r>
            </a:p>
          </p:txBody>
        </p:sp>
      </p:grpSp>
      <p:sp>
        <p:nvSpPr>
          <p:cNvPr id="847030" name="AutoShape 182"/>
          <p:cNvSpPr>
            <a:spLocks noChangeArrowheads="1"/>
          </p:cNvSpPr>
          <p:nvPr/>
        </p:nvSpPr>
        <p:spPr bwMode="auto">
          <a:xfrm rot="2815000">
            <a:off x="4927601" y="4341814"/>
            <a:ext cx="258763" cy="522287"/>
          </a:xfrm>
          <a:prstGeom prst="downArrow">
            <a:avLst>
              <a:gd name="adj1" fmla="val 50000"/>
              <a:gd name="adj2" fmla="val 5046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31" name="AutoShape 183"/>
          <p:cNvSpPr>
            <a:spLocks noChangeArrowheads="1"/>
          </p:cNvSpPr>
          <p:nvPr/>
        </p:nvSpPr>
        <p:spPr bwMode="auto">
          <a:xfrm>
            <a:off x="5556250" y="4419601"/>
            <a:ext cx="311150" cy="517525"/>
          </a:xfrm>
          <a:prstGeom prst="downArrow">
            <a:avLst>
              <a:gd name="adj1" fmla="val 50000"/>
              <a:gd name="adj2" fmla="val 4158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32" name="AutoShape 184"/>
          <p:cNvSpPr>
            <a:spLocks noChangeArrowheads="1"/>
          </p:cNvSpPr>
          <p:nvPr/>
        </p:nvSpPr>
        <p:spPr bwMode="auto">
          <a:xfrm rot="-3021309">
            <a:off x="6187282" y="4369595"/>
            <a:ext cx="288925" cy="550862"/>
          </a:xfrm>
          <a:prstGeom prst="downArrow">
            <a:avLst>
              <a:gd name="adj1" fmla="val 50000"/>
              <a:gd name="adj2" fmla="val 4766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33" name="Text Box 185"/>
          <p:cNvSpPr txBox="1">
            <a:spLocks noChangeArrowheads="1"/>
          </p:cNvSpPr>
          <p:nvPr/>
        </p:nvSpPr>
        <p:spPr bwMode="auto">
          <a:xfrm>
            <a:off x="5217890" y="5486401"/>
            <a:ext cx="10180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GB" sz="1400" b="1">
                <a:cs typeface="Arial" panose="020B0604020202020204" pitchFamily="34" charset="0"/>
              </a:rPr>
              <a:t>Data Marts</a:t>
            </a:r>
          </a:p>
        </p:txBody>
      </p:sp>
      <p:sp>
        <p:nvSpPr>
          <p:cNvPr id="847034" name="AutoShape 186"/>
          <p:cNvSpPr>
            <a:spLocks noChangeArrowheads="1"/>
          </p:cNvSpPr>
          <p:nvPr/>
        </p:nvSpPr>
        <p:spPr bwMode="auto">
          <a:xfrm>
            <a:off x="4572000" y="4876800"/>
            <a:ext cx="457200" cy="3810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35" name="AutoShape 187"/>
          <p:cNvSpPr>
            <a:spLocks noChangeArrowheads="1"/>
          </p:cNvSpPr>
          <p:nvPr/>
        </p:nvSpPr>
        <p:spPr bwMode="auto">
          <a:xfrm>
            <a:off x="5486400" y="5000625"/>
            <a:ext cx="457200" cy="3810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36" name="AutoShape 188"/>
          <p:cNvSpPr>
            <a:spLocks noChangeArrowheads="1"/>
          </p:cNvSpPr>
          <p:nvPr/>
        </p:nvSpPr>
        <p:spPr bwMode="auto">
          <a:xfrm>
            <a:off x="6400800" y="4953000"/>
            <a:ext cx="457200" cy="3810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37" name="AutoShape 189"/>
          <p:cNvSpPr>
            <a:spLocks noChangeArrowheads="1"/>
          </p:cNvSpPr>
          <p:nvPr/>
        </p:nvSpPr>
        <p:spPr bwMode="auto">
          <a:xfrm>
            <a:off x="6248400" y="3810000"/>
            <a:ext cx="457200" cy="381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38" name="AutoShape 190"/>
          <p:cNvSpPr>
            <a:spLocks noChangeArrowheads="1"/>
          </p:cNvSpPr>
          <p:nvPr/>
        </p:nvSpPr>
        <p:spPr bwMode="auto">
          <a:xfrm rot="-1912776">
            <a:off x="6781800" y="32004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39" name="AutoShape 191"/>
          <p:cNvSpPr>
            <a:spLocks noChangeArrowheads="1"/>
          </p:cNvSpPr>
          <p:nvPr/>
        </p:nvSpPr>
        <p:spPr bwMode="auto">
          <a:xfrm rot="1296561">
            <a:off x="6781800" y="4114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40" name="AutoShape 192"/>
          <p:cNvSpPr>
            <a:spLocks noChangeArrowheads="1"/>
          </p:cNvSpPr>
          <p:nvPr/>
        </p:nvSpPr>
        <p:spPr bwMode="auto">
          <a:xfrm>
            <a:off x="6858000" y="3581400"/>
            <a:ext cx="1828800" cy="533400"/>
          </a:xfrm>
          <a:prstGeom prst="rightArrow">
            <a:avLst>
              <a:gd name="adj1" fmla="val 50000"/>
              <a:gd name="adj2" fmla="val 85714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41" name="AutoShape 193"/>
          <p:cNvSpPr>
            <a:spLocks noChangeArrowheads="1"/>
          </p:cNvSpPr>
          <p:nvPr/>
        </p:nvSpPr>
        <p:spPr bwMode="auto">
          <a:xfrm>
            <a:off x="8686800" y="2362200"/>
            <a:ext cx="1371600" cy="3124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42" name="Text Box 194"/>
          <p:cNvSpPr txBox="1">
            <a:spLocks noChangeArrowheads="1"/>
          </p:cNvSpPr>
          <p:nvPr/>
        </p:nvSpPr>
        <p:spPr bwMode="auto">
          <a:xfrm>
            <a:off x="9067800" y="5486401"/>
            <a:ext cx="5666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Tools</a:t>
            </a:r>
          </a:p>
        </p:txBody>
      </p:sp>
      <p:sp>
        <p:nvSpPr>
          <p:cNvPr id="847043" name="AutoShape 195"/>
          <p:cNvSpPr>
            <a:spLocks noChangeArrowheads="1"/>
          </p:cNvSpPr>
          <p:nvPr/>
        </p:nvSpPr>
        <p:spPr bwMode="auto">
          <a:xfrm>
            <a:off x="4191000" y="2514600"/>
            <a:ext cx="914400" cy="304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44" name="Text Box 196"/>
          <p:cNvSpPr txBox="1">
            <a:spLocks noChangeArrowheads="1"/>
          </p:cNvSpPr>
          <p:nvPr/>
        </p:nvSpPr>
        <p:spPr bwMode="auto">
          <a:xfrm>
            <a:off x="4728458" y="2819400"/>
            <a:ext cx="5792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1"/>
              <a:t>Meta</a:t>
            </a:r>
          </a:p>
          <a:p>
            <a:pPr algn="ctr"/>
            <a:r>
              <a:rPr lang="en-US" sz="1400" b="1"/>
              <a:t>Data</a:t>
            </a:r>
          </a:p>
        </p:txBody>
      </p:sp>
      <p:sp>
        <p:nvSpPr>
          <p:cNvPr id="847045" name="AutoShape 197"/>
          <p:cNvSpPr>
            <a:spLocks noChangeArrowheads="1"/>
          </p:cNvSpPr>
          <p:nvPr/>
        </p:nvSpPr>
        <p:spPr bwMode="auto">
          <a:xfrm rot="5400000">
            <a:off x="4457700" y="3009900"/>
            <a:ext cx="457200" cy="2286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46" name="AutoShape 198"/>
          <p:cNvSpPr>
            <a:spLocks noChangeArrowheads="1"/>
          </p:cNvSpPr>
          <p:nvPr/>
        </p:nvSpPr>
        <p:spPr bwMode="auto">
          <a:xfrm>
            <a:off x="2209800" y="2362200"/>
            <a:ext cx="1524000" cy="3124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47" name="Text Box 199"/>
          <p:cNvSpPr txBox="1">
            <a:spLocks noChangeArrowheads="1"/>
          </p:cNvSpPr>
          <p:nvPr/>
        </p:nvSpPr>
        <p:spPr bwMode="auto">
          <a:xfrm>
            <a:off x="2208214" y="5486401"/>
            <a:ext cx="11372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Data sources</a:t>
            </a:r>
          </a:p>
        </p:txBody>
      </p:sp>
      <p:sp>
        <p:nvSpPr>
          <p:cNvPr id="847048" name="AutoShape 200"/>
          <p:cNvSpPr>
            <a:spLocks noChangeArrowheads="1"/>
          </p:cNvSpPr>
          <p:nvPr/>
        </p:nvSpPr>
        <p:spPr bwMode="auto">
          <a:xfrm>
            <a:off x="3962400" y="2362200"/>
            <a:ext cx="3124200" cy="3124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49" name="Text Box 201"/>
          <p:cNvSpPr txBox="1">
            <a:spLocks noChangeArrowheads="1"/>
          </p:cNvSpPr>
          <p:nvPr/>
        </p:nvSpPr>
        <p:spPr bwMode="auto">
          <a:xfrm>
            <a:off x="2284413" y="1500189"/>
            <a:ext cx="1008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GB" sz="2000" b="1" u="sng">
                <a:latin typeface="Times New Roman" panose="02020603050405020304" pitchFamily="18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en-GB" sz="2000" b="1">
                <a:latin typeface="Times New Roman" panose="02020603050405020304" pitchFamily="18" charset="0"/>
                <a:cs typeface="Arial" panose="020B0604020202020204" pitchFamily="34" charset="0"/>
              </a:rPr>
              <a:t>(Tier 0)</a:t>
            </a:r>
          </a:p>
        </p:txBody>
      </p:sp>
      <p:grpSp>
        <p:nvGrpSpPr>
          <p:cNvPr id="847050" name="Group 202"/>
          <p:cNvGrpSpPr>
            <a:grpSpLocks/>
          </p:cNvGrpSpPr>
          <p:nvPr/>
        </p:nvGrpSpPr>
        <p:grpSpPr bwMode="auto">
          <a:xfrm>
            <a:off x="1524000" y="3429000"/>
            <a:ext cx="869950" cy="1574800"/>
            <a:chOff x="0" y="2160"/>
            <a:chExt cx="548" cy="992"/>
          </a:xfrm>
        </p:grpSpPr>
        <p:sp>
          <p:nvSpPr>
            <p:cNvPr id="847051" name="Text Box 203"/>
            <p:cNvSpPr txBox="1">
              <a:spLocks noChangeArrowheads="1"/>
            </p:cNvSpPr>
            <p:nvPr/>
          </p:nvSpPr>
          <p:spPr bwMode="auto">
            <a:xfrm>
              <a:off x="0" y="235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847052" name="Rectangle 204"/>
            <p:cNvSpPr>
              <a:spLocks noChangeArrowheads="1"/>
            </p:cNvSpPr>
            <p:nvPr/>
          </p:nvSpPr>
          <p:spPr bwMode="auto">
            <a:xfrm>
              <a:off x="0" y="22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ym typeface="Webdings" panose="05030102010509060703" pitchFamily="18" charset="2"/>
                </a:rPr>
                <a:t></a:t>
              </a:r>
            </a:p>
          </p:txBody>
        </p:sp>
        <p:sp>
          <p:nvSpPr>
            <p:cNvPr id="847053" name="Text Box 205"/>
            <p:cNvSpPr txBox="1">
              <a:spLocks noChangeArrowheads="1"/>
            </p:cNvSpPr>
            <p:nvPr/>
          </p:nvSpPr>
          <p:spPr bwMode="auto">
            <a:xfrm>
              <a:off x="0" y="238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847054" name="Rectangle 206"/>
            <p:cNvSpPr>
              <a:spLocks noChangeArrowheads="1"/>
            </p:cNvSpPr>
            <p:nvPr/>
          </p:nvSpPr>
          <p:spPr bwMode="auto">
            <a:xfrm>
              <a:off x="96" y="235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ym typeface="Webdings" panose="05030102010509060703" pitchFamily="18" charset="2"/>
                </a:rPr>
                <a:t></a:t>
              </a:r>
            </a:p>
          </p:txBody>
        </p:sp>
        <p:sp>
          <p:nvSpPr>
            <p:cNvPr id="847055" name="Text Box 207"/>
            <p:cNvSpPr txBox="1">
              <a:spLocks noChangeArrowheads="1"/>
            </p:cNvSpPr>
            <p:nvPr/>
          </p:nvSpPr>
          <p:spPr bwMode="auto">
            <a:xfrm>
              <a:off x="96" y="247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847056" name="Rectangle 208"/>
            <p:cNvSpPr>
              <a:spLocks noChangeArrowheads="1"/>
            </p:cNvSpPr>
            <p:nvPr/>
          </p:nvSpPr>
          <p:spPr bwMode="auto">
            <a:xfrm>
              <a:off x="192" y="244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ym typeface="Webdings" panose="05030102010509060703" pitchFamily="18" charset="2"/>
                </a:rPr>
                <a:t></a:t>
              </a:r>
            </a:p>
          </p:txBody>
        </p:sp>
        <p:sp>
          <p:nvSpPr>
            <p:cNvPr id="847057" name="Text Box 209"/>
            <p:cNvSpPr txBox="1">
              <a:spLocks noChangeArrowheads="1"/>
            </p:cNvSpPr>
            <p:nvPr/>
          </p:nvSpPr>
          <p:spPr bwMode="auto">
            <a:xfrm>
              <a:off x="48" y="2380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847058" name="Rectangle 210"/>
            <p:cNvSpPr>
              <a:spLocks noChangeArrowheads="1"/>
            </p:cNvSpPr>
            <p:nvPr/>
          </p:nvSpPr>
          <p:spPr bwMode="auto">
            <a:xfrm>
              <a:off x="144" y="235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ym typeface="Webdings" panose="05030102010509060703" pitchFamily="18" charset="2"/>
                </a:rPr>
                <a:t></a:t>
              </a:r>
            </a:p>
          </p:txBody>
        </p:sp>
        <p:sp>
          <p:nvSpPr>
            <p:cNvPr id="847059" name="Text Box 211"/>
            <p:cNvSpPr txBox="1">
              <a:spLocks noChangeArrowheads="1"/>
            </p:cNvSpPr>
            <p:nvPr/>
          </p:nvSpPr>
          <p:spPr bwMode="auto">
            <a:xfrm>
              <a:off x="48" y="2190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847060" name="Rectangle 212"/>
            <p:cNvSpPr>
              <a:spLocks noChangeArrowheads="1"/>
            </p:cNvSpPr>
            <p:nvPr/>
          </p:nvSpPr>
          <p:spPr bwMode="auto">
            <a:xfrm>
              <a:off x="144" y="216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ym typeface="Webdings" panose="05030102010509060703" pitchFamily="18" charset="2"/>
                </a:rPr>
                <a:t></a:t>
              </a:r>
            </a:p>
          </p:txBody>
        </p:sp>
        <p:sp>
          <p:nvSpPr>
            <p:cNvPr id="847061" name="Text Box 213"/>
            <p:cNvSpPr txBox="1">
              <a:spLocks noChangeArrowheads="1"/>
            </p:cNvSpPr>
            <p:nvPr/>
          </p:nvSpPr>
          <p:spPr bwMode="auto">
            <a:xfrm>
              <a:off x="144" y="228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847062" name="Rectangle 214"/>
            <p:cNvSpPr>
              <a:spLocks noChangeArrowheads="1"/>
            </p:cNvSpPr>
            <p:nvPr/>
          </p:nvSpPr>
          <p:spPr bwMode="auto">
            <a:xfrm>
              <a:off x="240" y="22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ym typeface="Webdings" panose="05030102010509060703" pitchFamily="18" charset="2"/>
                </a:rPr>
                <a:t></a:t>
              </a:r>
            </a:p>
          </p:txBody>
        </p:sp>
        <p:sp>
          <p:nvSpPr>
            <p:cNvPr id="847063" name="Text Box 215"/>
            <p:cNvSpPr txBox="1">
              <a:spLocks noChangeArrowheads="1"/>
            </p:cNvSpPr>
            <p:nvPr/>
          </p:nvSpPr>
          <p:spPr bwMode="auto">
            <a:xfrm>
              <a:off x="240" y="238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847064" name="Text Box 216"/>
            <p:cNvSpPr txBox="1">
              <a:spLocks noChangeArrowheads="1"/>
            </p:cNvSpPr>
            <p:nvPr/>
          </p:nvSpPr>
          <p:spPr bwMode="auto">
            <a:xfrm>
              <a:off x="192" y="228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847065" name="Rectangle 217"/>
            <p:cNvSpPr>
              <a:spLocks noChangeArrowheads="1"/>
            </p:cNvSpPr>
            <p:nvPr/>
          </p:nvSpPr>
          <p:spPr bwMode="auto">
            <a:xfrm>
              <a:off x="0" y="254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ym typeface="Webdings" panose="05030102010509060703" pitchFamily="18" charset="2"/>
                </a:rPr>
                <a:t></a:t>
              </a:r>
            </a:p>
          </p:txBody>
        </p:sp>
        <p:sp>
          <p:nvSpPr>
            <p:cNvPr id="847066" name="Text Box 218"/>
            <p:cNvSpPr txBox="1">
              <a:spLocks noChangeArrowheads="1"/>
            </p:cNvSpPr>
            <p:nvPr/>
          </p:nvSpPr>
          <p:spPr bwMode="auto">
            <a:xfrm>
              <a:off x="21" y="2784"/>
              <a:ext cx="40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chemeClr val="hlink"/>
                  </a:solidFill>
                </a:rPr>
                <a:t>IT</a:t>
              </a:r>
            </a:p>
            <a:p>
              <a:pPr algn="ctr"/>
              <a:r>
                <a:rPr lang="en-US" sz="1600">
                  <a:solidFill>
                    <a:schemeClr val="hlink"/>
                  </a:solidFill>
                </a:rPr>
                <a:t>Users</a:t>
              </a:r>
            </a:p>
          </p:txBody>
        </p:sp>
      </p:grpSp>
      <p:grpSp>
        <p:nvGrpSpPr>
          <p:cNvPr id="847067" name="Group 219"/>
          <p:cNvGrpSpPr>
            <a:grpSpLocks/>
          </p:cNvGrpSpPr>
          <p:nvPr/>
        </p:nvGrpSpPr>
        <p:grpSpPr bwMode="auto">
          <a:xfrm>
            <a:off x="9713913" y="3457576"/>
            <a:ext cx="901700" cy="1241425"/>
            <a:chOff x="5159" y="2178"/>
            <a:chExt cx="568" cy="782"/>
          </a:xfrm>
        </p:grpSpPr>
        <p:sp>
          <p:nvSpPr>
            <p:cNvPr id="847068" name="Text Box 220"/>
            <p:cNvSpPr txBox="1">
              <a:spLocks noChangeArrowheads="1"/>
            </p:cNvSpPr>
            <p:nvPr/>
          </p:nvSpPr>
          <p:spPr bwMode="auto">
            <a:xfrm>
              <a:off x="5376" y="21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847069" name="Rectangle 221"/>
            <p:cNvSpPr>
              <a:spLocks noChangeArrowheads="1"/>
            </p:cNvSpPr>
            <p:nvPr/>
          </p:nvSpPr>
          <p:spPr bwMode="auto">
            <a:xfrm>
              <a:off x="5328" y="232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  <a:sym typeface="Webdings" panose="05030102010509060703" pitchFamily="18" charset="2"/>
                </a:rPr>
                <a:t></a:t>
              </a:r>
            </a:p>
          </p:txBody>
        </p:sp>
        <p:sp>
          <p:nvSpPr>
            <p:cNvPr id="847070" name="Text Box 222"/>
            <p:cNvSpPr txBox="1">
              <a:spLocks noChangeArrowheads="1"/>
            </p:cNvSpPr>
            <p:nvPr/>
          </p:nvSpPr>
          <p:spPr bwMode="auto">
            <a:xfrm>
              <a:off x="5159" y="2592"/>
              <a:ext cx="56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chemeClr val="hlink"/>
                  </a:solidFill>
                </a:rPr>
                <a:t>Business</a:t>
              </a:r>
            </a:p>
            <a:p>
              <a:pPr algn="ctr"/>
              <a:r>
                <a:rPr lang="en-US" sz="1600">
                  <a:solidFill>
                    <a:schemeClr val="hlink"/>
                  </a:solidFill>
                </a:rPr>
                <a:t>Users</a:t>
              </a:r>
            </a:p>
          </p:txBody>
        </p:sp>
      </p:grpSp>
      <p:sp>
        <p:nvSpPr>
          <p:cNvPr id="847071" name="Line 223"/>
          <p:cNvSpPr>
            <a:spLocks noChangeShapeType="1"/>
          </p:cNvSpPr>
          <p:nvPr/>
        </p:nvSpPr>
        <p:spPr bwMode="auto">
          <a:xfrm>
            <a:off x="2209800" y="41148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7072" name="Line 224"/>
          <p:cNvSpPr>
            <a:spLocks noChangeShapeType="1"/>
          </p:cNvSpPr>
          <p:nvPr/>
        </p:nvSpPr>
        <p:spPr bwMode="auto">
          <a:xfrm flipV="1">
            <a:off x="2133600" y="3276600"/>
            <a:ext cx="381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47073" name="Group 225"/>
          <p:cNvGrpSpPr>
            <a:grpSpLocks/>
          </p:cNvGrpSpPr>
          <p:nvPr/>
        </p:nvGrpSpPr>
        <p:grpSpPr bwMode="auto">
          <a:xfrm>
            <a:off x="7772400" y="5029200"/>
            <a:ext cx="1600200" cy="946150"/>
            <a:chOff x="3936" y="3168"/>
            <a:chExt cx="1008" cy="596"/>
          </a:xfrm>
        </p:grpSpPr>
        <p:sp>
          <p:nvSpPr>
            <p:cNvPr id="847074" name="Text Box 226"/>
            <p:cNvSpPr txBox="1">
              <a:spLocks noChangeArrowheads="1"/>
            </p:cNvSpPr>
            <p:nvPr/>
          </p:nvSpPr>
          <p:spPr bwMode="auto">
            <a:xfrm>
              <a:off x="4320" y="316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847075" name="Rectangle 227"/>
            <p:cNvSpPr>
              <a:spLocks noChangeArrowheads="1"/>
            </p:cNvSpPr>
            <p:nvPr/>
          </p:nvSpPr>
          <p:spPr bwMode="auto">
            <a:xfrm>
              <a:off x="4272" y="331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  <a:sym typeface="Webdings" panose="05030102010509060703" pitchFamily="18" charset="2"/>
                </a:rPr>
                <a:t></a:t>
              </a:r>
            </a:p>
          </p:txBody>
        </p:sp>
        <p:sp>
          <p:nvSpPr>
            <p:cNvPr id="847076" name="Text Box 228"/>
            <p:cNvSpPr txBox="1">
              <a:spLocks noChangeArrowheads="1"/>
            </p:cNvSpPr>
            <p:nvPr/>
          </p:nvSpPr>
          <p:spPr bwMode="auto">
            <a:xfrm>
              <a:off x="3936" y="3552"/>
              <a:ext cx="10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chemeClr val="hlink"/>
                  </a:solidFill>
                </a:rPr>
                <a:t>Business Users</a:t>
              </a:r>
            </a:p>
          </p:txBody>
        </p:sp>
      </p:grpSp>
      <p:sp>
        <p:nvSpPr>
          <p:cNvPr id="847077" name="Line 229"/>
          <p:cNvSpPr>
            <a:spLocks noChangeShapeType="1"/>
          </p:cNvSpPr>
          <p:nvPr/>
        </p:nvSpPr>
        <p:spPr bwMode="auto">
          <a:xfrm flipH="1" flipV="1">
            <a:off x="6781800" y="5181600"/>
            <a:ext cx="1676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7078" name="Line 230"/>
          <p:cNvSpPr>
            <a:spLocks noChangeShapeType="1"/>
          </p:cNvSpPr>
          <p:nvPr/>
        </p:nvSpPr>
        <p:spPr bwMode="auto">
          <a:xfrm flipH="1" flipV="1">
            <a:off x="9601200" y="3124200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7079" name="Line 231"/>
          <p:cNvSpPr>
            <a:spLocks noChangeShapeType="1"/>
          </p:cNvSpPr>
          <p:nvPr/>
        </p:nvSpPr>
        <p:spPr bwMode="auto">
          <a:xfrm flipH="1">
            <a:off x="9677400" y="3962400"/>
            <a:ext cx="457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47080" name="Group 232"/>
          <p:cNvGrpSpPr>
            <a:grpSpLocks/>
          </p:cNvGrpSpPr>
          <p:nvPr/>
        </p:nvGrpSpPr>
        <p:grpSpPr bwMode="auto">
          <a:xfrm>
            <a:off x="8878889" y="4495801"/>
            <a:ext cx="969963" cy="904875"/>
            <a:chOff x="4633" y="2832"/>
            <a:chExt cx="611" cy="570"/>
          </a:xfrm>
        </p:grpSpPr>
        <p:grpSp>
          <p:nvGrpSpPr>
            <p:cNvPr id="847081" name="Group 233"/>
            <p:cNvGrpSpPr>
              <a:grpSpLocks/>
            </p:cNvGrpSpPr>
            <p:nvPr/>
          </p:nvGrpSpPr>
          <p:grpSpPr bwMode="auto">
            <a:xfrm>
              <a:off x="4633" y="2832"/>
              <a:ext cx="611" cy="570"/>
              <a:chOff x="4473" y="2838"/>
              <a:chExt cx="611" cy="570"/>
            </a:xfrm>
          </p:grpSpPr>
          <p:sp>
            <p:nvSpPr>
              <p:cNvPr id="847082" name="Text Box 234"/>
              <p:cNvSpPr txBox="1">
                <a:spLocks noChangeArrowheads="1"/>
              </p:cNvSpPr>
              <p:nvPr/>
            </p:nvSpPr>
            <p:spPr bwMode="auto">
              <a:xfrm>
                <a:off x="4473" y="2838"/>
                <a:ext cx="61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GB" sz="1200" b="1">
                    <a:cs typeface="Arial" panose="020B0604020202020204" pitchFamily="34" charset="0"/>
                  </a:rPr>
                  <a:t>Data Mining</a:t>
                </a:r>
              </a:p>
            </p:txBody>
          </p:sp>
          <p:sp>
            <p:nvSpPr>
              <p:cNvPr id="847083" name="AutoShape 235"/>
              <p:cNvSpPr>
                <a:spLocks noChangeArrowheads="1"/>
              </p:cNvSpPr>
              <p:nvPr/>
            </p:nvSpPr>
            <p:spPr bwMode="auto">
              <a:xfrm>
                <a:off x="4560" y="2976"/>
                <a:ext cx="432" cy="432"/>
              </a:xfrm>
              <a:prstGeom prst="star16">
                <a:avLst>
                  <a:gd name="adj" fmla="val 37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47084" name="Rectangle 236"/>
            <p:cNvSpPr>
              <a:spLocks noChangeArrowheads="1"/>
            </p:cNvSpPr>
            <p:nvPr/>
          </p:nvSpPr>
          <p:spPr bwMode="auto">
            <a:xfrm>
              <a:off x="4704" y="2976"/>
              <a:ext cx="4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3600" b="1">
                  <a:sym typeface="Webdings" panose="05030102010509060703" pitchFamily="18" charset="2"/>
                </a:rPr>
                <a:t></a:t>
              </a:r>
              <a:r>
                <a:rPr lang="en-US" sz="3600"/>
                <a:t> </a:t>
              </a:r>
            </a:p>
          </p:txBody>
        </p:sp>
      </p:grpSp>
      <p:grpSp>
        <p:nvGrpSpPr>
          <p:cNvPr id="847085" name="Group 237"/>
          <p:cNvGrpSpPr>
            <a:grpSpLocks/>
          </p:cNvGrpSpPr>
          <p:nvPr/>
        </p:nvGrpSpPr>
        <p:grpSpPr bwMode="auto">
          <a:xfrm>
            <a:off x="2406652" y="3657605"/>
            <a:ext cx="747713" cy="800101"/>
            <a:chOff x="1362" y="3648"/>
            <a:chExt cx="471" cy="504"/>
          </a:xfrm>
        </p:grpSpPr>
        <p:sp>
          <p:nvSpPr>
            <p:cNvPr id="847086" name="AutoShape 238"/>
            <p:cNvSpPr>
              <a:spLocks noChangeArrowheads="1"/>
            </p:cNvSpPr>
            <p:nvPr/>
          </p:nvSpPr>
          <p:spPr bwMode="auto">
            <a:xfrm>
              <a:off x="1488" y="3648"/>
              <a:ext cx="192" cy="192"/>
            </a:xfrm>
            <a:prstGeom prst="flowChartMagneticTap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087" name="AutoShape 239"/>
            <p:cNvSpPr>
              <a:spLocks noChangeArrowheads="1"/>
            </p:cNvSpPr>
            <p:nvPr/>
          </p:nvSpPr>
          <p:spPr bwMode="auto">
            <a:xfrm>
              <a:off x="1440" y="3648"/>
              <a:ext cx="192" cy="192"/>
            </a:xfrm>
            <a:prstGeom prst="flowChartMagneticTap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088" name="AutoShape 240"/>
            <p:cNvSpPr>
              <a:spLocks noChangeArrowheads="1"/>
            </p:cNvSpPr>
            <p:nvPr/>
          </p:nvSpPr>
          <p:spPr bwMode="auto">
            <a:xfrm>
              <a:off x="1392" y="3648"/>
              <a:ext cx="192" cy="192"/>
            </a:xfrm>
            <a:prstGeom prst="flowChartMagneticTap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089" name="Text Box 241"/>
            <p:cNvSpPr txBox="1">
              <a:spLocks noChangeArrowheads="1"/>
            </p:cNvSpPr>
            <p:nvPr/>
          </p:nvSpPr>
          <p:spPr bwMode="auto">
            <a:xfrm>
              <a:off x="1362" y="3861"/>
              <a:ext cx="4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cs typeface="Arial" panose="020B0604020202020204" pitchFamily="34" charset="0"/>
                </a:rPr>
                <a:t>Archived</a:t>
              </a:r>
            </a:p>
            <a:p>
              <a:pPr algn="ctr"/>
              <a:r>
                <a:rPr lang="en-US" sz="1200" b="1">
                  <a:cs typeface="Arial" panose="020B0604020202020204" pitchFamily="34" charset="0"/>
                </a:rPr>
                <a:t>data</a:t>
              </a:r>
            </a:p>
          </p:txBody>
        </p:sp>
      </p:grpSp>
      <p:sp>
        <p:nvSpPr>
          <p:cNvPr id="847090" name="Line 242"/>
          <p:cNvSpPr>
            <a:spLocks noChangeShapeType="1"/>
          </p:cNvSpPr>
          <p:nvPr/>
        </p:nvSpPr>
        <p:spPr bwMode="auto">
          <a:xfrm>
            <a:off x="2209800" y="3962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47091" name="Group 243"/>
          <p:cNvGrpSpPr>
            <a:grpSpLocks/>
          </p:cNvGrpSpPr>
          <p:nvPr/>
        </p:nvGrpSpPr>
        <p:grpSpPr bwMode="auto">
          <a:xfrm>
            <a:off x="6400800" y="2362200"/>
            <a:ext cx="3460750" cy="3124200"/>
            <a:chOff x="3072" y="1488"/>
            <a:chExt cx="2180" cy="1968"/>
          </a:xfrm>
        </p:grpSpPr>
        <p:grpSp>
          <p:nvGrpSpPr>
            <p:cNvPr id="847092" name="Group 244"/>
            <p:cNvGrpSpPr>
              <a:grpSpLocks/>
            </p:cNvGrpSpPr>
            <p:nvPr/>
          </p:nvGrpSpPr>
          <p:grpSpPr bwMode="auto">
            <a:xfrm>
              <a:off x="3072" y="1488"/>
              <a:ext cx="2180" cy="1968"/>
              <a:chOff x="3072" y="1488"/>
              <a:chExt cx="2180" cy="1968"/>
            </a:xfrm>
          </p:grpSpPr>
          <p:grpSp>
            <p:nvGrpSpPr>
              <p:cNvPr id="847093" name="Group 245"/>
              <p:cNvGrpSpPr>
                <a:grpSpLocks/>
              </p:cNvGrpSpPr>
              <p:nvPr/>
            </p:nvGrpSpPr>
            <p:grpSpPr bwMode="auto">
              <a:xfrm>
                <a:off x="4656" y="2208"/>
                <a:ext cx="596" cy="634"/>
                <a:chOff x="4444" y="2304"/>
                <a:chExt cx="596" cy="634"/>
              </a:xfrm>
            </p:grpSpPr>
            <p:sp>
              <p:nvSpPr>
                <p:cNvPr id="847094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4521" y="2350"/>
                  <a:ext cx="445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en-GB" sz="1200" b="1">
                      <a:cs typeface="Arial" panose="020B0604020202020204" pitchFamily="34" charset="0"/>
                    </a:rPr>
                    <a:t>Analysis</a:t>
                  </a:r>
                </a:p>
              </p:txBody>
            </p:sp>
            <p:sp>
              <p:nvSpPr>
                <p:cNvPr id="847095" name="Text Box 247"/>
                <p:cNvSpPr txBox="1">
                  <a:spLocks noChangeArrowheads="1"/>
                </p:cNvSpPr>
                <p:nvPr/>
              </p:nvSpPr>
              <p:spPr bwMode="auto">
                <a:xfrm>
                  <a:off x="4444" y="2304"/>
                  <a:ext cx="596" cy="6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6000">
                      <a:sym typeface="Webdings" panose="05030102010509060703" pitchFamily="18" charset="2"/>
                    </a:rPr>
                    <a:t></a:t>
                  </a:r>
                </a:p>
              </p:txBody>
            </p:sp>
          </p:grpSp>
          <p:sp>
            <p:nvSpPr>
              <p:cNvPr id="847096" name="AutoShape 248"/>
              <p:cNvSpPr>
                <a:spLocks noChangeArrowheads="1"/>
              </p:cNvSpPr>
              <p:nvPr/>
            </p:nvSpPr>
            <p:spPr bwMode="auto">
              <a:xfrm>
                <a:off x="3600" y="1488"/>
                <a:ext cx="816" cy="196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7097" name="Line 249"/>
              <p:cNvSpPr>
                <a:spLocks noChangeShapeType="1"/>
              </p:cNvSpPr>
              <p:nvPr/>
            </p:nvSpPr>
            <p:spPr bwMode="auto">
              <a:xfrm flipH="1" flipV="1">
                <a:off x="4166" y="3150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7098" name="Line 250"/>
              <p:cNvSpPr>
                <a:spLocks noChangeShapeType="1"/>
              </p:cNvSpPr>
              <p:nvPr/>
            </p:nvSpPr>
            <p:spPr bwMode="auto">
              <a:xfrm flipV="1">
                <a:off x="4550" y="3150"/>
                <a:ext cx="14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7099" name="Freeform 251"/>
              <p:cNvSpPr>
                <a:spLocks/>
              </p:cNvSpPr>
              <p:nvPr/>
            </p:nvSpPr>
            <p:spPr bwMode="auto">
              <a:xfrm>
                <a:off x="3072" y="2736"/>
                <a:ext cx="1296" cy="720"/>
              </a:xfrm>
              <a:custGeom>
                <a:avLst/>
                <a:gdLst>
                  <a:gd name="T0" fmla="*/ 0 w 1296"/>
                  <a:gd name="T1" fmla="*/ 0 h 816"/>
                  <a:gd name="T2" fmla="*/ 576 w 1296"/>
                  <a:gd name="T3" fmla="*/ 528 h 816"/>
                  <a:gd name="T4" fmla="*/ 1296 w 1296"/>
                  <a:gd name="T5" fmla="*/ 816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96" h="816">
                    <a:moveTo>
                      <a:pt x="0" y="0"/>
                    </a:moveTo>
                    <a:cubicBezTo>
                      <a:pt x="180" y="196"/>
                      <a:pt x="360" y="392"/>
                      <a:pt x="576" y="528"/>
                    </a:cubicBezTo>
                    <a:cubicBezTo>
                      <a:pt x="792" y="664"/>
                      <a:pt x="1044" y="740"/>
                      <a:pt x="1296" y="816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7100" name="Freeform 252"/>
            <p:cNvSpPr>
              <a:spLocks/>
            </p:cNvSpPr>
            <p:nvPr/>
          </p:nvSpPr>
          <p:spPr bwMode="auto">
            <a:xfrm>
              <a:off x="4272" y="2016"/>
              <a:ext cx="424" cy="1248"/>
            </a:xfrm>
            <a:custGeom>
              <a:avLst/>
              <a:gdLst>
                <a:gd name="T0" fmla="*/ 0 w 424"/>
                <a:gd name="T1" fmla="*/ 0 h 1248"/>
                <a:gd name="T2" fmla="*/ 384 w 424"/>
                <a:gd name="T3" fmla="*/ 384 h 1248"/>
                <a:gd name="T4" fmla="*/ 240 w 424"/>
                <a:gd name="T5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4" h="1248">
                  <a:moveTo>
                    <a:pt x="0" y="0"/>
                  </a:moveTo>
                  <a:cubicBezTo>
                    <a:pt x="172" y="88"/>
                    <a:pt x="344" y="176"/>
                    <a:pt x="384" y="384"/>
                  </a:cubicBezTo>
                  <a:cubicBezTo>
                    <a:pt x="424" y="592"/>
                    <a:pt x="332" y="920"/>
                    <a:pt x="240" y="1248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7101" name="Line 253"/>
          <p:cNvSpPr>
            <a:spLocks noChangeShapeType="1"/>
          </p:cNvSpPr>
          <p:nvPr/>
        </p:nvSpPr>
        <p:spPr bwMode="auto">
          <a:xfrm flipV="1">
            <a:off x="2286000" y="3352800"/>
            <a:ext cx="990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47102" name="Group 254"/>
          <p:cNvGrpSpPr>
            <a:grpSpLocks/>
          </p:cNvGrpSpPr>
          <p:nvPr/>
        </p:nvGrpSpPr>
        <p:grpSpPr bwMode="auto">
          <a:xfrm>
            <a:off x="3124201" y="2895600"/>
            <a:ext cx="1190625" cy="2286000"/>
            <a:chOff x="1008" y="1824"/>
            <a:chExt cx="750" cy="1440"/>
          </a:xfrm>
        </p:grpSpPr>
        <p:sp>
          <p:nvSpPr>
            <p:cNvPr id="847103" name="AutoShape 255"/>
            <p:cNvSpPr>
              <a:spLocks noChangeArrowheads="1"/>
            </p:cNvSpPr>
            <p:nvPr/>
          </p:nvSpPr>
          <p:spPr bwMode="auto">
            <a:xfrm>
              <a:off x="1008" y="1824"/>
              <a:ext cx="750" cy="1440"/>
            </a:xfrm>
            <a:prstGeom prst="rightArrow">
              <a:avLst>
                <a:gd name="adj1" fmla="val 47620"/>
                <a:gd name="adj2" fmla="val 43056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47104" name="Text Box 256"/>
            <p:cNvSpPr txBox="1">
              <a:spLocks noChangeArrowheads="1"/>
            </p:cNvSpPr>
            <p:nvPr/>
          </p:nvSpPr>
          <p:spPr bwMode="auto">
            <a:xfrm>
              <a:off x="1008" y="2206"/>
              <a:ext cx="661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GB" sz="16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E</a:t>
              </a:r>
              <a:r>
                <a:rPr lang="en-US" altLang="en-GB" sz="16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xtract</a:t>
              </a:r>
            </a:p>
            <a:p>
              <a:r>
                <a:rPr lang="en-GB" altLang="en-GB" sz="16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T</a:t>
              </a:r>
              <a:r>
                <a:rPr lang="en-US" altLang="en-GB" sz="16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ransform</a:t>
              </a:r>
            </a:p>
            <a:p>
              <a:r>
                <a:rPr lang="en-GB" altLang="en-GB" sz="16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L</a:t>
              </a:r>
              <a:r>
                <a:rPr lang="en-US" altLang="en-GB" sz="16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oad </a:t>
              </a:r>
            </a:p>
            <a:p>
              <a:r>
                <a:rPr lang="en-US" altLang="en-GB" sz="16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(ETL)</a:t>
              </a:r>
            </a:p>
          </p:txBody>
        </p:sp>
      </p:grpSp>
      <p:grpSp>
        <p:nvGrpSpPr>
          <p:cNvPr id="847105" name="Group 257"/>
          <p:cNvGrpSpPr>
            <a:grpSpLocks/>
          </p:cNvGrpSpPr>
          <p:nvPr/>
        </p:nvGrpSpPr>
        <p:grpSpPr bwMode="auto">
          <a:xfrm>
            <a:off x="3047999" y="2286000"/>
            <a:ext cx="869950" cy="1114426"/>
            <a:chOff x="912" y="192"/>
            <a:chExt cx="548" cy="702"/>
          </a:xfrm>
        </p:grpSpPr>
        <p:sp>
          <p:nvSpPr>
            <p:cNvPr id="847106" name="Text Box 258"/>
            <p:cNvSpPr txBox="1">
              <a:spLocks noChangeArrowheads="1"/>
            </p:cNvSpPr>
            <p:nvPr/>
          </p:nvSpPr>
          <p:spPr bwMode="auto">
            <a:xfrm>
              <a:off x="912" y="192"/>
              <a:ext cx="548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54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Webdings" panose="05030102010509060703" pitchFamily="18" charset="2"/>
                </a:rPr>
                <a:t></a:t>
              </a:r>
            </a:p>
          </p:txBody>
        </p:sp>
        <p:sp>
          <p:nvSpPr>
            <p:cNvPr id="847107" name="Text Box 259"/>
            <p:cNvSpPr txBox="1">
              <a:spLocks noChangeArrowheads="1"/>
            </p:cNvSpPr>
            <p:nvPr/>
          </p:nvSpPr>
          <p:spPr bwMode="auto">
            <a:xfrm>
              <a:off x="912" y="720"/>
              <a:ext cx="53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/>
                <a:t>www data</a:t>
              </a:r>
            </a:p>
          </p:txBody>
        </p:sp>
      </p:grpSp>
      <p:sp>
        <p:nvSpPr>
          <p:cNvPr id="847108" name="Rectangle 260"/>
          <p:cNvSpPr>
            <a:spLocks noChangeArrowheads="1"/>
          </p:cNvSpPr>
          <p:nvPr/>
        </p:nvSpPr>
        <p:spPr bwMode="auto">
          <a:xfrm>
            <a:off x="1524000" y="1"/>
            <a:ext cx="914400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Putting the pieces together</a:t>
            </a:r>
            <a:r>
              <a:rPr lang="en-US"/>
              <a:t> </a:t>
            </a:r>
          </a:p>
        </p:txBody>
      </p:sp>
      <p:sp>
        <p:nvSpPr>
          <p:cNvPr id="847109" name="Text Box 261"/>
          <p:cNvSpPr txBox="1">
            <a:spLocks noChangeArrowheads="1"/>
          </p:cNvSpPr>
          <p:nvPr/>
        </p:nvSpPr>
        <p:spPr bwMode="auto">
          <a:xfrm>
            <a:off x="3733800" y="6056313"/>
            <a:ext cx="42563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{Comment: All except ETL washed out look}</a:t>
            </a:r>
          </a:p>
        </p:txBody>
      </p:sp>
    </p:spTree>
    <p:extLst>
      <p:ext uri="{BB962C8B-B14F-4D97-AF65-F5344CB8AC3E}">
        <p14:creationId xmlns:p14="http://schemas.microsoft.com/office/powerpoint/2010/main" val="22104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68" y="4712518"/>
            <a:ext cx="4147932" cy="21454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6AB5-9A08-4DBD-ADB9-F4D780239710}" type="slidenum">
              <a:rPr lang="en-US"/>
              <a:pPr/>
              <a:t>20</a:t>
            </a:fld>
            <a:endParaRPr lang="en-US"/>
          </a:p>
        </p:txBody>
      </p:sp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4000"/>
              <a:t>Three Loading Strategies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8458200" cy="5562600"/>
          </a:xfrm>
        </p:spPr>
        <p:txBody>
          <a:bodyPr/>
          <a:lstStyle/>
          <a:p>
            <a:r>
              <a:rPr lang="en-US" dirty="0"/>
              <a:t>Once we have transformed data, there are three primary loading strategies:</a:t>
            </a:r>
          </a:p>
          <a:p>
            <a:endParaRPr lang="en-US" sz="1800" dirty="0"/>
          </a:p>
          <a:p>
            <a:r>
              <a:rPr lang="en-US" u="sng" dirty="0">
                <a:solidFill>
                  <a:schemeClr val="hlink"/>
                </a:solidFill>
              </a:rPr>
              <a:t>Full data refresh</a:t>
            </a:r>
            <a:r>
              <a:rPr lang="en-US" dirty="0"/>
              <a:t> with BLOCK INSERT or ‘block slamming’ into empty table.</a:t>
            </a:r>
          </a:p>
          <a:p>
            <a:endParaRPr lang="en-US" sz="1600" dirty="0"/>
          </a:p>
          <a:p>
            <a:r>
              <a:rPr lang="en-US" u="sng" dirty="0">
                <a:solidFill>
                  <a:schemeClr val="hlink"/>
                </a:solidFill>
              </a:rPr>
              <a:t>Incremental data refresh</a:t>
            </a:r>
            <a:r>
              <a:rPr lang="en-US" dirty="0"/>
              <a:t> with BLOCK INSERT or ‘block slamming’ into existing (populated) tables.</a:t>
            </a:r>
          </a:p>
          <a:p>
            <a:endParaRPr lang="en-US" sz="1800" dirty="0"/>
          </a:p>
          <a:p>
            <a:r>
              <a:rPr lang="en-US" u="sng" dirty="0">
                <a:solidFill>
                  <a:schemeClr val="hlink"/>
                </a:solidFill>
              </a:rPr>
              <a:t>Trickle/continuous feed</a:t>
            </a:r>
            <a:r>
              <a:rPr lang="en-US" dirty="0"/>
              <a:t> with constant data collection and loading using row level insert and update operations.</a:t>
            </a:r>
          </a:p>
        </p:txBody>
      </p:sp>
    </p:spTree>
    <p:extLst>
      <p:ext uri="{BB962C8B-B14F-4D97-AF65-F5344CB8AC3E}">
        <p14:creationId xmlns:p14="http://schemas.microsoft.com/office/powerpoint/2010/main" val="332893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2776-1267-4C0E-962E-D80003E068AA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520408" name="Group 216"/>
          <p:cNvGrpSpPr>
            <a:grpSpLocks/>
          </p:cNvGrpSpPr>
          <p:nvPr/>
        </p:nvGrpSpPr>
        <p:grpSpPr bwMode="auto">
          <a:xfrm>
            <a:off x="1524000" y="762000"/>
            <a:ext cx="9144000" cy="5638800"/>
            <a:chOff x="0" y="480"/>
            <a:chExt cx="5760" cy="3552"/>
          </a:xfrm>
        </p:grpSpPr>
        <p:sp>
          <p:nvSpPr>
            <p:cNvPr id="520393" name="AutoShape 201"/>
            <p:cNvSpPr>
              <a:spLocks noChangeArrowheads="1"/>
            </p:cNvSpPr>
            <p:nvPr/>
          </p:nvSpPr>
          <p:spPr bwMode="auto">
            <a:xfrm>
              <a:off x="0" y="480"/>
              <a:ext cx="1968" cy="355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95" name="AutoShape 203"/>
            <p:cNvSpPr>
              <a:spLocks noChangeArrowheads="1"/>
            </p:cNvSpPr>
            <p:nvPr/>
          </p:nvSpPr>
          <p:spPr bwMode="auto">
            <a:xfrm>
              <a:off x="4032" y="480"/>
              <a:ext cx="1728" cy="355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94" name="AutoShape 202"/>
            <p:cNvSpPr>
              <a:spLocks noChangeArrowheads="1"/>
            </p:cNvSpPr>
            <p:nvPr/>
          </p:nvSpPr>
          <p:spPr bwMode="auto">
            <a:xfrm>
              <a:off x="2016" y="480"/>
              <a:ext cx="1968" cy="355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0195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589" tIns="46795" rIns="93589" bIns="46795"/>
          <a:lstStyle>
            <a:lvl1pPr algn="ctr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algn="ctr">
              <a:spcBef>
                <a:spcPct val="20000"/>
              </a:spcBef>
              <a:buFont typeface="Wingdings" panose="05000000000000000000" pitchFamily="2" charset="2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ctr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ctr">
              <a:spcBef>
                <a:spcPct val="20000"/>
              </a:spcBef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ctr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>
                <a:solidFill>
                  <a:schemeClr val="tx2"/>
                </a:solidFill>
              </a:rPr>
              <a:t>The ETL Cycle</a:t>
            </a:r>
          </a:p>
        </p:txBody>
      </p:sp>
      <p:sp>
        <p:nvSpPr>
          <p:cNvPr id="520197" name="Text Box 5"/>
          <p:cNvSpPr txBox="1">
            <a:spLocks noChangeArrowheads="1"/>
          </p:cNvSpPr>
          <p:nvPr/>
        </p:nvSpPr>
        <p:spPr bwMode="auto">
          <a:xfrm>
            <a:off x="1752601" y="841376"/>
            <a:ext cx="230187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1" u="sng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</a:rPr>
              <a:t>XTRACT</a:t>
            </a:r>
          </a:p>
          <a:p>
            <a:r>
              <a:rPr lang="en-US" sz="1600"/>
              <a:t>The process of reading data from different sources.</a:t>
            </a:r>
          </a:p>
        </p:txBody>
      </p:sp>
      <p:sp>
        <p:nvSpPr>
          <p:cNvPr id="520198" name="Text Box 6"/>
          <p:cNvSpPr txBox="1">
            <a:spLocks noChangeArrowheads="1"/>
          </p:cNvSpPr>
          <p:nvPr/>
        </p:nvSpPr>
        <p:spPr bwMode="auto">
          <a:xfrm>
            <a:off x="4800600" y="838201"/>
            <a:ext cx="30480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1" u="sng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</a:rPr>
              <a:t>RANSFORM</a:t>
            </a:r>
          </a:p>
          <a:p>
            <a:r>
              <a:rPr lang="en-US" sz="1600"/>
              <a:t>The process of transforming the extracted data from its original state into a consistent state so that it can be placed into another database. </a:t>
            </a:r>
          </a:p>
        </p:txBody>
      </p:sp>
      <p:sp>
        <p:nvSpPr>
          <p:cNvPr id="520199" name="Text Box 7"/>
          <p:cNvSpPr txBox="1">
            <a:spLocks noChangeArrowheads="1"/>
          </p:cNvSpPr>
          <p:nvPr/>
        </p:nvSpPr>
        <p:spPr bwMode="auto">
          <a:xfrm>
            <a:off x="8229601" y="841376"/>
            <a:ext cx="230187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1" u="sng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</a:rPr>
              <a:t>OAD</a:t>
            </a:r>
          </a:p>
          <a:p>
            <a:r>
              <a:rPr lang="en-US" sz="1600"/>
              <a:t>The process of writing the data into the target source.</a:t>
            </a:r>
          </a:p>
        </p:txBody>
      </p:sp>
      <p:grpSp>
        <p:nvGrpSpPr>
          <p:cNvPr id="520424" name="Group 232"/>
          <p:cNvGrpSpPr>
            <a:grpSpLocks/>
          </p:cNvGrpSpPr>
          <p:nvPr/>
        </p:nvGrpSpPr>
        <p:grpSpPr bwMode="auto">
          <a:xfrm>
            <a:off x="4419600" y="2819400"/>
            <a:ext cx="1600200" cy="1676400"/>
            <a:chOff x="1824" y="1776"/>
            <a:chExt cx="1008" cy="1056"/>
          </a:xfrm>
        </p:grpSpPr>
        <p:sp>
          <p:nvSpPr>
            <p:cNvPr id="520201" name="AutoShape 9"/>
            <p:cNvSpPr>
              <a:spLocks noChangeArrowheads="1"/>
            </p:cNvSpPr>
            <p:nvPr/>
          </p:nvSpPr>
          <p:spPr bwMode="auto">
            <a:xfrm>
              <a:off x="1968" y="1776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/>
                <a:t>TRANSFORM</a:t>
              </a:r>
            </a:p>
          </p:txBody>
        </p:sp>
        <p:sp>
          <p:nvSpPr>
            <p:cNvPr id="520214" name="Freeform 22"/>
            <p:cNvSpPr>
              <a:spLocks/>
            </p:cNvSpPr>
            <p:nvPr/>
          </p:nvSpPr>
          <p:spPr bwMode="auto">
            <a:xfrm>
              <a:off x="1824" y="2160"/>
              <a:ext cx="528" cy="672"/>
            </a:xfrm>
            <a:custGeom>
              <a:avLst/>
              <a:gdLst>
                <a:gd name="T0" fmla="*/ 0 w 528"/>
                <a:gd name="T1" fmla="*/ 672 h 672"/>
                <a:gd name="T2" fmla="*/ 528 w 528"/>
                <a:gd name="T3" fmla="*/ 672 h 672"/>
                <a:gd name="T4" fmla="*/ 528 w 528"/>
                <a:gd name="T5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672">
                  <a:moveTo>
                    <a:pt x="0" y="672"/>
                  </a:moveTo>
                  <a:lnTo>
                    <a:pt x="528" y="672"/>
                  </a:lnTo>
                  <a:lnTo>
                    <a:pt x="528" y="0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0425" name="Group 233"/>
          <p:cNvGrpSpPr>
            <a:grpSpLocks/>
          </p:cNvGrpSpPr>
          <p:nvPr/>
        </p:nvGrpSpPr>
        <p:grpSpPr bwMode="auto">
          <a:xfrm>
            <a:off x="6019800" y="2819400"/>
            <a:ext cx="1828800" cy="609600"/>
            <a:chOff x="2832" y="1776"/>
            <a:chExt cx="1152" cy="384"/>
          </a:xfrm>
        </p:grpSpPr>
        <p:sp>
          <p:nvSpPr>
            <p:cNvPr id="520202" name="AutoShape 10"/>
            <p:cNvSpPr>
              <a:spLocks noChangeArrowheads="1"/>
            </p:cNvSpPr>
            <p:nvPr/>
          </p:nvSpPr>
          <p:spPr bwMode="auto">
            <a:xfrm>
              <a:off x="3120" y="1776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/>
                <a:t>CLEANSE</a:t>
              </a:r>
            </a:p>
          </p:txBody>
        </p:sp>
        <p:sp>
          <p:nvSpPr>
            <p:cNvPr id="520216" name="Line 24"/>
            <p:cNvSpPr>
              <a:spLocks noChangeShapeType="1"/>
            </p:cNvSpPr>
            <p:nvPr/>
          </p:nvSpPr>
          <p:spPr bwMode="auto">
            <a:xfrm>
              <a:off x="2832" y="196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0405" name="Group 213"/>
          <p:cNvGrpSpPr>
            <a:grpSpLocks/>
          </p:cNvGrpSpPr>
          <p:nvPr/>
        </p:nvGrpSpPr>
        <p:grpSpPr bwMode="auto">
          <a:xfrm>
            <a:off x="7620001" y="3429000"/>
            <a:ext cx="2073275" cy="2133600"/>
            <a:chOff x="3840" y="2160"/>
            <a:chExt cx="1306" cy="1344"/>
          </a:xfrm>
        </p:grpSpPr>
        <p:sp>
          <p:nvSpPr>
            <p:cNvPr id="520215" name="Freeform 23"/>
            <p:cNvSpPr>
              <a:spLocks/>
            </p:cNvSpPr>
            <p:nvPr/>
          </p:nvSpPr>
          <p:spPr bwMode="auto">
            <a:xfrm flipH="1">
              <a:off x="3840" y="2160"/>
              <a:ext cx="432" cy="672"/>
            </a:xfrm>
            <a:custGeom>
              <a:avLst/>
              <a:gdLst>
                <a:gd name="T0" fmla="*/ 0 w 528"/>
                <a:gd name="T1" fmla="*/ 672 h 672"/>
                <a:gd name="T2" fmla="*/ 528 w 528"/>
                <a:gd name="T3" fmla="*/ 672 h 672"/>
                <a:gd name="T4" fmla="*/ 528 w 528"/>
                <a:gd name="T5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672">
                  <a:moveTo>
                    <a:pt x="0" y="672"/>
                  </a:moveTo>
                  <a:lnTo>
                    <a:pt x="528" y="672"/>
                  </a:lnTo>
                  <a:lnTo>
                    <a:pt x="528" y="0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0404" name="Group 212"/>
            <p:cNvGrpSpPr>
              <a:grpSpLocks/>
            </p:cNvGrpSpPr>
            <p:nvPr/>
          </p:nvGrpSpPr>
          <p:grpSpPr bwMode="auto">
            <a:xfrm>
              <a:off x="4282" y="2160"/>
              <a:ext cx="864" cy="1344"/>
              <a:chOff x="4282" y="2160"/>
              <a:chExt cx="864" cy="1344"/>
            </a:xfrm>
          </p:grpSpPr>
          <p:sp>
            <p:nvSpPr>
              <p:cNvPr id="520203" name="AutoShape 11"/>
              <p:cNvSpPr>
                <a:spLocks noChangeArrowheads="1"/>
              </p:cNvSpPr>
              <p:nvPr/>
            </p:nvSpPr>
            <p:spPr bwMode="auto">
              <a:xfrm>
                <a:off x="4282" y="2640"/>
                <a:ext cx="864" cy="384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b="1"/>
                  <a:t>LOAD</a:t>
                </a:r>
              </a:p>
            </p:txBody>
          </p:sp>
          <p:sp>
            <p:nvSpPr>
              <p:cNvPr id="520229" name="Line 37"/>
              <p:cNvSpPr>
                <a:spLocks noChangeShapeType="1"/>
              </p:cNvSpPr>
              <p:nvPr/>
            </p:nvSpPr>
            <p:spPr bwMode="auto">
              <a:xfrm flipV="1">
                <a:off x="4714" y="2160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230" name="Line 38"/>
              <p:cNvSpPr>
                <a:spLocks noChangeShapeType="1"/>
              </p:cNvSpPr>
              <p:nvPr/>
            </p:nvSpPr>
            <p:spPr bwMode="auto">
              <a:xfrm flipV="1">
                <a:off x="4714" y="3024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403" name="Group 211"/>
          <p:cNvGrpSpPr>
            <a:grpSpLocks/>
          </p:cNvGrpSpPr>
          <p:nvPr/>
        </p:nvGrpSpPr>
        <p:grpSpPr bwMode="auto">
          <a:xfrm>
            <a:off x="8245475" y="2667000"/>
            <a:ext cx="2286000" cy="3505200"/>
            <a:chOff x="4234" y="1680"/>
            <a:chExt cx="1440" cy="2208"/>
          </a:xfrm>
        </p:grpSpPr>
        <p:sp>
          <p:nvSpPr>
            <p:cNvPr id="520209" name="AutoShape 17"/>
            <p:cNvSpPr>
              <a:spLocks noChangeArrowheads="1"/>
            </p:cNvSpPr>
            <p:nvPr/>
          </p:nvSpPr>
          <p:spPr bwMode="auto">
            <a:xfrm>
              <a:off x="4234" y="1776"/>
              <a:ext cx="1296" cy="384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solidFill>
                    <a:schemeClr val="folHlink"/>
                  </a:solidFill>
                </a:rPr>
                <a:t>Data Warehouse</a:t>
              </a:r>
            </a:p>
          </p:txBody>
        </p:sp>
        <p:sp>
          <p:nvSpPr>
            <p:cNvPr id="520210" name="AutoShape 18"/>
            <p:cNvSpPr>
              <a:spLocks noChangeArrowheads="1"/>
            </p:cNvSpPr>
            <p:nvPr/>
          </p:nvSpPr>
          <p:spPr bwMode="auto">
            <a:xfrm>
              <a:off x="4282" y="3504"/>
              <a:ext cx="1296" cy="384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chemeClr val="folHlink"/>
                  </a:solidFill>
                </a:rPr>
                <a:t>OLAP</a:t>
              </a:r>
            </a:p>
          </p:txBody>
        </p:sp>
        <p:grpSp>
          <p:nvGrpSpPr>
            <p:cNvPr id="520221" name="Group 29"/>
            <p:cNvGrpSpPr>
              <a:grpSpLocks/>
            </p:cNvGrpSpPr>
            <p:nvPr/>
          </p:nvGrpSpPr>
          <p:grpSpPr bwMode="auto">
            <a:xfrm>
              <a:off x="5290" y="1680"/>
              <a:ext cx="384" cy="432"/>
              <a:chOff x="2640" y="2544"/>
              <a:chExt cx="576" cy="624"/>
            </a:xfrm>
          </p:grpSpPr>
          <p:sp>
            <p:nvSpPr>
              <p:cNvPr id="520220" name="AutoShape 28"/>
              <p:cNvSpPr>
                <a:spLocks noChangeArrowheads="1"/>
              </p:cNvSpPr>
              <p:nvPr/>
            </p:nvSpPr>
            <p:spPr bwMode="auto">
              <a:xfrm>
                <a:off x="2640" y="2976"/>
                <a:ext cx="576" cy="192"/>
              </a:xfrm>
              <a:prstGeom prst="can">
                <a:avLst>
                  <a:gd name="adj" fmla="val 25000"/>
                </a:avLst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19" name="AutoShape 27"/>
              <p:cNvSpPr>
                <a:spLocks noChangeArrowheads="1"/>
              </p:cNvSpPr>
              <p:nvPr/>
            </p:nvSpPr>
            <p:spPr bwMode="auto">
              <a:xfrm>
                <a:off x="2640" y="2832"/>
                <a:ext cx="576" cy="192"/>
              </a:xfrm>
              <a:prstGeom prst="can">
                <a:avLst>
                  <a:gd name="adj" fmla="val 25000"/>
                </a:avLst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18" name="AutoShape 26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576" cy="192"/>
              </a:xfrm>
              <a:prstGeom prst="can">
                <a:avLst>
                  <a:gd name="adj" fmla="val 25000"/>
                </a:avLst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17" name="AutoShape 25"/>
              <p:cNvSpPr>
                <a:spLocks noChangeArrowheads="1"/>
              </p:cNvSpPr>
              <p:nvPr/>
            </p:nvSpPr>
            <p:spPr bwMode="auto">
              <a:xfrm>
                <a:off x="2640" y="2544"/>
                <a:ext cx="576" cy="192"/>
              </a:xfrm>
              <a:prstGeom prst="can">
                <a:avLst>
                  <a:gd name="adj" fmla="val 25000"/>
                </a:avLst>
              </a:prstGeom>
              <a:solidFill>
                <a:schemeClr val="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0245" name="Group 53"/>
            <p:cNvGrpSpPr>
              <a:grpSpLocks/>
            </p:cNvGrpSpPr>
            <p:nvPr/>
          </p:nvGrpSpPr>
          <p:grpSpPr bwMode="auto">
            <a:xfrm>
              <a:off x="4954" y="3120"/>
              <a:ext cx="720" cy="691"/>
              <a:chOff x="3648" y="2016"/>
              <a:chExt cx="1776" cy="1680"/>
            </a:xfrm>
          </p:grpSpPr>
          <p:sp>
            <p:nvSpPr>
              <p:cNvPr id="520246" name="AutoShape 54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47" name="AutoShape 55"/>
              <p:cNvSpPr>
                <a:spLocks noChangeArrowheads="1"/>
              </p:cNvSpPr>
              <p:nvPr/>
            </p:nvSpPr>
            <p:spPr bwMode="auto">
              <a:xfrm>
                <a:off x="417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48" name="AutoShape 56"/>
              <p:cNvSpPr>
                <a:spLocks noChangeArrowheads="1"/>
              </p:cNvSpPr>
              <p:nvPr/>
            </p:nvSpPr>
            <p:spPr bwMode="auto">
              <a:xfrm>
                <a:off x="441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49" name="AutoShape 57"/>
              <p:cNvSpPr>
                <a:spLocks noChangeArrowheads="1"/>
              </p:cNvSpPr>
              <p:nvPr/>
            </p:nvSpPr>
            <p:spPr bwMode="auto">
              <a:xfrm>
                <a:off x="465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50" name="AutoShape 58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51" name="AutoShape 59"/>
              <p:cNvSpPr>
                <a:spLocks noChangeArrowheads="1"/>
              </p:cNvSpPr>
              <p:nvPr/>
            </p:nvSpPr>
            <p:spPr bwMode="auto">
              <a:xfrm>
                <a:off x="5136" y="312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52" name="AutoShape 60"/>
              <p:cNvSpPr>
                <a:spLocks noChangeArrowheads="1"/>
              </p:cNvSpPr>
              <p:nvPr/>
            </p:nvSpPr>
            <p:spPr bwMode="auto">
              <a:xfrm>
                <a:off x="393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53" name="AutoShape 61"/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54" name="AutoShape 62"/>
              <p:cNvSpPr>
                <a:spLocks noChangeArrowheads="1"/>
              </p:cNvSpPr>
              <p:nvPr/>
            </p:nvSpPr>
            <p:spPr bwMode="auto">
              <a:xfrm>
                <a:off x="441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55" name="AutoShape 63"/>
              <p:cNvSpPr>
                <a:spLocks noChangeArrowheads="1"/>
              </p:cNvSpPr>
              <p:nvPr/>
            </p:nvSpPr>
            <p:spPr bwMode="auto">
              <a:xfrm>
                <a:off x="465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56" name="AutoShape 64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57" name="AutoShape 65"/>
              <p:cNvSpPr>
                <a:spLocks noChangeArrowheads="1"/>
              </p:cNvSpPr>
              <p:nvPr/>
            </p:nvSpPr>
            <p:spPr bwMode="auto">
              <a:xfrm>
                <a:off x="5136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58" name="AutoShape 66"/>
              <p:cNvSpPr>
                <a:spLocks noChangeArrowheads="1"/>
              </p:cNvSpPr>
              <p:nvPr/>
            </p:nvSpPr>
            <p:spPr bwMode="auto">
              <a:xfrm>
                <a:off x="393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59" name="AutoShape 67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60" name="AutoShape 68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61" name="AutoShape 69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62" name="AutoShape 70"/>
              <p:cNvSpPr>
                <a:spLocks noChangeArrowheads="1"/>
              </p:cNvSpPr>
              <p:nvPr/>
            </p:nvSpPr>
            <p:spPr bwMode="auto">
              <a:xfrm>
                <a:off x="489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63" name="AutoShape 71"/>
              <p:cNvSpPr>
                <a:spLocks noChangeArrowheads="1"/>
              </p:cNvSpPr>
              <p:nvPr/>
            </p:nvSpPr>
            <p:spPr bwMode="auto">
              <a:xfrm>
                <a:off x="5136" y="268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64" name="AutoShape 72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65" name="AutoShape 73"/>
              <p:cNvSpPr>
                <a:spLocks noChangeArrowheads="1"/>
              </p:cNvSpPr>
              <p:nvPr/>
            </p:nvSpPr>
            <p:spPr bwMode="auto">
              <a:xfrm>
                <a:off x="417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66" name="AutoShape 74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67" name="AutoShape 75"/>
              <p:cNvSpPr>
                <a:spLocks noChangeArrowheads="1"/>
              </p:cNvSpPr>
              <p:nvPr/>
            </p:nvSpPr>
            <p:spPr bwMode="auto">
              <a:xfrm>
                <a:off x="465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68" name="AutoShape 76"/>
              <p:cNvSpPr>
                <a:spLocks noChangeArrowheads="1"/>
              </p:cNvSpPr>
              <p:nvPr/>
            </p:nvSpPr>
            <p:spPr bwMode="auto">
              <a:xfrm>
                <a:off x="489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69" name="AutoShape 77"/>
              <p:cNvSpPr>
                <a:spLocks noChangeArrowheads="1"/>
              </p:cNvSpPr>
              <p:nvPr/>
            </p:nvSpPr>
            <p:spPr bwMode="auto">
              <a:xfrm>
                <a:off x="5136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70" name="AutoShape 78"/>
              <p:cNvSpPr>
                <a:spLocks noChangeArrowheads="1"/>
              </p:cNvSpPr>
              <p:nvPr/>
            </p:nvSpPr>
            <p:spPr bwMode="auto">
              <a:xfrm>
                <a:off x="393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71" name="AutoShape 79"/>
              <p:cNvSpPr>
                <a:spLocks noChangeArrowheads="1"/>
              </p:cNvSpPr>
              <p:nvPr/>
            </p:nvSpPr>
            <p:spPr bwMode="auto">
              <a:xfrm>
                <a:off x="417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72" name="AutoShape 80"/>
              <p:cNvSpPr>
                <a:spLocks noChangeArrowheads="1"/>
              </p:cNvSpPr>
              <p:nvPr/>
            </p:nvSpPr>
            <p:spPr bwMode="auto">
              <a:xfrm>
                <a:off x="441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73" name="AutoShape 81"/>
              <p:cNvSpPr>
                <a:spLocks noChangeArrowheads="1"/>
              </p:cNvSpPr>
              <p:nvPr/>
            </p:nvSpPr>
            <p:spPr bwMode="auto">
              <a:xfrm>
                <a:off x="465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74" name="AutoShape 82"/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75" name="AutoShape 83"/>
              <p:cNvSpPr>
                <a:spLocks noChangeArrowheads="1"/>
              </p:cNvSpPr>
              <p:nvPr/>
            </p:nvSpPr>
            <p:spPr bwMode="auto">
              <a:xfrm>
                <a:off x="5136" y="225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76" name="AutoShape 84"/>
              <p:cNvSpPr>
                <a:spLocks noChangeArrowheads="1"/>
              </p:cNvSpPr>
              <p:nvPr/>
            </p:nvSpPr>
            <p:spPr bwMode="auto">
              <a:xfrm>
                <a:off x="393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77" name="AutoShape 85"/>
              <p:cNvSpPr>
                <a:spLocks noChangeArrowheads="1"/>
              </p:cNvSpPr>
              <p:nvPr/>
            </p:nvSpPr>
            <p:spPr bwMode="auto">
              <a:xfrm>
                <a:off x="417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78" name="AutoShape 86"/>
              <p:cNvSpPr>
                <a:spLocks noChangeArrowheads="1"/>
              </p:cNvSpPr>
              <p:nvPr/>
            </p:nvSpPr>
            <p:spPr bwMode="auto">
              <a:xfrm>
                <a:off x="441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79" name="AutoShape 87"/>
              <p:cNvSpPr>
                <a:spLocks noChangeArrowheads="1"/>
              </p:cNvSpPr>
              <p:nvPr/>
            </p:nvSpPr>
            <p:spPr bwMode="auto">
              <a:xfrm>
                <a:off x="465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80" name="AutoShape 88"/>
              <p:cNvSpPr>
                <a:spLocks noChangeArrowheads="1"/>
              </p:cNvSpPr>
              <p:nvPr/>
            </p:nvSpPr>
            <p:spPr bwMode="auto">
              <a:xfrm>
                <a:off x="489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81" name="AutoShape 89"/>
              <p:cNvSpPr>
                <a:spLocks noChangeArrowheads="1"/>
              </p:cNvSpPr>
              <p:nvPr/>
            </p:nvSpPr>
            <p:spPr bwMode="auto">
              <a:xfrm>
                <a:off x="5136" y="20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82" name="AutoShape 90"/>
              <p:cNvSpPr>
                <a:spLocks noChangeArrowheads="1"/>
              </p:cNvSpPr>
              <p:nvPr/>
            </p:nvSpPr>
            <p:spPr bwMode="auto">
              <a:xfrm>
                <a:off x="384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83" name="AutoShape 91"/>
              <p:cNvSpPr>
                <a:spLocks noChangeArrowheads="1"/>
              </p:cNvSpPr>
              <p:nvPr/>
            </p:nvSpPr>
            <p:spPr bwMode="auto">
              <a:xfrm>
                <a:off x="408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84" name="AutoShape 92"/>
              <p:cNvSpPr>
                <a:spLocks noChangeArrowheads="1"/>
              </p:cNvSpPr>
              <p:nvPr/>
            </p:nvSpPr>
            <p:spPr bwMode="auto">
              <a:xfrm>
                <a:off x="432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85" name="AutoShape 93"/>
              <p:cNvSpPr>
                <a:spLocks noChangeArrowheads="1"/>
              </p:cNvSpPr>
              <p:nvPr/>
            </p:nvSpPr>
            <p:spPr bwMode="auto">
              <a:xfrm>
                <a:off x="456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86" name="AutoShape 94"/>
              <p:cNvSpPr>
                <a:spLocks noChangeArrowheads="1"/>
              </p:cNvSpPr>
              <p:nvPr/>
            </p:nvSpPr>
            <p:spPr bwMode="auto">
              <a:xfrm>
                <a:off x="480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87" name="AutoShape 95"/>
              <p:cNvSpPr>
                <a:spLocks noChangeArrowheads="1"/>
              </p:cNvSpPr>
              <p:nvPr/>
            </p:nvSpPr>
            <p:spPr bwMode="auto">
              <a:xfrm>
                <a:off x="5040" y="321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88" name="AutoShape 96"/>
              <p:cNvSpPr>
                <a:spLocks noChangeArrowheads="1"/>
              </p:cNvSpPr>
              <p:nvPr/>
            </p:nvSpPr>
            <p:spPr bwMode="auto">
              <a:xfrm>
                <a:off x="384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89" name="AutoShape 97"/>
              <p:cNvSpPr>
                <a:spLocks noChangeArrowheads="1"/>
              </p:cNvSpPr>
              <p:nvPr/>
            </p:nvSpPr>
            <p:spPr bwMode="auto">
              <a:xfrm>
                <a:off x="408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90" name="AutoShape 98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91" name="AutoShape 99"/>
              <p:cNvSpPr>
                <a:spLocks noChangeArrowheads="1"/>
              </p:cNvSpPr>
              <p:nvPr/>
            </p:nvSpPr>
            <p:spPr bwMode="auto">
              <a:xfrm>
                <a:off x="456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92" name="AutoShape 100"/>
              <p:cNvSpPr>
                <a:spLocks noChangeArrowheads="1"/>
              </p:cNvSpPr>
              <p:nvPr/>
            </p:nvSpPr>
            <p:spPr bwMode="auto">
              <a:xfrm>
                <a:off x="480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93" name="AutoShape 101"/>
              <p:cNvSpPr>
                <a:spLocks noChangeArrowheads="1"/>
              </p:cNvSpPr>
              <p:nvPr/>
            </p:nvSpPr>
            <p:spPr bwMode="auto">
              <a:xfrm>
                <a:off x="5040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94" name="AutoShape 102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95" name="AutoShape 103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96" name="AutoShape 104"/>
              <p:cNvSpPr>
                <a:spLocks noChangeArrowheads="1"/>
              </p:cNvSpPr>
              <p:nvPr/>
            </p:nvSpPr>
            <p:spPr bwMode="auto">
              <a:xfrm>
                <a:off x="432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97" name="AutoShape 105"/>
              <p:cNvSpPr>
                <a:spLocks noChangeArrowheads="1"/>
              </p:cNvSpPr>
              <p:nvPr/>
            </p:nvSpPr>
            <p:spPr bwMode="auto">
              <a:xfrm>
                <a:off x="456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98" name="AutoShape 106"/>
              <p:cNvSpPr>
                <a:spLocks noChangeArrowheads="1"/>
              </p:cNvSpPr>
              <p:nvPr/>
            </p:nvSpPr>
            <p:spPr bwMode="auto">
              <a:xfrm>
                <a:off x="480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99" name="AutoShape 107"/>
              <p:cNvSpPr>
                <a:spLocks noChangeArrowheads="1"/>
              </p:cNvSpPr>
              <p:nvPr/>
            </p:nvSpPr>
            <p:spPr bwMode="auto">
              <a:xfrm>
                <a:off x="5040" y="278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00" name="AutoShape 108"/>
              <p:cNvSpPr>
                <a:spLocks noChangeArrowheads="1"/>
              </p:cNvSpPr>
              <p:nvPr/>
            </p:nvSpPr>
            <p:spPr bwMode="auto">
              <a:xfrm>
                <a:off x="384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01" name="AutoShape 109"/>
              <p:cNvSpPr>
                <a:spLocks noChangeArrowheads="1"/>
              </p:cNvSpPr>
              <p:nvPr/>
            </p:nvSpPr>
            <p:spPr bwMode="auto">
              <a:xfrm>
                <a:off x="408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02" name="AutoShape 110"/>
              <p:cNvSpPr>
                <a:spLocks noChangeArrowheads="1"/>
              </p:cNvSpPr>
              <p:nvPr/>
            </p:nvSpPr>
            <p:spPr bwMode="auto">
              <a:xfrm>
                <a:off x="432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03" name="AutoShape 111"/>
              <p:cNvSpPr>
                <a:spLocks noChangeArrowheads="1"/>
              </p:cNvSpPr>
              <p:nvPr/>
            </p:nvSpPr>
            <p:spPr bwMode="auto">
              <a:xfrm>
                <a:off x="456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04" name="AutoShape 112"/>
              <p:cNvSpPr>
                <a:spLocks noChangeArrowheads="1"/>
              </p:cNvSpPr>
              <p:nvPr/>
            </p:nvSpPr>
            <p:spPr bwMode="auto">
              <a:xfrm>
                <a:off x="480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05" name="AutoShape 113"/>
              <p:cNvSpPr>
                <a:spLocks noChangeArrowheads="1"/>
              </p:cNvSpPr>
              <p:nvPr/>
            </p:nvSpPr>
            <p:spPr bwMode="auto">
              <a:xfrm>
                <a:off x="5040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06" name="AutoShape 114"/>
              <p:cNvSpPr>
                <a:spLocks noChangeArrowheads="1"/>
              </p:cNvSpPr>
              <p:nvPr/>
            </p:nvSpPr>
            <p:spPr bwMode="auto">
              <a:xfrm>
                <a:off x="384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07" name="AutoShape 115"/>
              <p:cNvSpPr>
                <a:spLocks noChangeArrowheads="1"/>
              </p:cNvSpPr>
              <p:nvPr/>
            </p:nvSpPr>
            <p:spPr bwMode="auto">
              <a:xfrm>
                <a:off x="408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08" name="AutoShape 116"/>
              <p:cNvSpPr>
                <a:spLocks noChangeArrowheads="1"/>
              </p:cNvSpPr>
              <p:nvPr/>
            </p:nvSpPr>
            <p:spPr bwMode="auto">
              <a:xfrm>
                <a:off x="432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09" name="AutoShape 117"/>
              <p:cNvSpPr>
                <a:spLocks noChangeArrowheads="1"/>
              </p:cNvSpPr>
              <p:nvPr/>
            </p:nvSpPr>
            <p:spPr bwMode="auto">
              <a:xfrm>
                <a:off x="456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10" name="AutoShape 118"/>
              <p:cNvSpPr>
                <a:spLocks noChangeArrowheads="1"/>
              </p:cNvSpPr>
              <p:nvPr/>
            </p:nvSpPr>
            <p:spPr bwMode="auto">
              <a:xfrm>
                <a:off x="480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11" name="AutoShape 119"/>
              <p:cNvSpPr>
                <a:spLocks noChangeArrowheads="1"/>
              </p:cNvSpPr>
              <p:nvPr/>
            </p:nvSpPr>
            <p:spPr bwMode="auto">
              <a:xfrm>
                <a:off x="5040" y="235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12" name="AutoShape 120"/>
              <p:cNvSpPr>
                <a:spLocks noChangeArrowheads="1"/>
              </p:cNvSpPr>
              <p:nvPr/>
            </p:nvSpPr>
            <p:spPr bwMode="auto">
              <a:xfrm>
                <a:off x="384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13" name="AutoShape 121"/>
              <p:cNvSpPr>
                <a:spLocks noChangeArrowheads="1"/>
              </p:cNvSpPr>
              <p:nvPr/>
            </p:nvSpPr>
            <p:spPr bwMode="auto">
              <a:xfrm>
                <a:off x="408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14" name="AutoShape 122"/>
              <p:cNvSpPr>
                <a:spLocks noChangeArrowheads="1"/>
              </p:cNvSpPr>
              <p:nvPr/>
            </p:nvSpPr>
            <p:spPr bwMode="auto">
              <a:xfrm>
                <a:off x="432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15" name="AutoShape 123"/>
              <p:cNvSpPr>
                <a:spLocks noChangeArrowheads="1"/>
              </p:cNvSpPr>
              <p:nvPr/>
            </p:nvSpPr>
            <p:spPr bwMode="auto">
              <a:xfrm>
                <a:off x="456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16" name="AutoShape 124"/>
              <p:cNvSpPr>
                <a:spLocks noChangeArrowheads="1"/>
              </p:cNvSpPr>
              <p:nvPr/>
            </p:nvSpPr>
            <p:spPr bwMode="auto">
              <a:xfrm>
                <a:off x="480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17" name="AutoShape 125"/>
              <p:cNvSpPr>
                <a:spLocks noChangeArrowheads="1"/>
              </p:cNvSpPr>
              <p:nvPr/>
            </p:nvSpPr>
            <p:spPr bwMode="auto">
              <a:xfrm>
                <a:off x="5040" y="21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18" name="AutoShape 126"/>
              <p:cNvSpPr>
                <a:spLocks noChangeArrowheads="1"/>
              </p:cNvSpPr>
              <p:nvPr/>
            </p:nvSpPr>
            <p:spPr bwMode="auto">
              <a:xfrm>
                <a:off x="374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19" name="AutoShape 127"/>
              <p:cNvSpPr>
                <a:spLocks noChangeArrowheads="1"/>
              </p:cNvSpPr>
              <p:nvPr/>
            </p:nvSpPr>
            <p:spPr bwMode="auto">
              <a:xfrm>
                <a:off x="398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20" name="AutoShape 128"/>
              <p:cNvSpPr>
                <a:spLocks noChangeArrowheads="1"/>
              </p:cNvSpPr>
              <p:nvPr/>
            </p:nvSpPr>
            <p:spPr bwMode="auto">
              <a:xfrm>
                <a:off x="422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21" name="AutoShape 129"/>
              <p:cNvSpPr>
                <a:spLocks noChangeArrowheads="1"/>
              </p:cNvSpPr>
              <p:nvPr/>
            </p:nvSpPr>
            <p:spPr bwMode="auto">
              <a:xfrm>
                <a:off x="446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22" name="AutoShape 130"/>
              <p:cNvSpPr>
                <a:spLocks noChangeArrowheads="1"/>
              </p:cNvSpPr>
              <p:nvPr/>
            </p:nvSpPr>
            <p:spPr bwMode="auto">
              <a:xfrm>
                <a:off x="470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23" name="AutoShape 131"/>
              <p:cNvSpPr>
                <a:spLocks noChangeArrowheads="1"/>
              </p:cNvSpPr>
              <p:nvPr/>
            </p:nvSpPr>
            <p:spPr bwMode="auto">
              <a:xfrm>
                <a:off x="4944" y="331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24" name="AutoShape 132"/>
              <p:cNvSpPr>
                <a:spLocks noChangeArrowheads="1"/>
              </p:cNvSpPr>
              <p:nvPr/>
            </p:nvSpPr>
            <p:spPr bwMode="auto">
              <a:xfrm>
                <a:off x="374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25" name="AutoShape 133"/>
              <p:cNvSpPr>
                <a:spLocks noChangeArrowheads="1"/>
              </p:cNvSpPr>
              <p:nvPr/>
            </p:nvSpPr>
            <p:spPr bwMode="auto">
              <a:xfrm>
                <a:off x="398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26" name="AutoShape 134"/>
              <p:cNvSpPr>
                <a:spLocks noChangeArrowheads="1"/>
              </p:cNvSpPr>
              <p:nvPr/>
            </p:nvSpPr>
            <p:spPr bwMode="auto">
              <a:xfrm>
                <a:off x="422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27" name="AutoShape 135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28" name="AutoShape 136"/>
              <p:cNvSpPr>
                <a:spLocks noChangeArrowheads="1"/>
              </p:cNvSpPr>
              <p:nvPr/>
            </p:nvSpPr>
            <p:spPr bwMode="auto">
              <a:xfrm>
                <a:off x="470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29" name="AutoShape 137"/>
              <p:cNvSpPr>
                <a:spLocks noChangeArrowheads="1"/>
              </p:cNvSpPr>
              <p:nvPr/>
            </p:nvSpPr>
            <p:spPr bwMode="auto">
              <a:xfrm>
                <a:off x="4944" y="3072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30" name="AutoShape 138"/>
              <p:cNvSpPr>
                <a:spLocks noChangeArrowheads="1"/>
              </p:cNvSpPr>
              <p:nvPr/>
            </p:nvSpPr>
            <p:spPr bwMode="auto">
              <a:xfrm>
                <a:off x="374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31" name="AutoShape 139"/>
              <p:cNvSpPr>
                <a:spLocks noChangeArrowheads="1"/>
              </p:cNvSpPr>
              <p:nvPr/>
            </p:nvSpPr>
            <p:spPr bwMode="auto">
              <a:xfrm>
                <a:off x="398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32" name="AutoShape 140"/>
              <p:cNvSpPr>
                <a:spLocks noChangeArrowheads="1"/>
              </p:cNvSpPr>
              <p:nvPr/>
            </p:nvSpPr>
            <p:spPr bwMode="auto">
              <a:xfrm>
                <a:off x="422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33" name="AutoShape 141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34" name="AutoShape 142"/>
              <p:cNvSpPr>
                <a:spLocks noChangeArrowheads="1"/>
              </p:cNvSpPr>
              <p:nvPr/>
            </p:nvSpPr>
            <p:spPr bwMode="auto">
              <a:xfrm>
                <a:off x="470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35" name="AutoShape 143"/>
              <p:cNvSpPr>
                <a:spLocks noChangeArrowheads="1"/>
              </p:cNvSpPr>
              <p:nvPr/>
            </p:nvSpPr>
            <p:spPr bwMode="auto">
              <a:xfrm>
                <a:off x="4944" y="288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36" name="AutoShape 144"/>
              <p:cNvSpPr>
                <a:spLocks noChangeArrowheads="1"/>
              </p:cNvSpPr>
              <p:nvPr/>
            </p:nvSpPr>
            <p:spPr bwMode="auto">
              <a:xfrm>
                <a:off x="374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37" name="AutoShape 145"/>
              <p:cNvSpPr>
                <a:spLocks noChangeArrowheads="1"/>
              </p:cNvSpPr>
              <p:nvPr/>
            </p:nvSpPr>
            <p:spPr bwMode="auto">
              <a:xfrm>
                <a:off x="398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38" name="AutoShape 146"/>
              <p:cNvSpPr>
                <a:spLocks noChangeArrowheads="1"/>
              </p:cNvSpPr>
              <p:nvPr/>
            </p:nvSpPr>
            <p:spPr bwMode="auto">
              <a:xfrm>
                <a:off x="422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39" name="AutoShape 147"/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40" name="AutoShape 148"/>
              <p:cNvSpPr>
                <a:spLocks noChangeArrowheads="1"/>
              </p:cNvSpPr>
              <p:nvPr/>
            </p:nvSpPr>
            <p:spPr bwMode="auto">
              <a:xfrm>
                <a:off x="470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41" name="AutoShape 149"/>
              <p:cNvSpPr>
                <a:spLocks noChangeArrowheads="1"/>
              </p:cNvSpPr>
              <p:nvPr/>
            </p:nvSpPr>
            <p:spPr bwMode="auto">
              <a:xfrm>
                <a:off x="4944" y="2640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42" name="AutoShape 150"/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43" name="AutoShape 151"/>
              <p:cNvSpPr>
                <a:spLocks noChangeArrowheads="1"/>
              </p:cNvSpPr>
              <p:nvPr/>
            </p:nvSpPr>
            <p:spPr bwMode="auto">
              <a:xfrm>
                <a:off x="398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44" name="AutoShape 152"/>
              <p:cNvSpPr>
                <a:spLocks noChangeArrowheads="1"/>
              </p:cNvSpPr>
              <p:nvPr/>
            </p:nvSpPr>
            <p:spPr bwMode="auto">
              <a:xfrm>
                <a:off x="422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45" name="AutoShape 153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46" name="AutoShape 154"/>
              <p:cNvSpPr>
                <a:spLocks noChangeArrowheads="1"/>
              </p:cNvSpPr>
              <p:nvPr/>
            </p:nvSpPr>
            <p:spPr bwMode="auto">
              <a:xfrm>
                <a:off x="470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47" name="AutoShape 155"/>
              <p:cNvSpPr>
                <a:spLocks noChangeArrowheads="1"/>
              </p:cNvSpPr>
              <p:nvPr/>
            </p:nvSpPr>
            <p:spPr bwMode="auto">
              <a:xfrm>
                <a:off x="4944" y="244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48" name="AutoShape 156"/>
              <p:cNvSpPr>
                <a:spLocks noChangeArrowheads="1"/>
              </p:cNvSpPr>
              <p:nvPr/>
            </p:nvSpPr>
            <p:spPr bwMode="auto">
              <a:xfrm>
                <a:off x="374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49" name="AutoShape 157"/>
              <p:cNvSpPr>
                <a:spLocks noChangeArrowheads="1"/>
              </p:cNvSpPr>
              <p:nvPr/>
            </p:nvSpPr>
            <p:spPr bwMode="auto">
              <a:xfrm>
                <a:off x="398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50" name="AutoShape 158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51" name="AutoShape 159"/>
              <p:cNvSpPr>
                <a:spLocks noChangeArrowheads="1"/>
              </p:cNvSpPr>
              <p:nvPr/>
            </p:nvSpPr>
            <p:spPr bwMode="auto">
              <a:xfrm>
                <a:off x="446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52" name="AutoShape 160"/>
              <p:cNvSpPr>
                <a:spLocks noChangeArrowheads="1"/>
              </p:cNvSpPr>
              <p:nvPr/>
            </p:nvSpPr>
            <p:spPr bwMode="auto">
              <a:xfrm>
                <a:off x="470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53" name="AutoShape 161"/>
              <p:cNvSpPr>
                <a:spLocks noChangeArrowheads="1"/>
              </p:cNvSpPr>
              <p:nvPr/>
            </p:nvSpPr>
            <p:spPr bwMode="auto">
              <a:xfrm>
                <a:off x="4944" y="22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54" name="AutoShape 162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55" name="AutoShape 163"/>
              <p:cNvSpPr>
                <a:spLocks noChangeArrowheads="1"/>
              </p:cNvSpPr>
              <p:nvPr/>
            </p:nvSpPr>
            <p:spPr bwMode="auto">
              <a:xfrm>
                <a:off x="388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56" name="AutoShape 164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57" name="AutoShape 165"/>
              <p:cNvSpPr>
                <a:spLocks noChangeArrowheads="1"/>
              </p:cNvSpPr>
              <p:nvPr/>
            </p:nvSpPr>
            <p:spPr bwMode="auto">
              <a:xfrm>
                <a:off x="436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58" name="AutoShape 166"/>
              <p:cNvSpPr>
                <a:spLocks noChangeArrowheads="1"/>
              </p:cNvSpPr>
              <p:nvPr/>
            </p:nvSpPr>
            <p:spPr bwMode="auto">
              <a:xfrm>
                <a:off x="460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59" name="AutoShape 167"/>
              <p:cNvSpPr>
                <a:spLocks noChangeArrowheads="1"/>
              </p:cNvSpPr>
              <p:nvPr/>
            </p:nvSpPr>
            <p:spPr bwMode="auto">
              <a:xfrm>
                <a:off x="4848" y="340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60" name="AutoShape 168"/>
              <p:cNvSpPr>
                <a:spLocks noChangeArrowheads="1"/>
              </p:cNvSpPr>
              <p:nvPr/>
            </p:nvSpPr>
            <p:spPr bwMode="auto">
              <a:xfrm>
                <a:off x="364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61" name="AutoShape 169"/>
              <p:cNvSpPr>
                <a:spLocks noChangeArrowheads="1"/>
              </p:cNvSpPr>
              <p:nvPr/>
            </p:nvSpPr>
            <p:spPr bwMode="auto">
              <a:xfrm>
                <a:off x="388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62" name="AutoShape 170"/>
              <p:cNvSpPr>
                <a:spLocks noChangeArrowheads="1"/>
              </p:cNvSpPr>
              <p:nvPr/>
            </p:nvSpPr>
            <p:spPr bwMode="auto">
              <a:xfrm>
                <a:off x="412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63" name="AutoShape 171"/>
              <p:cNvSpPr>
                <a:spLocks noChangeArrowheads="1"/>
              </p:cNvSpPr>
              <p:nvPr/>
            </p:nvSpPr>
            <p:spPr bwMode="auto">
              <a:xfrm>
                <a:off x="436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64" name="AutoShape 172"/>
              <p:cNvSpPr>
                <a:spLocks noChangeArrowheads="1"/>
              </p:cNvSpPr>
              <p:nvPr/>
            </p:nvSpPr>
            <p:spPr bwMode="auto">
              <a:xfrm>
                <a:off x="460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65" name="AutoShape 173"/>
              <p:cNvSpPr>
                <a:spLocks noChangeArrowheads="1"/>
              </p:cNvSpPr>
              <p:nvPr/>
            </p:nvSpPr>
            <p:spPr bwMode="auto">
              <a:xfrm>
                <a:off x="4848" y="3168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66" name="AutoShape 174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67" name="AutoShape 175"/>
              <p:cNvSpPr>
                <a:spLocks noChangeArrowheads="1"/>
              </p:cNvSpPr>
              <p:nvPr/>
            </p:nvSpPr>
            <p:spPr bwMode="auto">
              <a:xfrm>
                <a:off x="388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68" name="AutoShape 176"/>
              <p:cNvSpPr>
                <a:spLocks noChangeArrowheads="1"/>
              </p:cNvSpPr>
              <p:nvPr/>
            </p:nvSpPr>
            <p:spPr bwMode="auto">
              <a:xfrm>
                <a:off x="412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69" name="AutoShape 177"/>
              <p:cNvSpPr>
                <a:spLocks noChangeArrowheads="1"/>
              </p:cNvSpPr>
              <p:nvPr/>
            </p:nvSpPr>
            <p:spPr bwMode="auto">
              <a:xfrm>
                <a:off x="436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70" name="AutoShape 178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71" name="AutoShape 179"/>
              <p:cNvSpPr>
                <a:spLocks noChangeArrowheads="1"/>
              </p:cNvSpPr>
              <p:nvPr/>
            </p:nvSpPr>
            <p:spPr bwMode="auto">
              <a:xfrm>
                <a:off x="4848" y="297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72" name="AutoShape 180"/>
              <p:cNvSpPr>
                <a:spLocks noChangeArrowheads="1"/>
              </p:cNvSpPr>
              <p:nvPr/>
            </p:nvSpPr>
            <p:spPr bwMode="auto">
              <a:xfrm>
                <a:off x="364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73" name="AutoShape 181"/>
              <p:cNvSpPr>
                <a:spLocks noChangeArrowheads="1"/>
              </p:cNvSpPr>
              <p:nvPr/>
            </p:nvSpPr>
            <p:spPr bwMode="auto">
              <a:xfrm>
                <a:off x="388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74" name="AutoShape 182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75" name="AutoShape 18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76" name="AutoShape 184"/>
              <p:cNvSpPr>
                <a:spLocks noChangeArrowheads="1"/>
              </p:cNvSpPr>
              <p:nvPr/>
            </p:nvSpPr>
            <p:spPr bwMode="auto">
              <a:xfrm>
                <a:off x="460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77" name="AutoShape 185"/>
              <p:cNvSpPr>
                <a:spLocks noChangeArrowheads="1"/>
              </p:cNvSpPr>
              <p:nvPr/>
            </p:nvSpPr>
            <p:spPr bwMode="auto">
              <a:xfrm>
                <a:off x="4848" y="2736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78" name="AutoShape 186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79" name="AutoShape 187"/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80" name="AutoShape 188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81" name="AutoShape 189"/>
              <p:cNvSpPr>
                <a:spLocks noChangeArrowheads="1"/>
              </p:cNvSpPr>
              <p:nvPr/>
            </p:nvSpPr>
            <p:spPr bwMode="auto">
              <a:xfrm>
                <a:off x="436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82" name="AutoShape 190"/>
              <p:cNvSpPr>
                <a:spLocks noChangeArrowheads="1"/>
              </p:cNvSpPr>
              <p:nvPr/>
            </p:nvSpPr>
            <p:spPr bwMode="auto">
              <a:xfrm>
                <a:off x="460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83" name="AutoShape 191"/>
              <p:cNvSpPr>
                <a:spLocks noChangeArrowheads="1"/>
              </p:cNvSpPr>
              <p:nvPr/>
            </p:nvSpPr>
            <p:spPr bwMode="auto">
              <a:xfrm>
                <a:off x="4848" y="254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84" name="AutoShape 192"/>
              <p:cNvSpPr>
                <a:spLocks noChangeArrowheads="1"/>
              </p:cNvSpPr>
              <p:nvPr/>
            </p:nvSpPr>
            <p:spPr bwMode="auto">
              <a:xfrm>
                <a:off x="364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85" name="AutoShape 193"/>
              <p:cNvSpPr>
                <a:spLocks noChangeArrowheads="1"/>
              </p:cNvSpPr>
              <p:nvPr/>
            </p:nvSpPr>
            <p:spPr bwMode="auto">
              <a:xfrm>
                <a:off x="388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86" name="AutoShape 194"/>
              <p:cNvSpPr>
                <a:spLocks noChangeArrowheads="1"/>
              </p:cNvSpPr>
              <p:nvPr/>
            </p:nvSpPr>
            <p:spPr bwMode="auto">
              <a:xfrm>
                <a:off x="412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87" name="AutoShape 195"/>
              <p:cNvSpPr>
                <a:spLocks noChangeArrowheads="1"/>
              </p:cNvSpPr>
              <p:nvPr/>
            </p:nvSpPr>
            <p:spPr bwMode="auto">
              <a:xfrm>
                <a:off x="436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88" name="AutoShape 196"/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89" name="AutoShape 197"/>
              <p:cNvSpPr>
                <a:spLocks noChangeArrowheads="1"/>
              </p:cNvSpPr>
              <p:nvPr/>
            </p:nvSpPr>
            <p:spPr bwMode="auto">
              <a:xfrm>
                <a:off x="4848" y="2304"/>
                <a:ext cx="288" cy="288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20422" name="Group 230"/>
          <p:cNvGrpSpPr>
            <a:grpSpLocks/>
          </p:cNvGrpSpPr>
          <p:nvPr/>
        </p:nvGrpSpPr>
        <p:grpSpPr bwMode="auto">
          <a:xfrm>
            <a:off x="4343400" y="3429002"/>
            <a:ext cx="3962400" cy="3052763"/>
            <a:chOff x="1776" y="2160"/>
            <a:chExt cx="2496" cy="1923"/>
          </a:xfrm>
        </p:grpSpPr>
        <p:sp>
          <p:nvSpPr>
            <p:cNvPr id="520234" name="Line 42"/>
            <p:cNvSpPr>
              <a:spLocks noChangeShapeType="1"/>
            </p:cNvSpPr>
            <p:nvPr/>
          </p:nvSpPr>
          <p:spPr bwMode="auto">
            <a:xfrm flipH="1" flipV="1">
              <a:off x="1776" y="3024"/>
              <a:ext cx="960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235" name="Line 43"/>
            <p:cNvSpPr>
              <a:spLocks noChangeShapeType="1"/>
            </p:cNvSpPr>
            <p:nvPr/>
          </p:nvSpPr>
          <p:spPr bwMode="auto">
            <a:xfrm flipH="1" flipV="1">
              <a:off x="2592" y="2160"/>
              <a:ext cx="288" cy="115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236" name="Line 44"/>
            <p:cNvSpPr>
              <a:spLocks noChangeShapeType="1"/>
            </p:cNvSpPr>
            <p:nvPr/>
          </p:nvSpPr>
          <p:spPr bwMode="auto">
            <a:xfrm flipV="1">
              <a:off x="3168" y="2160"/>
              <a:ext cx="432" cy="115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237" name="Line 45"/>
            <p:cNvSpPr>
              <a:spLocks noChangeShapeType="1"/>
            </p:cNvSpPr>
            <p:nvPr/>
          </p:nvSpPr>
          <p:spPr bwMode="auto">
            <a:xfrm flipV="1">
              <a:off x="3216" y="3024"/>
              <a:ext cx="1056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0410" name="Group 218"/>
            <p:cNvGrpSpPr>
              <a:grpSpLocks/>
            </p:cNvGrpSpPr>
            <p:nvPr/>
          </p:nvGrpSpPr>
          <p:grpSpPr bwMode="auto">
            <a:xfrm>
              <a:off x="2736" y="3340"/>
              <a:ext cx="624" cy="528"/>
              <a:chOff x="432" y="1440"/>
              <a:chExt cx="624" cy="528"/>
            </a:xfrm>
          </p:grpSpPr>
          <p:sp>
            <p:nvSpPr>
              <p:cNvPr id="520411" name="AutoShape 219"/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336" cy="384"/>
              </a:xfrm>
              <a:prstGeom prst="can">
                <a:avLst>
                  <a:gd name="adj" fmla="val 2857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412" name="AutoShape 220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336" cy="384"/>
              </a:xfrm>
              <a:prstGeom prst="can">
                <a:avLst>
                  <a:gd name="adj" fmla="val 28571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413" name="AutoShape 221"/>
              <p:cNvSpPr>
                <a:spLocks noChangeArrowheads="1"/>
              </p:cNvSpPr>
              <p:nvPr/>
            </p:nvSpPr>
            <p:spPr bwMode="auto">
              <a:xfrm>
                <a:off x="432" y="1584"/>
                <a:ext cx="336" cy="384"/>
              </a:xfrm>
              <a:prstGeom prst="can">
                <a:avLst>
                  <a:gd name="adj" fmla="val 28571"/>
                </a:avLst>
              </a:prstGeom>
              <a:solidFill>
                <a:schemeClr val="folHlink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0414" name="Text Box 222"/>
            <p:cNvSpPr txBox="1">
              <a:spLocks noChangeArrowheads="1"/>
            </p:cNvSpPr>
            <p:nvPr/>
          </p:nvSpPr>
          <p:spPr bwMode="auto">
            <a:xfrm>
              <a:off x="2632" y="3676"/>
              <a:ext cx="86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Temporary </a:t>
              </a:r>
            </a:p>
            <a:p>
              <a:pPr algn="ctr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Data storage</a:t>
              </a:r>
            </a:p>
          </p:txBody>
        </p:sp>
      </p:grpSp>
      <p:grpSp>
        <p:nvGrpSpPr>
          <p:cNvPr id="520420" name="Group 228"/>
          <p:cNvGrpSpPr>
            <a:grpSpLocks/>
          </p:cNvGrpSpPr>
          <p:nvPr/>
        </p:nvGrpSpPr>
        <p:grpSpPr bwMode="auto">
          <a:xfrm>
            <a:off x="2590800" y="3352800"/>
            <a:ext cx="1828800" cy="2209800"/>
            <a:chOff x="672" y="2112"/>
            <a:chExt cx="1152" cy="1392"/>
          </a:xfrm>
        </p:grpSpPr>
        <p:sp>
          <p:nvSpPr>
            <p:cNvPr id="520232" name="Line 40"/>
            <p:cNvSpPr>
              <a:spLocks noChangeShapeType="1"/>
            </p:cNvSpPr>
            <p:nvPr/>
          </p:nvSpPr>
          <p:spPr bwMode="auto">
            <a:xfrm flipV="1">
              <a:off x="1296" y="3024"/>
              <a:ext cx="0" cy="48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204" name="AutoShape 12"/>
            <p:cNvSpPr>
              <a:spLocks noChangeArrowheads="1"/>
            </p:cNvSpPr>
            <p:nvPr/>
          </p:nvSpPr>
          <p:spPr bwMode="auto">
            <a:xfrm>
              <a:off x="960" y="2640"/>
              <a:ext cx="864" cy="38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/>
                <a:t>EXTRACT</a:t>
              </a:r>
            </a:p>
          </p:txBody>
        </p:sp>
        <p:sp>
          <p:nvSpPr>
            <p:cNvPr id="520231" name="Line 39"/>
            <p:cNvSpPr>
              <a:spLocks noChangeShapeType="1"/>
            </p:cNvSpPr>
            <p:nvPr/>
          </p:nvSpPr>
          <p:spPr bwMode="auto">
            <a:xfrm flipV="1">
              <a:off x="1296" y="2160"/>
              <a:ext cx="0" cy="48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239" name="Line 47"/>
            <p:cNvSpPr>
              <a:spLocks noChangeShapeType="1"/>
            </p:cNvSpPr>
            <p:nvPr/>
          </p:nvSpPr>
          <p:spPr bwMode="auto">
            <a:xfrm flipV="1">
              <a:off x="720" y="3024"/>
              <a:ext cx="288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240" name="Line 48"/>
            <p:cNvSpPr>
              <a:spLocks noChangeShapeType="1"/>
            </p:cNvSpPr>
            <p:nvPr/>
          </p:nvSpPr>
          <p:spPr bwMode="auto">
            <a:xfrm>
              <a:off x="720" y="2544"/>
              <a:ext cx="240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419" name="Line 227"/>
            <p:cNvSpPr>
              <a:spLocks noChangeShapeType="1"/>
            </p:cNvSpPr>
            <p:nvPr/>
          </p:nvSpPr>
          <p:spPr bwMode="auto">
            <a:xfrm>
              <a:off x="672" y="2112"/>
              <a:ext cx="480" cy="52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0206" name="AutoShape 14"/>
          <p:cNvSpPr>
            <a:spLocks noChangeArrowheads="1"/>
          </p:cNvSpPr>
          <p:nvPr/>
        </p:nvSpPr>
        <p:spPr bwMode="auto">
          <a:xfrm>
            <a:off x="3048000" y="2819400"/>
            <a:ext cx="1524000" cy="6096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MIS Systems</a:t>
            </a:r>
          </a:p>
          <a:p>
            <a:pPr algn="ctr"/>
            <a:r>
              <a:rPr lang="en-US">
                <a:solidFill>
                  <a:schemeClr val="folHlink"/>
                </a:solidFill>
              </a:rPr>
              <a:t>(Acct, HR)</a:t>
            </a:r>
          </a:p>
        </p:txBody>
      </p:sp>
      <p:sp>
        <p:nvSpPr>
          <p:cNvPr id="520207" name="AutoShape 15"/>
          <p:cNvSpPr>
            <a:spLocks noChangeArrowheads="1"/>
          </p:cNvSpPr>
          <p:nvPr/>
        </p:nvSpPr>
        <p:spPr bwMode="auto">
          <a:xfrm>
            <a:off x="1600200" y="3657600"/>
            <a:ext cx="1066800" cy="6096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</a:rPr>
              <a:t>Legacy</a:t>
            </a:r>
          </a:p>
          <a:p>
            <a:pPr algn="ctr"/>
            <a:r>
              <a:rPr lang="en-US">
                <a:solidFill>
                  <a:schemeClr val="folHlink"/>
                </a:solidFill>
              </a:rPr>
              <a:t>Systems</a:t>
            </a:r>
          </a:p>
        </p:txBody>
      </p:sp>
      <p:sp>
        <p:nvSpPr>
          <p:cNvPr id="520208" name="AutoShape 16"/>
          <p:cNvSpPr>
            <a:spLocks noChangeArrowheads="1"/>
          </p:cNvSpPr>
          <p:nvPr/>
        </p:nvSpPr>
        <p:spPr bwMode="auto">
          <a:xfrm>
            <a:off x="1676400" y="5562600"/>
            <a:ext cx="2819400" cy="6096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folHlink"/>
                </a:solidFill>
              </a:rPr>
              <a:t>Other indigenous applications</a:t>
            </a:r>
          </a:p>
          <a:p>
            <a:pPr algn="ctr"/>
            <a:r>
              <a:rPr lang="en-US" sz="1600">
                <a:solidFill>
                  <a:schemeClr val="folHlink"/>
                </a:solidFill>
              </a:rPr>
              <a:t>(COBOL, VB, C++, Java)</a:t>
            </a:r>
          </a:p>
        </p:txBody>
      </p:sp>
      <p:sp>
        <p:nvSpPr>
          <p:cNvPr id="520238" name="Text Box 46"/>
          <p:cNvSpPr txBox="1">
            <a:spLocks noChangeArrowheads="1"/>
          </p:cNvSpPr>
          <p:nvPr/>
        </p:nvSpPr>
        <p:spPr bwMode="auto">
          <a:xfrm>
            <a:off x="2057400" y="4648201"/>
            <a:ext cx="7344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800" b="1">
                <a:sym typeface="Wingdings" panose="05000000000000000000" pitchFamily="2" charset="2"/>
              </a:rPr>
              <a:t></a:t>
            </a:r>
          </a:p>
        </p:txBody>
      </p:sp>
      <p:sp>
        <p:nvSpPr>
          <p:cNvPr id="520227" name="AutoShape 35"/>
          <p:cNvSpPr>
            <a:spLocks noChangeArrowheads="1"/>
          </p:cNvSpPr>
          <p:nvPr/>
        </p:nvSpPr>
        <p:spPr bwMode="auto">
          <a:xfrm>
            <a:off x="1752600" y="4953000"/>
            <a:ext cx="457200" cy="457200"/>
          </a:xfrm>
          <a:prstGeom prst="flowChartMagneticTape">
            <a:avLst/>
          </a:pr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241" name="Text Box 49"/>
          <p:cNvSpPr txBox="1">
            <a:spLocks noChangeArrowheads="1"/>
          </p:cNvSpPr>
          <p:nvPr/>
        </p:nvSpPr>
        <p:spPr bwMode="auto">
          <a:xfrm>
            <a:off x="1600200" y="4495800"/>
            <a:ext cx="136216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Archived data</a:t>
            </a:r>
          </a:p>
        </p:txBody>
      </p:sp>
      <p:grpSp>
        <p:nvGrpSpPr>
          <p:cNvPr id="520423" name="Group 231"/>
          <p:cNvGrpSpPr>
            <a:grpSpLocks/>
          </p:cNvGrpSpPr>
          <p:nvPr/>
        </p:nvGrpSpPr>
        <p:grpSpPr bwMode="auto">
          <a:xfrm>
            <a:off x="1524000" y="2286001"/>
            <a:ext cx="1187450" cy="1128713"/>
            <a:chOff x="0" y="1440"/>
            <a:chExt cx="748" cy="711"/>
          </a:xfrm>
        </p:grpSpPr>
        <p:sp>
          <p:nvSpPr>
            <p:cNvPr id="520416" name="Text Box 224"/>
            <p:cNvSpPr txBox="1">
              <a:spLocks noChangeArrowheads="1"/>
            </p:cNvSpPr>
            <p:nvPr/>
          </p:nvSpPr>
          <p:spPr bwMode="auto">
            <a:xfrm>
              <a:off x="96" y="1440"/>
              <a:ext cx="548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5400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Webdings" panose="05030102010509060703" pitchFamily="18" charset="2"/>
                </a:rPr>
                <a:t></a:t>
              </a:r>
            </a:p>
          </p:txBody>
        </p:sp>
        <p:sp>
          <p:nvSpPr>
            <p:cNvPr id="520417" name="Text Box 225"/>
            <p:cNvSpPr txBox="1">
              <a:spLocks noChangeArrowheads="1"/>
            </p:cNvSpPr>
            <p:nvPr/>
          </p:nvSpPr>
          <p:spPr bwMode="auto">
            <a:xfrm>
              <a:off x="0" y="1920"/>
              <a:ext cx="7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www data</a:t>
              </a:r>
            </a:p>
          </p:txBody>
        </p:sp>
      </p:grpSp>
      <p:sp>
        <p:nvSpPr>
          <p:cNvPr id="520228" name="AutoShape 36"/>
          <p:cNvSpPr>
            <a:spLocks noChangeArrowheads="1"/>
          </p:cNvSpPr>
          <p:nvPr/>
        </p:nvSpPr>
        <p:spPr bwMode="auto">
          <a:xfrm>
            <a:off x="1828800" y="4876800"/>
            <a:ext cx="457200" cy="457200"/>
          </a:xfrm>
          <a:prstGeom prst="flowChartMagneticTape">
            <a:avLst/>
          </a:prstGeom>
          <a:solidFill>
            <a:schemeClr val="fol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7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7" grpId="0"/>
      <p:bldP spid="520198" grpId="0"/>
      <p:bldP spid="5201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EFDF-FF14-4778-9368-0D2BBE9E591F}" type="slidenum">
              <a:rPr lang="en-US"/>
              <a:pPr/>
              <a:t>4</a:t>
            </a:fld>
            <a:endParaRPr lang="en-US"/>
          </a:p>
        </p:txBody>
      </p:sp>
      <p:sp>
        <p:nvSpPr>
          <p:cNvPr id="807938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589" tIns="46795" rIns="93589" bIns="46795"/>
          <a:lstStyle>
            <a:lvl1pPr algn="ctr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algn="ctr">
              <a:spcBef>
                <a:spcPct val="20000"/>
              </a:spcBef>
              <a:buFont typeface="Wingdings" panose="05000000000000000000" pitchFamily="2" charset="2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ctr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ctr">
              <a:spcBef>
                <a:spcPct val="20000"/>
              </a:spcBef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ctr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>
                <a:solidFill>
                  <a:schemeClr val="tx2"/>
                </a:solidFill>
              </a:rPr>
              <a:t>ETL Processing</a:t>
            </a:r>
          </a:p>
        </p:txBody>
      </p:sp>
      <p:sp>
        <p:nvSpPr>
          <p:cNvPr id="807939" name="AutoShape 3"/>
          <p:cNvSpPr>
            <a:spLocks noChangeArrowheads="1"/>
          </p:cNvSpPr>
          <p:nvPr/>
        </p:nvSpPr>
        <p:spPr bwMode="auto">
          <a:xfrm>
            <a:off x="1447800" y="2362200"/>
            <a:ext cx="1676400" cy="2895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Extracts 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from 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source 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systems</a:t>
            </a:r>
          </a:p>
        </p:txBody>
      </p:sp>
      <p:sp>
        <p:nvSpPr>
          <p:cNvPr id="807940" name="AutoShape 4"/>
          <p:cNvSpPr>
            <a:spLocks noChangeArrowheads="1"/>
          </p:cNvSpPr>
          <p:nvPr/>
        </p:nvSpPr>
        <p:spPr bwMode="auto">
          <a:xfrm>
            <a:off x="2743200" y="2362200"/>
            <a:ext cx="1676400" cy="2895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Data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Movement</a:t>
            </a:r>
          </a:p>
        </p:txBody>
      </p:sp>
      <p:sp>
        <p:nvSpPr>
          <p:cNvPr id="807941" name="AutoShape 5"/>
          <p:cNvSpPr>
            <a:spLocks noChangeArrowheads="1"/>
          </p:cNvSpPr>
          <p:nvPr/>
        </p:nvSpPr>
        <p:spPr bwMode="auto">
          <a:xfrm>
            <a:off x="4038600" y="2362200"/>
            <a:ext cx="1676400" cy="2895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Data 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Transfor-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mation</a:t>
            </a:r>
          </a:p>
        </p:txBody>
      </p:sp>
      <p:sp>
        <p:nvSpPr>
          <p:cNvPr id="807942" name="AutoShape 6"/>
          <p:cNvSpPr>
            <a:spLocks noChangeArrowheads="1"/>
          </p:cNvSpPr>
          <p:nvPr/>
        </p:nvSpPr>
        <p:spPr bwMode="auto">
          <a:xfrm>
            <a:off x="6629400" y="2362200"/>
            <a:ext cx="1676400" cy="2895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Data 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Loading</a:t>
            </a:r>
          </a:p>
        </p:txBody>
      </p:sp>
      <p:sp>
        <p:nvSpPr>
          <p:cNvPr id="807943" name="AutoShape 7"/>
          <p:cNvSpPr>
            <a:spLocks noChangeArrowheads="1"/>
          </p:cNvSpPr>
          <p:nvPr/>
        </p:nvSpPr>
        <p:spPr bwMode="auto">
          <a:xfrm>
            <a:off x="7924800" y="2362200"/>
            <a:ext cx="1676400" cy="2895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Index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Mainte-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nance</a:t>
            </a:r>
          </a:p>
        </p:txBody>
      </p:sp>
      <p:sp>
        <p:nvSpPr>
          <p:cNvPr id="807944" name="AutoShape 8"/>
          <p:cNvSpPr>
            <a:spLocks noChangeArrowheads="1"/>
          </p:cNvSpPr>
          <p:nvPr/>
        </p:nvSpPr>
        <p:spPr bwMode="auto">
          <a:xfrm>
            <a:off x="9220200" y="2362200"/>
            <a:ext cx="1676400" cy="2895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Statistics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Collection</a:t>
            </a:r>
          </a:p>
        </p:txBody>
      </p:sp>
      <p:sp>
        <p:nvSpPr>
          <p:cNvPr id="807945" name="AutoShape 9"/>
          <p:cNvSpPr>
            <a:spLocks noChangeArrowheads="1"/>
          </p:cNvSpPr>
          <p:nvPr/>
        </p:nvSpPr>
        <p:spPr bwMode="auto">
          <a:xfrm>
            <a:off x="5334000" y="2362200"/>
            <a:ext cx="1676400" cy="2895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  Data </a:t>
            </a:r>
          </a:p>
          <a:p>
            <a:pPr algn="ctr"/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Cleansing</a:t>
            </a:r>
          </a:p>
        </p:txBody>
      </p:sp>
      <p:sp>
        <p:nvSpPr>
          <p:cNvPr id="807946" name="Rectangle 10"/>
          <p:cNvSpPr>
            <a:spLocks noChangeArrowheads="1"/>
          </p:cNvSpPr>
          <p:nvPr/>
        </p:nvSpPr>
        <p:spPr bwMode="auto">
          <a:xfrm>
            <a:off x="1524000" y="762000"/>
            <a:ext cx="91440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hlink"/>
                </a:solidFill>
              </a:rPr>
              <a:t>ETL is independent yet interrelated steps.</a:t>
            </a:r>
          </a:p>
          <a:p>
            <a:pPr algn="ctr"/>
            <a:endParaRPr lang="en-US" sz="1200" b="1">
              <a:solidFill>
                <a:schemeClr val="hlink"/>
              </a:solidFill>
            </a:endParaRPr>
          </a:p>
          <a:p>
            <a:pPr algn="ctr"/>
            <a:r>
              <a:rPr lang="en-US" sz="2400" b="1">
                <a:solidFill>
                  <a:schemeClr val="hlink"/>
                </a:solidFill>
              </a:rPr>
              <a:t>It is important to look at the big picture.</a:t>
            </a:r>
          </a:p>
          <a:p>
            <a:pPr algn="ctr"/>
            <a:endParaRPr lang="en-US" sz="1400" b="1">
              <a:solidFill>
                <a:schemeClr val="hlink"/>
              </a:solidFill>
            </a:endParaRPr>
          </a:p>
          <a:p>
            <a:pPr algn="ctr"/>
            <a:r>
              <a:rPr lang="en-US" sz="2400" b="1">
                <a:solidFill>
                  <a:schemeClr val="hlink"/>
                </a:solidFill>
              </a:rPr>
              <a:t>Data acquisition time may include… </a:t>
            </a:r>
          </a:p>
        </p:txBody>
      </p:sp>
      <p:grpSp>
        <p:nvGrpSpPr>
          <p:cNvPr id="807949" name="Group 13"/>
          <p:cNvGrpSpPr>
            <a:grpSpLocks/>
          </p:cNvGrpSpPr>
          <p:nvPr/>
        </p:nvGrpSpPr>
        <p:grpSpPr bwMode="auto">
          <a:xfrm>
            <a:off x="5334000" y="5257801"/>
            <a:ext cx="4572000" cy="650875"/>
            <a:chOff x="2400" y="3840"/>
            <a:chExt cx="2880" cy="410"/>
          </a:xfrm>
        </p:grpSpPr>
        <p:sp>
          <p:nvSpPr>
            <p:cNvPr id="807947" name="Text Box 11"/>
            <p:cNvSpPr txBox="1">
              <a:spLocks noChangeArrowheads="1"/>
            </p:cNvSpPr>
            <p:nvPr/>
          </p:nvSpPr>
          <p:spPr bwMode="auto">
            <a:xfrm>
              <a:off x="2400" y="3917"/>
              <a:ext cx="943" cy="3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latin typeface="Verdana" panose="020B0604030504040204" pitchFamily="34" charset="0"/>
                </a:rPr>
                <a:t>Backup</a:t>
              </a:r>
            </a:p>
          </p:txBody>
        </p:sp>
        <p:sp>
          <p:nvSpPr>
            <p:cNvPr id="807948" name="Freeform 12"/>
            <p:cNvSpPr>
              <a:spLocks/>
            </p:cNvSpPr>
            <p:nvPr/>
          </p:nvSpPr>
          <p:spPr bwMode="auto">
            <a:xfrm>
              <a:off x="3360" y="3840"/>
              <a:ext cx="1920" cy="344"/>
            </a:xfrm>
            <a:custGeom>
              <a:avLst/>
              <a:gdLst>
                <a:gd name="T0" fmla="*/ 1920 w 1920"/>
                <a:gd name="T1" fmla="*/ 0 h 344"/>
                <a:gd name="T2" fmla="*/ 1296 w 1920"/>
                <a:gd name="T3" fmla="*/ 288 h 344"/>
                <a:gd name="T4" fmla="*/ 0 w 1920"/>
                <a:gd name="T5" fmla="*/ 336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44">
                  <a:moveTo>
                    <a:pt x="1920" y="0"/>
                  </a:moveTo>
                  <a:cubicBezTo>
                    <a:pt x="1768" y="116"/>
                    <a:pt x="1616" y="232"/>
                    <a:pt x="1296" y="288"/>
                  </a:cubicBezTo>
                  <a:cubicBezTo>
                    <a:pt x="976" y="344"/>
                    <a:pt x="488" y="340"/>
                    <a:pt x="0" y="336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7950" name="Text Box 14"/>
          <p:cNvSpPr txBox="1">
            <a:spLocks noChangeArrowheads="1"/>
          </p:cNvSpPr>
          <p:nvPr/>
        </p:nvSpPr>
        <p:spPr bwMode="auto">
          <a:xfrm>
            <a:off x="2819401" y="6019801"/>
            <a:ext cx="59398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Back-up is a major task, its a DWH not a cube</a:t>
            </a:r>
          </a:p>
        </p:txBody>
      </p:sp>
      <p:sp>
        <p:nvSpPr>
          <p:cNvPr id="807951" name="Text Box 15"/>
          <p:cNvSpPr txBox="1">
            <a:spLocks noChangeArrowheads="1"/>
          </p:cNvSpPr>
          <p:nvPr/>
        </p:nvSpPr>
        <p:spPr bwMode="auto">
          <a:xfrm>
            <a:off x="1371601" y="5410201"/>
            <a:ext cx="3660297" cy="646331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Note: Backup will come as other </a:t>
            </a:r>
          </a:p>
          <a:p>
            <a:r>
              <a:rPr lang="en-US">
                <a:solidFill>
                  <a:srgbClr val="000000"/>
                </a:solidFill>
              </a:rPr>
              <a:t>elements after “Statistical collection”</a:t>
            </a:r>
          </a:p>
        </p:txBody>
      </p:sp>
    </p:spTree>
    <p:extLst>
      <p:ext uri="{BB962C8B-B14F-4D97-AF65-F5344CB8AC3E}">
        <p14:creationId xmlns:p14="http://schemas.microsoft.com/office/powerpoint/2010/main" val="394444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0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39" grpId="0" animBg="1"/>
      <p:bldP spid="807940" grpId="0" animBg="1"/>
      <p:bldP spid="807941" grpId="0" animBg="1"/>
      <p:bldP spid="807942" grpId="0" animBg="1"/>
      <p:bldP spid="807943" grpId="0" animBg="1"/>
      <p:bldP spid="807944" grpId="0" animBg="1"/>
      <p:bldP spid="807945" grpId="0" animBg="1"/>
      <p:bldP spid="807946" grpId="0" build="p"/>
      <p:bldP spid="8079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68" y="4712518"/>
            <a:ext cx="4147932" cy="21454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0DB1-AE57-4ADC-9724-8B53C46F6581}" type="slidenum">
              <a:rPr lang="en-US"/>
              <a:pPr/>
              <a:t>5</a:t>
            </a:fld>
            <a:endParaRPr lang="en-US"/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4000"/>
              <a:t>Overview of Data Extraction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1752600" y="762001"/>
            <a:ext cx="8991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First step of ETL, followed by many.</a:t>
            </a:r>
          </a:p>
          <a:p>
            <a:endParaRPr lang="en-US" sz="2800" dirty="0"/>
          </a:p>
          <a:p>
            <a:r>
              <a:rPr lang="en-US" sz="2800" dirty="0"/>
              <a:t>Source system for extraction are typically OLTP systems.</a:t>
            </a:r>
          </a:p>
          <a:p>
            <a:endParaRPr lang="en-US" sz="2800" dirty="0"/>
          </a:p>
          <a:p>
            <a:r>
              <a:rPr lang="en-US" sz="2800" dirty="0"/>
              <a:t>A very complex task due to number of reasons: 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Very complex and poorly documented source system.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Data has to be extracted not once, but number of times.</a:t>
            </a:r>
          </a:p>
          <a:p>
            <a:pPr lvl="1">
              <a:buClr>
                <a:schemeClr val="tx2"/>
              </a:buClr>
            </a:pPr>
            <a:endParaRPr lang="en-US" sz="2400" dirty="0"/>
          </a:p>
          <a:p>
            <a:r>
              <a:rPr lang="en-US" sz="2800" dirty="0"/>
              <a:t>The process design is dependent on: 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Which extraction method to choose? 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How to make available extracted data for further processing? </a:t>
            </a:r>
          </a:p>
        </p:txBody>
      </p:sp>
    </p:spTree>
    <p:extLst>
      <p:ext uri="{BB962C8B-B14F-4D97-AF65-F5344CB8AC3E}">
        <p14:creationId xmlns:p14="http://schemas.microsoft.com/office/powerpoint/2010/main" val="54148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7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68" y="4712518"/>
            <a:ext cx="4147932" cy="21454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4B34-A149-445F-839B-01F3F22E078F}" type="slidenum">
              <a:rPr lang="en-US"/>
              <a:pPr/>
              <a:t>6</a:t>
            </a:fld>
            <a:endParaRPr lang="en-US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4000"/>
              <a:t>Types of Data Extraction</a:t>
            </a:r>
          </a:p>
        </p:txBody>
      </p:sp>
      <p:sp>
        <p:nvSpPr>
          <p:cNvPr id="812035" name="Text Box 3"/>
          <p:cNvSpPr txBox="1">
            <a:spLocks noChangeArrowheads="1"/>
          </p:cNvSpPr>
          <p:nvPr/>
        </p:nvSpPr>
        <p:spPr bwMode="auto">
          <a:xfrm>
            <a:off x="3810001" y="762000"/>
            <a:ext cx="4711033" cy="504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600"/>
              <a:t> </a:t>
            </a:r>
            <a:r>
              <a:rPr lang="en-US" sz="3600" b="1"/>
              <a:t>Logical Extraction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200"/>
              <a:t> Full Extraction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200"/>
              <a:t> Incremental Extraction</a:t>
            </a: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3600"/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600"/>
              <a:t> </a:t>
            </a:r>
            <a:r>
              <a:rPr lang="en-US" sz="3600" b="1"/>
              <a:t>Physical Extraction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200"/>
              <a:t> Online Extraction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200"/>
              <a:t> Offline Extraction</a:t>
            </a:r>
          </a:p>
          <a:p>
            <a:pPr lvl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3200"/>
              <a:t> Legacy vs. OLTP</a:t>
            </a:r>
          </a:p>
        </p:txBody>
      </p:sp>
    </p:spTree>
    <p:extLst>
      <p:ext uri="{BB962C8B-B14F-4D97-AF65-F5344CB8AC3E}">
        <p14:creationId xmlns:p14="http://schemas.microsoft.com/office/powerpoint/2010/main" val="385197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5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68" y="4712518"/>
            <a:ext cx="4147932" cy="21454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D027A-2C8E-4D0B-BE82-61119DFF4011}" type="slidenum">
              <a:rPr lang="en-US"/>
              <a:pPr/>
              <a:t>7</a:t>
            </a:fld>
            <a:endParaRPr lang="en-US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4000"/>
              <a:t>Logical Data Extraction</a:t>
            </a:r>
          </a:p>
        </p:txBody>
      </p:sp>
      <p:sp>
        <p:nvSpPr>
          <p:cNvPr id="814083" name="Text Box 3"/>
          <p:cNvSpPr txBox="1">
            <a:spLocks noChangeArrowheads="1"/>
          </p:cNvSpPr>
          <p:nvPr/>
        </p:nvSpPr>
        <p:spPr bwMode="auto">
          <a:xfrm>
            <a:off x="1752600" y="685801"/>
            <a:ext cx="86868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/>
              <a:t> </a:t>
            </a:r>
            <a:r>
              <a:rPr lang="en-US" sz="2400" b="1"/>
              <a:t>Full Extraction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/>
              <a:t> The data extracted completely from the source system.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sz="2000" b="1"/>
              <a:t> 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/>
              <a:t> No need to keep track of changes.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 b="1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/>
              <a:t> Source data made available as-is with any additional information.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/>
              <a:t> </a:t>
            </a:r>
            <a:r>
              <a:rPr lang="en-US" sz="2400" b="1"/>
              <a:t>Incremental Extraction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/>
              <a:t> Data extracted after a well defined point/event in time.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 b="1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/>
              <a:t> Mechanism used to reflect/record the temporal changes in data (column or table).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 b="1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/>
              <a:t> Sometimes entire tables off-loaded from source system into the DWH. 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 b="1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/>
              <a:t> Can have significant performance impacts on the data warehouse server.</a:t>
            </a:r>
          </a:p>
        </p:txBody>
      </p:sp>
    </p:spTree>
    <p:extLst>
      <p:ext uri="{BB962C8B-B14F-4D97-AF65-F5344CB8AC3E}">
        <p14:creationId xmlns:p14="http://schemas.microsoft.com/office/powerpoint/2010/main" val="333794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3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68" y="4712518"/>
            <a:ext cx="4147932" cy="21454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1E31-34C5-40C1-B007-169705BE6291}" type="slidenum">
              <a:rPr lang="en-US"/>
              <a:pPr/>
              <a:t>8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4000"/>
              <a:t>Physical Data Extraction…</a:t>
            </a:r>
          </a:p>
        </p:txBody>
      </p:sp>
      <p:sp>
        <p:nvSpPr>
          <p:cNvPr id="816131" name="Text Box 3"/>
          <p:cNvSpPr txBox="1">
            <a:spLocks noChangeArrowheads="1"/>
          </p:cNvSpPr>
          <p:nvPr/>
        </p:nvSpPr>
        <p:spPr bwMode="auto">
          <a:xfrm>
            <a:off x="1828800" y="762000"/>
            <a:ext cx="8839200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b="1" dirty="0"/>
              <a:t> Online Extraction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 Data extracted directly from the source system.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 May access source tables through an intermediate system.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 Intermediate system usually similar to the source system.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b="1" dirty="0"/>
              <a:t> Offline Extraction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 Data NOT extracted directly from the source system, instead staged explicitly outside the original source system.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 Data is either already structured or was created by an extraction routine.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 Some of the prevalent structures are: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 Flat files 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 Dump files 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 Redo and archive logs 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 Transportable table-spaces</a:t>
            </a:r>
            <a:r>
              <a:rPr lang="en-US" sz="2000" dirty="0"/>
              <a:t>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751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1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68" y="4712518"/>
            <a:ext cx="4147932" cy="21454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BD3F-BEEC-4236-81FD-4929BCDF54AA}" type="slidenum">
              <a:rPr lang="en-US"/>
              <a:pPr/>
              <a:t>9</a:t>
            </a:fld>
            <a:endParaRPr lang="en-US"/>
          </a:p>
        </p:txBody>
      </p:sp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4000"/>
              <a:t>Physical Data Extraction</a:t>
            </a:r>
          </a:p>
        </p:txBody>
      </p:sp>
      <p:sp>
        <p:nvSpPr>
          <p:cNvPr id="848899" name="Text Box 3"/>
          <p:cNvSpPr txBox="1">
            <a:spLocks noChangeArrowheads="1"/>
          </p:cNvSpPr>
          <p:nvPr/>
        </p:nvSpPr>
        <p:spPr bwMode="auto">
          <a:xfrm>
            <a:off x="1981200" y="1524000"/>
            <a:ext cx="88392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b="1"/>
              <a:t> Legacy vs. OLTP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800" b="1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/>
              <a:t> Data moved from the source system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 b="1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/>
              <a:t> Copy made of the source system data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 b="1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/>
              <a:t> Staging area used for performance reasons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91918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899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1024</Words>
  <Application>Microsoft Office PowerPoint</Application>
  <PresentationFormat>Widescreen</PresentationFormat>
  <Paragraphs>328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Verdana</vt:lpstr>
      <vt:lpstr>Webdings</vt:lpstr>
      <vt:lpstr>Wingdings</vt:lpstr>
      <vt:lpstr>Office Theme</vt:lpstr>
      <vt:lpstr>Extraction Transformation Loading</vt:lpstr>
      <vt:lpstr>PowerPoint Presentation</vt:lpstr>
      <vt:lpstr>PowerPoint Presentation</vt:lpstr>
      <vt:lpstr>PowerPoint Presentation</vt:lpstr>
      <vt:lpstr>Overview of Data Extraction</vt:lpstr>
      <vt:lpstr>Types of Data Extraction</vt:lpstr>
      <vt:lpstr>Logical Data Extraction</vt:lpstr>
      <vt:lpstr>Physical Data Extraction…</vt:lpstr>
      <vt:lpstr>Physical Data Extraction</vt:lpstr>
      <vt:lpstr>Data Transformation</vt:lpstr>
      <vt:lpstr>Data Transformation Basic Tasks</vt:lpstr>
      <vt:lpstr>Data Transformation Basic Tasks</vt:lpstr>
      <vt:lpstr>Data Transformation Basic Tasks</vt:lpstr>
      <vt:lpstr>Data Transformation Basic Tasks: Conversion Example-1</vt:lpstr>
      <vt:lpstr>Data Transformation Basic Tasks: Conversion Example-2</vt:lpstr>
      <vt:lpstr>Data Transformation Basic Tasks</vt:lpstr>
      <vt:lpstr>Data Transformation Basic Tasks</vt:lpstr>
      <vt:lpstr>Data Transformation Basic Tasks: Enrichment Example</vt:lpstr>
      <vt:lpstr>Aspects of Data Loading Strategies</vt:lpstr>
      <vt:lpstr>Three Loading Strategies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Extraction Transformation Loading</dc:title>
  <dc:creator>Windows User</dc:creator>
  <cp:lastModifiedBy>Windows User</cp:lastModifiedBy>
  <cp:revision>4</cp:revision>
  <dcterms:created xsi:type="dcterms:W3CDTF">2023-03-21T02:56:40Z</dcterms:created>
  <dcterms:modified xsi:type="dcterms:W3CDTF">2023-03-21T03:27:13Z</dcterms:modified>
</cp:coreProperties>
</file>