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snapToGrid="0">
      <p:cViewPr varScale="1">
        <p:scale>
          <a:sx n="80" d="100"/>
          <a:sy n="80" d="100"/>
        </p:scale>
        <p:origin x="6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EC035-2552-400A-AF95-20A19EBBA641}"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2CBFF-B5D7-49AD-809B-1381A60EA4C4}" type="slidenum">
              <a:rPr lang="en-US" smtClean="0"/>
              <a:t>‹#›</a:t>
            </a:fld>
            <a:endParaRPr lang="en-US"/>
          </a:p>
        </p:txBody>
      </p:sp>
    </p:spTree>
    <p:extLst>
      <p:ext uri="{BB962C8B-B14F-4D97-AF65-F5344CB8AC3E}">
        <p14:creationId xmlns:p14="http://schemas.microsoft.com/office/powerpoint/2010/main" val="357916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5422E-8684-4DBB-918A-F0F11C877BA5}" type="slidenum">
              <a:rPr lang="en-US"/>
              <a:pPr/>
              <a:t>10</a:t>
            </a:fld>
            <a:endParaRPr lang="en-US"/>
          </a:p>
        </p:txBody>
      </p:sp>
      <p:sp>
        <p:nvSpPr>
          <p:cNvPr id="282626" name="Rectangle 2"/>
          <p:cNvSpPr>
            <a:spLocks noGrp="1" noRot="1" noChangeAspect="1" noChangeArrowheads="1" noTextEdit="1"/>
          </p:cNvSpPr>
          <p:nvPr>
            <p:ph type="sldImg"/>
          </p:nvPr>
        </p:nvSpPr>
        <p:spPr>
          <a:xfrm>
            <a:off x="382588" y="687388"/>
            <a:ext cx="6096000" cy="3430587"/>
          </a:xfrm>
          <a:ln/>
        </p:spPr>
      </p:sp>
      <p:sp>
        <p:nvSpPr>
          <p:cNvPr id="282627" name="Rectangle 3"/>
          <p:cNvSpPr>
            <a:spLocks noGrp="1" noChangeArrowheads="1"/>
          </p:cNvSpPr>
          <p:nvPr>
            <p:ph type="body" idx="1"/>
          </p:nvPr>
        </p:nvSpPr>
        <p:spPr>
          <a:xfrm>
            <a:off x="914400" y="4343400"/>
            <a:ext cx="5029200" cy="3124200"/>
          </a:xfrm>
        </p:spPr>
        <p:txBody>
          <a:bodyPr lIns="90995" tIns="45498" rIns="90995" bIns="45498"/>
          <a:lstStyle/>
          <a:p>
            <a:pPr defTabSz="912813"/>
            <a:endParaRPr lang="en-US"/>
          </a:p>
        </p:txBody>
      </p:sp>
    </p:spTree>
    <p:extLst>
      <p:ext uri="{BB962C8B-B14F-4D97-AF65-F5344CB8AC3E}">
        <p14:creationId xmlns:p14="http://schemas.microsoft.com/office/powerpoint/2010/main" val="21392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D723C-4BA2-4BBD-9F22-3961FA88DB76}" type="slidenum">
              <a:rPr lang="en-US"/>
              <a:pPr/>
              <a:t>19</a:t>
            </a:fld>
            <a:endParaRPr lang="en-US"/>
          </a:p>
        </p:txBody>
      </p:sp>
      <p:sp>
        <p:nvSpPr>
          <p:cNvPr id="501762" name="Rectangle 2"/>
          <p:cNvSpPr>
            <a:spLocks noGrp="1" noRot="1" noChangeAspect="1" noChangeArrowheads="1" noTextEdit="1"/>
          </p:cNvSpPr>
          <p:nvPr>
            <p:ph type="sldImg"/>
          </p:nvPr>
        </p:nvSpPr>
        <p:spPr>
          <a:xfrm>
            <a:off x="382588" y="687388"/>
            <a:ext cx="6096000" cy="3430587"/>
          </a:xfrm>
          <a:ln/>
        </p:spPr>
      </p:sp>
      <p:sp>
        <p:nvSpPr>
          <p:cNvPr id="501763"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242365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515C0-441D-4086-9A8C-197C31D23763}" type="slidenum">
              <a:rPr lang="en-US"/>
              <a:pPr/>
              <a:t>20</a:t>
            </a:fld>
            <a:endParaRPr lang="en-US"/>
          </a:p>
        </p:txBody>
      </p:sp>
      <p:sp>
        <p:nvSpPr>
          <p:cNvPr id="423938" name="Rectangle 2"/>
          <p:cNvSpPr>
            <a:spLocks noGrp="1" noRot="1" noChangeAspect="1" noChangeArrowheads="1" noTextEdit="1"/>
          </p:cNvSpPr>
          <p:nvPr>
            <p:ph type="sldImg"/>
          </p:nvPr>
        </p:nvSpPr>
        <p:spPr>
          <a:xfrm>
            <a:off x="382588" y="687388"/>
            <a:ext cx="6096000" cy="3430587"/>
          </a:xfrm>
          <a:ln/>
        </p:spPr>
      </p:sp>
      <p:sp>
        <p:nvSpPr>
          <p:cNvPr id="423939"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349457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01842C0-9ABF-4B74-9EDE-4B9C0C28F10D}" type="slidenum">
              <a:rPr lang="en-US"/>
              <a:pPr/>
              <a:t>21</a:t>
            </a:fld>
            <a:endParaRPr lang="en-US"/>
          </a:p>
        </p:txBody>
      </p:sp>
      <p:sp>
        <p:nvSpPr>
          <p:cNvPr id="428034" name="Rectangle 2"/>
          <p:cNvSpPr>
            <a:spLocks noGrp="1" noRot="1" noChangeAspect="1" noChangeArrowheads="1" noTextEdit="1"/>
          </p:cNvSpPr>
          <p:nvPr>
            <p:ph type="sldImg"/>
          </p:nvPr>
        </p:nvSpPr>
        <p:spPr>
          <a:xfrm>
            <a:off x="382588" y="687388"/>
            <a:ext cx="6096000" cy="3430587"/>
          </a:xfrm>
          <a:ln/>
        </p:spPr>
      </p:sp>
      <p:sp>
        <p:nvSpPr>
          <p:cNvPr id="428035" name="Rectangle 3"/>
          <p:cNvSpPr>
            <a:spLocks noGrp="1" noChangeArrowheads="1"/>
          </p:cNvSpPr>
          <p:nvPr>
            <p:ph type="body" idx="1"/>
          </p:nvPr>
        </p:nvSpPr>
        <p:spPr/>
        <p:txBody>
          <a:bodyPr/>
          <a:lstStyle/>
          <a:p>
            <a:pPr marL="228600" indent="-228600"/>
            <a:r>
              <a:rPr lang="en-US"/>
              <a:t>	</a:t>
            </a:r>
          </a:p>
        </p:txBody>
      </p:sp>
      <p:sp>
        <p:nvSpPr>
          <p:cNvPr id="428036" name="Text Box 4"/>
          <p:cNvSpPr txBox="1">
            <a:spLocks noChangeArrowheads="1"/>
          </p:cNvSpPr>
          <p:nvPr/>
        </p:nvSpPr>
        <p:spPr bwMode="auto">
          <a:xfrm>
            <a:off x="1066800" y="4343400"/>
            <a:ext cx="472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200"/>
          </a:p>
        </p:txBody>
      </p:sp>
    </p:spTree>
    <p:extLst>
      <p:ext uri="{BB962C8B-B14F-4D97-AF65-F5344CB8AC3E}">
        <p14:creationId xmlns:p14="http://schemas.microsoft.com/office/powerpoint/2010/main" val="50208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C43F5-79E7-4AE4-995D-9F42B7AD28C6}" type="slidenum">
              <a:rPr lang="en-US"/>
              <a:pPr/>
              <a:t>11</a:t>
            </a:fld>
            <a:endParaRPr lang="en-US"/>
          </a:p>
        </p:txBody>
      </p:sp>
      <p:sp>
        <p:nvSpPr>
          <p:cNvPr id="411650" name="Rectangle 2"/>
          <p:cNvSpPr>
            <a:spLocks noGrp="1" noRot="1" noChangeAspect="1" noChangeArrowheads="1" noTextEdit="1"/>
          </p:cNvSpPr>
          <p:nvPr>
            <p:ph type="sldImg"/>
          </p:nvPr>
        </p:nvSpPr>
        <p:spPr>
          <a:xfrm>
            <a:off x="382588" y="687388"/>
            <a:ext cx="6096000" cy="3430587"/>
          </a:xfrm>
          <a:ln/>
        </p:spPr>
      </p:sp>
      <p:sp>
        <p:nvSpPr>
          <p:cNvPr id="411652" name="Rectangle 4"/>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43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B291F-3F2F-4D1E-8836-8C2011CE0840}" type="slidenum">
              <a:rPr lang="en-US"/>
              <a:pPr/>
              <a:t>12</a:t>
            </a:fld>
            <a:endParaRPr lang="en-US"/>
          </a:p>
        </p:txBody>
      </p:sp>
      <p:sp>
        <p:nvSpPr>
          <p:cNvPr id="416770" name="Rectangle 2"/>
          <p:cNvSpPr>
            <a:spLocks noGrp="1" noRot="1" noChangeAspect="1" noChangeArrowheads="1" noTextEdit="1"/>
          </p:cNvSpPr>
          <p:nvPr>
            <p:ph type="sldImg"/>
          </p:nvPr>
        </p:nvSpPr>
        <p:spPr>
          <a:xfrm>
            <a:off x="382588" y="687388"/>
            <a:ext cx="6096000" cy="3430587"/>
          </a:xfrm>
          <a:ln/>
        </p:spPr>
      </p:sp>
      <p:sp>
        <p:nvSpPr>
          <p:cNvPr id="416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826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A1459-6BF5-4D33-8DB6-4C5E57BC307E}" type="slidenum">
              <a:rPr lang="en-US"/>
              <a:pPr/>
              <a:t>13</a:t>
            </a:fld>
            <a:endParaRPr lang="en-US"/>
          </a:p>
        </p:txBody>
      </p:sp>
      <p:sp>
        <p:nvSpPr>
          <p:cNvPr id="493570" name="Rectangle 2"/>
          <p:cNvSpPr>
            <a:spLocks noGrp="1" noRot="1" noChangeAspect="1" noChangeArrowheads="1" noTextEdit="1"/>
          </p:cNvSpPr>
          <p:nvPr>
            <p:ph type="sldImg"/>
          </p:nvPr>
        </p:nvSpPr>
        <p:spPr>
          <a:xfrm>
            <a:off x="382588" y="687388"/>
            <a:ext cx="6096000" cy="3430587"/>
          </a:xfrm>
          <a:ln/>
        </p:spPr>
      </p:sp>
      <p:sp>
        <p:nvSpPr>
          <p:cNvPr id="493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8304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53FAB-5DCC-41DB-BA1A-D24856C95545}" type="slidenum">
              <a:rPr lang="en-US"/>
              <a:pPr/>
              <a:t>14</a:t>
            </a:fld>
            <a:endParaRPr lang="en-US"/>
          </a:p>
        </p:txBody>
      </p:sp>
      <p:sp>
        <p:nvSpPr>
          <p:cNvPr id="418818" name="Rectangle 2"/>
          <p:cNvSpPr>
            <a:spLocks noGrp="1" noRot="1" noChangeAspect="1" noChangeArrowheads="1" noTextEdit="1"/>
          </p:cNvSpPr>
          <p:nvPr>
            <p:ph type="sldImg"/>
          </p:nvPr>
        </p:nvSpPr>
        <p:spPr>
          <a:xfrm>
            <a:off x="382588" y="687388"/>
            <a:ext cx="6096000" cy="3430587"/>
          </a:xfrm>
          <a:ln/>
        </p:spPr>
      </p:sp>
      <p:sp>
        <p:nvSpPr>
          <p:cNvPr id="418819"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419175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6C8FF-4F1B-4992-8A80-35BA438C8BB8}" type="slidenum">
              <a:rPr lang="en-US"/>
              <a:pPr/>
              <a:t>15</a:t>
            </a:fld>
            <a:endParaRPr lang="en-US"/>
          </a:p>
        </p:txBody>
      </p:sp>
      <p:sp>
        <p:nvSpPr>
          <p:cNvPr id="495618" name="Rectangle 2"/>
          <p:cNvSpPr>
            <a:spLocks noGrp="1" noRot="1" noChangeAspect="1" noChangeArrowheads="1" noTextEdit="1"/>
          </p:cNvSpPr>
          <p:nvPr>
            <p:ph type="sldImg"/>
          </p:nvPr>
        </p:nvSpPr>
        <p:spPr>
          <a:xfrm>
            <a:off x="382588" y="687388"/>
            <a:ext cx="6096000" cy="3430587"/>
          </a:xfrm>
          <a:ln/>
        </p:spPr>
      </p:sp>
      <p:sp>
        <p:nvSpPr>
          <p:cNvPr id="495619"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191014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D03C9-A559-4B23-8787-60385CCFBD6C}" type="slidenum">
              <a:rPr lang="en-US"/>
              <a:pPr/>
              <a:t>16</a:t>
            </a:fld>
            <a:endParaRPr lang="en-US"/>
          </a:p>
        </p:txBody>
      </p:sp>
      <p:sp>
        <p:nvSpPr>
          <p:cNvPr id="425986" name="Rectangle 2"/>
          <p:cNvSpPr>
            <a:spLocks noGrp="1" noRot="1" noChangeAspect="1" noChangeArrowheads="1" noTextEdit="1"/>
          </p:cNvSpPr>
          <p:nvPr>
            <p:ph type="sldImg"/>
          </p:nvPr>
        </p:nvSpPr>
        <p:spPr>
          <a:xfrm>
            <a:off x="382588" y="687388"/>
            <a:ext cx="6096000" cy="3430587"/>
          </a:xfrm>
          <a:ln/>
        </p:spPr>
      </p:sp>
      <p:sp>
        <p:nvSpPr>
          <p:cNvPr id="425987"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281573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8F0C2-BF36-4A23-85A8-7BDEAC852D58}" type="slidenum">
              <a:rPr lang="en-US"/>
              <a:pPr/>
              <a:t>17</a:t>
            </a:fld>
            <a:endParaRPr lang="en-US"/>
          </a:p>
        </p:txBody>
      </p:sp>
      <p:sp>
        <p:nvSpPr>
          <p:cNvPr id="420866" name="Rectangle 2"/>
          <p:cNvSpPr>
            <a:spLocks noGrp="1" noRot="1" noChangeAspect="1" noChangeArrowheads="1" noTextEdit="1"/>
          </p:cNvSpPr>
          <p:nvPr>
            <p:ph type="sldImg"/>
          </p:nvPr>
        </p:nvSpPr>
        <p:spPr>
          <a:xfrm>
            <a:off x="382588" y="687388"/>
            <a:ext cx="6096000" cy="3430587"/>
          </a:xfrm>
          <a:ln/>
        </p:spPr>
      </p:sp>
      <p:sp>
        <p:nvSpPr>
          <p:cNvPr id="420867"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123791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DE4F1-A672-459E-9D24-F190D02419EF}" type="slidenum">
              <a:rPr lang="en-US"/>
              <a:pPr/>
              <a:t>18</a:t>
            </a:fld>
            <a:endParaRPr lang="en-US"/>
          </a:p>
        </p:txBody>
      </p:sp>
      <p:sp>
        <p:nvSpPr>
          <p:cNvPr id="497666" name="Rectangle 2"/>
          <p:cNvSpPr>
            <a:spLocks noGrp="1" noRot="1" noChangeAspect="1" noChangeArrowheads="1" noTextEdit="1"/>
          </p:cNvSpPr>
          <p:nvPr>
            <p:ph type="sldImg"/>
          </p:nvPr>
        </p:nvSpPr>
        <p:spPr>
          <a:xfrm>
            <a:off x="382588" y="687388"/>
            <a:ext cx="6096000" cy="3430587"/>
          </a:xfrm>
          <a:ln/>
        </p:spPr>
      </p:sp>
      <p:sp>
        <p:nvSpPr>
          <p:cNvPr id="497667" name="Rectangle 3"/>
          <p:cNvSpPr>
            <a:spLocks noGrp="1" noChangeArrowheads="1"/>
          </p:cNvSpPr>
          <p:nvPr>
            <p:ph type="body" idx="1"/>
          </p:nvPr>
        </p:nvSpPr>
        <p:spPr/>
        <p:txBody>
          <a:bodyPr/>
          <a:lstStyle/>
          <a:p>
            <a:pPr marL="228600" indent="-228600"/>
            <a:endParaRPr lang="en-US"/>
          </a:p>
        </p:txBody>
      </p:sp>
    </p:spTree>
    <p:extLst>
      <p:ext uri="{BB962C8B-B14F-4D97-AF65-F5344CB8AC3E}">
        <p14:creationId xmlns:p14="http://schemas.microsoft.com/office/powerpoint/2010/main" val="100072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20B779-BE40-4D00-88B1-9AE9BBB50E49}" type="datetime1">
              <a:rPr lang="en-US" smtClean="0"/>
              <a:t>9/10/2023</a:t>
            </a:fld>
            <a:endParaRPr lang="en-US"/>
          </a:p>
        </p:txBody>
      </p:sp>
      <p:sp>
        <p:nvSpPr>
          <p:cNvPr id="5" name="Footer Placeholder 4"/>
          <p:cNvSpPr>
            <a:spLocks noGrp="1"/>
          </p:cNvSpPr>
          <p:nvPr>
            <p:ph type="ftr" sz="quarter" idx="11"/>
          </p:nvPr>
        </p:nvSpPr>
        <p:spPr/>
        <p:txBody>
          <a:bodyPr/>
          <a:lstStyle/>
          <a:p>
            <a:r>
              <a:rPr lang="en-US" smtClean="0"/>
              <a:t>University of Sargodha</a:t>
            </a:r>
            <a:endParaRPr lang="en-US"/>
          </a:p>
        </p:txBody>
      </p:sp>
      <p:sp>
        <p:nvSpPr>
          <p:cNvPr id="6" name="Slide Number Placeholder 5"/>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19704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27DBE-EB2E-4079-90BE-76F562CAA8AD}" type="datetime1">
              <a:rPr lang="en-US" smtClean="0"/>
              <a:t>9/10/2023</a:t>
            </a:fld>
            <a:endParaRPr lang="en-US"/>
          </a:p>
        </p:txBody>
      </p:sp>
      <p:sp>
        <p:nvSpPr>
          <p:cNvPr id="5" name="Footer Placeholder 4"/>
          <p:cNvSpPr>
            <a:spLocks noGrp="1"/>
          </p:cNvSpPr>
          <p:nvPr>
            <p:ph type="ftr" sz="quarter" idx="11"/>
          </p:nvPr>
        </p:nvSpPr>
        <p:spPr/>
        <p:txBody>
          <a:bodyPr/>
          <a:lstStyle/>
          <a:p>
            <a:r>
              <a:rPr lang="en-US" smtClean="0"/>
              <a:t>University of Sargodha</a:t>
            </a:r>
            <a:endParaRPr lang="en-US"/>
          </a:p>
        </p:txBody>
      </p:sp>
      <p:sp>
        <p:nvSpPr>
          <p:cNvPr id="6" name="Slide Number Placeholder 5"/>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395302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2958F-DE04-4C65-9609-5D6E1A981C62}" type="datetime1">
              <a:rPr lang="en-US" smtClean="0"/>
              <a:t>9/10/2023</a:t>
            </a:fld>
            <a:endParaRPr lang="en-US"/>
          </a:p>
        </p:txBody>
      </p:sp>
      <p:sp>
        <p:nvSpPr>
          <p:cNvPr id="5" name="Footer Placeholder 4"/>
          <p:cNvSpPr>
            <a:spLocks noGrp="1"/>
          </p:cNvSpPr>
          <p:nvPr>
            <p:ph type="ftr" sz="quarter" idx="11"/>
          </p:nvPr>
        </p:nvSpPr>
        <p:spPr/>
        <p:txBody>
          <a:bodyPr/>
          <a:lstStyle/>
          <a:p>
            <a:r>
              <a:rPr lang="en-US" smtClean="0"/>
              <a:t>University of Sargodha</a:t>
            </a:r>
            <a:endParaRPr lang="en-US"/>
          </a:p>
        </p:txBody>
      </p:sp>
      <p:sp>
        <p:nvSpPr>
          <p:cNvPr id="6" name="Slide Number Placeholder 5"/>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44039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EA48F-8EE0-4C66-92A7-00DCA2F8E2E1}" type="datetime1">
              <a:rPr lang="en-US" smtClean="0"/>
              <a:t>9/10/2023</a:t>
            </a:fld>
            <a:endParaRPr lang="en-US"/>
          </a:p>
        </p:txBody>
      </p:sp>
      <p:sp>
        <p:nvSpPr>
          <p:cNvPr id="5" name="Footer Placeholder 4"/>
          <p:cNvSpPr>
            <a:spLocks noGrp="1"/>
          </p:cNvSpPr>
          <p:nvPr>
            <p:ph type="ftr" sz="quarter" idx="11"/>
          </p:nvPr>
        </p:nvSpPr>
        <p:spPr/>
        <p:txBody>
          <a:bodyPr/>
          <a:lstStyle/>
          <a:p>
            <a:r>
              <a:rPr lang="en-US" smtClean="0"/>
              <a:t>University of Sargodha</a:t>
            </a:r>
            <a:endParaRPr lang="en-US"/>
          </a:p>
        </p:txBody>
      </p:sp>
      <p:sp>
        <p:nvSpPr>
          <p:cNvPr id="6" name="Slide Number Placeholder 5"/>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125637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DA7446-564F-485A-A7D3-9D76F98F1E35}" type="datetime1">
              <a:rPr lang="en-US" smtClean="0"/>
              <a:t>9/10/2023</a:t>
            </a:fld>
            <a:endParaRPr lang="en-US"/>
          </a:p>
        </p:txBody>
      </p:sp>
      <p:sp>
        <p:nvSpPr>
          <p:cNvPr id="5" name="Footer Placeholder 4"/>
          <p:cNvSpPr>
            <a:spLocks noGrp="1"/>
          </p:cNvSpPr>
          <p:nvPr>
            <p:ph type="ftr" sz="quarter" idx="11"/>
          </p:nvPr>
        </p:nvSpPr>
        <p:spPr/>
        <p:txBody>
          <a:bodyPr/>
          <a:lstStyle/>
          <a:p>
            <a:r>
              <a:rPr lang="en-US" smtClean="0"/>
              <a:t>University of Sargodha</a:t>
            </a:r>
            <a:endParaRPr lang="en-US"/>
          </a:p>
        </p:txBody>
      </p:sp>
      <p:sp>
        <p:nvSpPr>
          <p:cNvPr id="6" name="Slide Number Placeholder 5"/>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230572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7E47DD-6373-4A4B-9D27-2BF9AAB3A591}" type="datetime1">
              <a:rPr lang="en-US" smtClean="0"/>
              <a:t>9/10/2023</a:t>
            </a:fld>
            <a:endParaRPr lang="en-US"/>
          </a:p>
        </p:txBody>
      </p:sp>
      <p:sp>
        <p:nvSpPr>
          <p:cNvPr id="6" name="Footer Placeholder 5"/>
          <p:cNvSpPr>
            <a:spLocks noGrp="1"/>
          </p:cNvSpPr>
          <p:nvPr>
            <p:ph type="ftr" sz="quarter" idx="11"/>
          </p:nvPr>
        </p:nvSpPr>
        <p:spPr/>
        <p:txBody>
          <a:bodyPr/>
          <a:lstStyle/>
          <a:p>
            <a:r>
              <a:rPr lang="en-US" smtClean="0"/>
              <a:t>University of Sargodha</a:t>
            </a:r>
            <a:endParaRPr lang="en-US"/>
          </a:p>
        </p:txBody>
      </p:sp>
      <p:sp>
        <p:nvSpPr>
          <p:cNvPr id="7" name="Slide Number Placeholder 6"/>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424034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605500-A71A-4E18-9710-D8B982C84D99}" type="datetime1">
              <a:rPr lang="en-US" smtClean="0"/>
              <a:t>9/10/2023</a:t>
            </a:fld>
            <a:endParaRPr lang="en-US"/>
          </a:p>
        </p:txBody>
      </p:sp>
      <p:sp>
        <p:nvSpPr>
          <p:cNvPr id="8" name="Footer Placeholder 7"/>
          <p:cNvSpPr>
            <a:spLocks noGrp="1"/>
          </p:cNvSpPr>
          <p:nvPr>
            <p:ph type="ftr" sz="quarter" idx="11"/>
          </p:nvPr>
        </p:nvSpPr>
        <p:spPr/>
        <p:txBody>
          <a:bodyPr/>
          <a:lstStyle/>
          <a:p>
            <a:r>
              <a:rPr lang="en-US" smtClean="0"/>
              <a:t>University of Sargodha</a:t>
            </a:r>
            <a:endParaRPr lang="en-US"/>
          </a:p>
        </p:txBody>
      </p:sp>
      <p:sp>
        <p:nvSpPr>
          <p:cNvPr id="9" name="Slide Number Placeholder 8"/>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281871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A32B8B-47AB-4721-8486-E193CCAFE8AB}" type="datetime1">
              <a:rPr lang="en-US" smtClean="0"/>
              <a:t>9/10/2023</a:t>
            </a:fld>
            <a:endParaRPr lang="en-US"/>
          </a:p>
        </p:txBody>
      </p:sp>
      <p:sp>
        <p:nvSpPr>
          <p:cNvPr id="4" name="Footer Placeholder 3"/>
          <p:cNvSpPr>
            <a:spLocks noGrp="1"/>
          </p:cNvSpPr>
          <p:nvPr>
            <p:ph type="ftr" sz="quarter" idx="11"/>
          </p:nvPr>
        </p:nvSpPr>
        <p:spPr/>
        <p:txBody>
          <a:bodyPr/>
          <a:lstStyle/>
          <a:p>
            <a:r>
              <a:rPr lang="en-US" smtClean="0"/>
              <a:t>University of Sargodha</a:t>
            </a:r>
            <a:endParaRPr lang="en-US"/>
          </a:p>
        </p:txBody>
      </p:sp>
      <p:sp>
        <p:nvSpPr>
          <p:cNvPr id="5" name="Slide Number Placeholder 4"/>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19865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22DCF-B373-41A3-9DAC-7A3B22661957}" type="datetime1">
              <a:rPr lang="en-US" smtClean="0"/>
              <a:t>9/10/2023</a:t>
            </a:fld>
            <a:endParaRPr lang="en-US"/>
          </a:p>
        </p:txBody>
      </p:sp>
      <p:sp>
        <p:nvSpPr>
          <p:cNvPr id="3" name="Footer Placeholder 2"/>
          <p:cNvSpPr>
            <a:spLocks noGrp="1"/>
          </p:cNvSpPr>
          <p:nvPr>
            <p:ph type="ftr" sz="quarter" idx="11"/>
          </p:nvPr>
        </p:nvSpPr>
        <p:spPr/>
        <p:txBody>
          <a:bodyPr/>
          <a:lstStyle/>
          <a:p>
            <a:r>
              <a:rPr lang="en-US" smtClean="0"/>
              <a:t>University of Sargodha</a:t>
            </a:r>
            <a:endParaRPr lang="en-US"/>
          </a:p>
        </p:txBody>
      </p:sp>
      <p:sp>
        <p:nvSpPr>
          <p:cNvPr id="4" name="Slide Number Placeholder 3"/>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343014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006821-CAF0-42E8-A5D0-5F329609A4B2}" type="datetime1">
              <a:rPr lang="en-US" smtClean="0"/>
              <a:t>9/10/2023</a:t>
            </a:fld>
            <a:endParaRPr lang="en-US"/>
          </a:p>
        </p:txBody>
      </p:sp>
      <p:sp>
        <p:nvSpPr>
          <p:cNvPr id="6" name="Footer Placeholder 5"/>
          <p:cNvSpPr>
            <a:spLocks noGrp="1"/>
          </p:cNvSpPr>
          <p:nvPr>
            <p:ph type="ftr" sz="quarter" idx="11"/>
          </p:nvPr>
        </p:nvSpPr>
        <p:spPr/>
        <p:txBody>
          <a:bodyPr/>
          <a:lstStyle/>
          <a:p>
            <a:r>
              <a:rPr lang="en-US" smtClean="0"/>
              <a:t>University of Sargodha</a:t>
            </a:r>
            <a:endParaRPr lang="en-US"/>
          </a:p>
        </p:txBody>
      </p:sp>
      <p:sp>
        <p:nvSpPr>
          <p:cNvPr id="7" name="Slide Number Placeholder 6"/>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3688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3A7079-D096-4111-A743-9F85C2A70544}" type="datetime1">
              <a:rPr lang="en-US" smtClean="0"/>
              <a:t>9/10/2023</a:t>
            </a:fld>
            <a:endParaRPr lang="en-US"/>
          </a:p>
        </p:txBody>
      </p:sp>
      <p:sp>
        <p:nvSpPr>
          <p:cNvPr id="6" name="Footer Placeholder 5"/>
          <p:cNvSpPr>
            <a:spLocks noGrp="1"/>
          </p:cNvSpPr>
          <p:nvPr>
            <p:ph type="ftr" sz="quarter" idx="11"/>
          </p:nvPr>
        </p:nvSpPr>
        <p:spPr/>
        <p:txBody>
          <a:bodyPr/>
          <a:lstStyle/>
          <a:p>
            <a:r>
              <a:rPr lang="en-US" smtClean="0"/>
              <a:t>University of Sargodha</a:t>
            </a:r>
            <a:endParaRPr lang="en-US"/>
          </a:p>
        </p:txBody>
      </p:sp>
      <p:sp>
        <p:nvSpPr>
          <p:cNvPr id="7" name="Slide Number Placeholder 6"/>
          <p:cNvSpPr>
            <a:spLocks noGrp="1"/>
          </p:cNvSpPr>
          <p:nvPr>
            <p:ph type="sldNum" sz="quarter" idx="12"/>
          </p:nvPr>
        </p:nvSpPr>
        <p:spPr/>
        <p:txBody>
          <a:bodyPr/>
          <a:lstStyle/>
          <a:p>
            <a:fld id="{5747443D-8C79-4D7C-8398-4E1C3994CEF1}" type="slidenum">
              <a:rPr lang="en-US" smtClean="0"/>
              <a:t>‹#›</a:t>
            </a:fld>
            <a:endParaRPr lang="en-US"/>
          </a:p>
        </p:txBody>
      </p:sp>
    </p:spTree>
    <p:extLst>
      <p:ext uri="{BB962C8B-B14F-4D97-AF65-F5344CB8AC3E}">
        <p14:creationId xmlns:p14="http://schemas.microsoft.com/office/powerpoint/2010/main" val="120373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1" y="6480175"/>
            <a:ext cx="12191999" cy="365125"/>
          </a:xfrm>
          <a:prstGeom prst="rect">
            <a:avLst/>
          </a:prstGeom>
          <a:solidFill>
            <a:srgbClr val="7030A0"/>
          </a:solidFill>
        </p:spPr>
        <p:txBody>
          <a:bodyPr vert="horz" lIns="91440" tIns="45720" rIns="91440" bIns="45720" rtlCol="0" anchor="ctr"/>
          <a:lstStyle>
            <a:lvl1pPr algn="ctr">
              <a:defRPr sz="1600">
                <a:solidFill>
                  <a:schemeClr val="bg1"/>
                </a:solidFill>
                <a:latin typeface="Times New Roman" panose="02020603050405020304" pitchFamily="18" charset="0"/>
                <a:cs typeface="Times New Roman" panose="02020603050405020304" pitchFamily="18" charset="0"/>
              </a:defRPr>
            </a:lvl1pPr>
          </a:lstStyle>
          <a:p>
            <a:r>
              <a:rPr lang="en-US" smtClean="0"/>
              <a:t>University of Sargodha</a:t>
            </a:r>
            <a:endParaRPr lang="en-US" dirty="0"/>
          </a:p>
        </p:txBody>
      </p:sp>
      <p:sp>
        <p:nvSpPr>
          <p:cNvPr id="6" name="Slide Number Placeholder 5"/>
          <p:cNvSpPr>
            <a:spLocks noGrp="1"/>
          </p:cNvSpPr>
          <p:nvPr>
            <p:ph type="sldNum" sz="quarter" idx="4"/>
          </p:nvPr>
        </p:nvSpPr>
        <p:spPr>
          <a:xfrm>
            <a:off x="8610600" y="6470650"/>
            <a:ext cx="2743200" cy="365125"/>
          </a:xfrm>
          <a:prstGeom prst="rect">
            <a:avLst/>
          </a:prstGeom>
        </p:spPr>
        <p:txBody>
          <a:bodyPr vert="horz" lIns="91440" tIns="45720" rIns="91440" bIns="45720" rtlCol="0" anchor="ctr"/>
          <a:lstStyle>
            <a:lvl1pPr algn="r">
              <a:defRPr sz="1200">
                <a:solidFill>
                  <a:schemeClr val="bg1"/>
                </a:solidFill>
              </a:defRPr>
            </a:lvl1pPr>
          </a:lstStyle>
          <a:p>
            <a:fld id="{5747443D-8C79-4D7C-8398-4E1C3994CEF1}" type="slidenum">
              <a:rPr lang="en-US" smtClean="0"/>
              <a:pPr/>
              <a:t>‹#›</a:t>
            </a:fld>
            <a:endParaRPr lang="en-US"/>
          </a:p>
        </p:txBody>
      </p:sp>
      <p:sp>
        <p:nvSpPr>
          <p:cNvPr id="7" name="TextBox 6"/>
          <p:cNvSpPr txBox="1"/>
          <p:nvPr userDrawn="1"/>
        </p:nvSpPr>
        <p:spPr>
          <a:xfrm>
            <a:off x="3415553" y="62753"/>
            <a:ext cx="8776447" cy="369332"/>
          </a:xfrm>
          <a:prstGeom prst="rect">
            <a:avLst/>
          </a:prstGeom>
          <a:noFill/>
        </p:spPr>
        <p:txBody>
          <a:bodyPr wrap="square" rtlCol="0">
            <a:spAutoFit/>
          </a:bodyPr>
          <a:lstStyle/>
          <a:p>
            <a:endParaRPr lang="en-US" dirty="0"/>
          </a:p>
        </p:txBody>
      </p:sp>
      <p:sp>
        <p:nvSpPr>
          <p:cNvPr id="8" name="TextBox 7"/>
          <p:cNvSpPr txBox="1"/>
          <p:nvPr userDrawn="1"/>
        </p:nvSpPr>
        <p:spPr>
          <a:xfrm>
            <a:off x="0" y="0"/>
            <a:ext cx="12191999" cy="369332"/>
          </a:xfrm>
          <a:prstGeom prst="rect">
            <a:avLst/>
          </a:prstGeom>
          <a:solidFill>
            <a:srgbClr val="7030A0"/>
          </a:solidFill>
        </p:spPr>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Advance Database</a:t>
            </a:r>
            <a:r>
              <a:rPr lang="en-US" baseline="0" dirty="0" smtClean="0">
                <a:solidFill>
                  <a:schemeClr val="bg1"/>
                </a:solidFill>
                <a:latin typeface="Times New Roman" panose="02020603050405020304" pitchFamily="18" charset="0"/>
                <a:cs typeface="Times New Roman" panose="02020603050405020304" pitchFamily="18" charset="0"/>
              </a:rPr>
              <a:t> Management System – Fall 2023</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2"/>
          </p:nvPr>
        </p:nvSpPr>
        <p:spPr>
          <a:xfrm>
            <a:off x="838200" y="6461125"/>
            <a:ext cx="2743200" cy="365125"/>
          </a:xfrm>
          <a:prstGeom prst="rect">
            <a:avLst/>
          </a:prstGeom>
        </p:spPr>
        <p:txBody>
          <a:bodyPr vert="horz" lIns="91440" tIns="45720" rIns="91440" bIns="45720" rtlCol="0" anchor="ctr"/>
          <a:lstStyle>
            <a:lvl1pPr algn="l">
              <a:defRPr sz="1200">
                <a:solidFill>
                  <a:schemeClr val="bg1"/>
                </a:solidFill>
              </a:defRPr>
            </a:lvl1pPr>
          </a:lstStyle>
          <a:p>
            <a:fld id="{6DB90BEA-C74E-4C86-86D7-D900F0D8DF13}" type="datetime1">
              <a:rPr lang="en-US" smtClean="0"/>
              <a:t>9/10/2023</a:t>
            </a:fld>
            <a:endParaRPr lang="en-US"/>
          </a:p>
        </p:txBody>
      </p:sp>
    </p:spTree>
    <p:extLst>
      <p:ext uri="{BB962C8B-B14F-4D97-AF65-F5344CB8AC3E}">
        <p14:creationId xmlns:p14="http://schemas.microsoft.com/office/powerpoint/2010/main" val="165826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Schemas</a:t>
            </a:r>
            <a:endParaRPr lang="en-US" dirty="0"/>
          </a:p>
        </p:txBody>
      </p:sp>
      <p:sp>
        <p:nvSpPr>
          <p:cNvPr id="3" name="Subtitle 2"/>
          <p:cNvSpPr>
            <a:spLocks noGrp="1"/>
          </p:cNvSpPr>
          <p:nvPr>
            <p:ph type="subTitle" idx="1"/>
          </p:nvPr>
        </p:nvSpPr>
        <p:spPr/>
        <p:txBody>
          <a:bodyPr>
            <a:normAutofit/>
          </a:bodyPr>
          <a:lstStyle/>
          <a:p>
            <a:r>
              <a:rPr lang="en-US" dirty="0" smtClean="0"/>
              <a:t>Lecture 2</a:t>
            </a:r>
          </a:p>
          <a:p>
            <a:r>
              <a:rPr lang="en-US" dirty="0" smtClean="0"/>
              <a:t>Fahad </a:t>
            </a:r>
            <a:r>
              <a:rPr lang="en-US" dirty="0" err="1" smtClean="0"/>
              <a:t>Maqbool</a:t>
            </a:r>
            <a:r>
              <a:rPr lang="en-US" dirty="0" smtClean="0"/>
              <a:t> </a:t>
            </a:r>
          </a:p>
          <a:p>
            <a:r>
              <a:rPr lang="en-US" dirty="0" smtClean="0"/>
              <a:t>Department of Computer Science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7532" y="381000"/>
            <a:ext cx="1640494" cy="16125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582" y="5349875"/>
            <a:ext cx="3022393" cy="1105235"/>
          </a:xfrm>
          <a:prstGeom prst="rect">
            <a:avLst/>
          </a:prstGeom>
        </p:spPr>
      </p:pic>
      <p:sp>
        <p:nvSpPr>
          <p:cNvPr id="7" name="Footer Placeholder 6"/>
          <p:cNvSpPr>
            <a:spLocks noGrp="1"/>
          </p:cNvSpPr>
          <p:nvPr>
            <p:ph type="ftr" sz="quarter" idx="11"/>
          </p:nvPr>
        </p:nvSpPr>
        <p:spPr/>
        <p:txBody>
          <a:bodyPr/>
          <a:lstStyle/>
          <a:p>
            <a:r>
              <a:rPr lang="en-US" smtClean="0"/>
              <a:t>University of Sargodha</a:t>
            </a:r>
            <a:endParaRPr lang="en-US"/>
          </a:p>
        </p:txBody>
      </p:sp>
    </p:spTree>
    <p:extLst>
      <p:ext uri="{BB962C8B-B14F-4D97-AF65-F5344CB8AC3E}">
        <p14:creationId xmlns:p14="http://schemas.microsoft.com/office/powerpoint/2010/main" val="191697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533525" y="390525"/>
            <a:ext cx="9144000" cy="685800"/>
          </a:xfrm>
          <a:solidFill>
            <a:schemeClr val="accent1"/>
          </a:solidFill>
          <a:ln/>
        </p:spPr>
        <p:txBody>
          <a:bodyPr vert="horz" lIns="92075" tIns="46038" rIns="92075" bIns="46038" rtlCol="0" anchor="ctr" anchorCtr="0">
            <a:normAutofit/>
          </a:bodyPr>
          <a:lstStyle/>
          <a:p>
            <a:pPr defTabSz="930275"/>
            <a:r>
              <a:rPr lang="en-US" sz="3600" dirty="0">
                <a:solidFill>
                  <a:schemeClr val="bg1"/>
                </a:solidFill>
              </a:rPr>
              <a:t>Normalization</a:t>
            </a:r>
          </a:p>
        </p:txBody>
      </p:sp>
      <p:sp>
        <p:nvSpPr>
          <p:cNvPr id="6" name="Slide Number Placeholder 5"/>
          <p:cNvSpPr>
            <a:spLocks noGrp="1"/>
          </p:cNvSpPr>
          <p:nvPr>
            <p:ph type="sldNum" sz="quarter" idx="12"/>
          </p:nvPr>
        </p:nvSpPr>
        <p:spPr/>
        <p:txBody>
          <a:bodyPr/>
          <a:lstStyle/>
          <a:p>
            <a:fld id="{D6B85888-0DC7-4D72-9494-A144FD157C0F}" type="slidenum">
              <a:rPr lang="en-US"/>
              <a:pPr/>
              <a:t>10</a:t>
            </a:fld>
            <a:endParaRPr lang="en-US"/>
          </a:p>
        </p:txBody>
      </p:sp>
      <p:sp>
        <p:nvSpPr>
          <p:cNvPr id="281628" name="Rectangle 28"/>
          <p:cNvSpPr>
            <a:spLocks noChangeArrowheads="1"/>
          </p:cNvSpPr>
          <p:nvPr/>
        </p:nvSpPr>
        <p:spPr bwMode="auto">
          <a:xfrm>
            <a:off x="1685925" y="1076325"/>
            <a:ext cx="91440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a:t>What is normalization?</a:t>
            </a:r>
          </a:p>
          <a:p>
            <a:endParaRPr lang="en-US" sz="2000" dirty="0"/>
          </a:p>
          <a:p>
            <a:r>
              <a:rPr lang="en-US" sz="3200" dirty="0"/>
              <a:t>What are the goals of normalization?  </a:t>
            </a:r>
          </a:p>
          <a:p>
            <a:pPr>
              <a:buFont typeface="Wingdings" panose="05000000000000000000" pitchFamily="2" charset="2"/>
              <a:buChar char="§"/>
            </a:pPr>
            <a:endParaRPr lang="en-US" sz="2000" dirty="0"/>
          </a:p>
          <a:p>
            <a:pPr lvl="1">
              <a:buFont typeface="Wingdings" panose="05000000000000000000" pitchFamily="2" charset="2"/>
              <a:buChar char="§"/>
            </a:pPr>
            <a:r>
              <a:rPr lang="en-US" sz="2800" dirty="0"/>
              <a:t> Eliminate redundant data. </a:t>
            </a:r>
          </a:p>
          <a:p>
            <a:pPr lvl="1">
              <a:buFont typeface="Wingdings" panose="05000000000000000000" pitchFamily="2" charset="2"/>
              <a:buChar char="§"/>
            </a:pPr>
            <a:r>
              <a:rPr lang="en-US" sz="2800" dirty="0"/>
              <a:t> Ensure data dependencies make sense.</a:t>
            </a:r>
            <a:r>
              <a:rPr lang="en-US" sz="3200" dirty="0"/>
              <a:t> </a:t>
            </a:r>
          </a:p>
          <a:p>
            <a:endParaRPr lang="en-US" sz="2400" dirty="0"/>
          </a:p>
          <a:p>
            <a:r>
              <a:rPr lang="en-US" sz="3200" dirty="0"/>
              <a:t>What is the result of normalization?</a:t>
            </a:r>
          </a:p>
          <a:p>
            <a:endParaRPr lang="en-US" sz="2400" dirty="0"/>
          </a:p>
          <a:p>
            <a:r>
              <a:rPr lang="en-US" sz="3200" dirty="0"/>
              <a:t>What are the levels of normalization?</a:t>
            </a:r>
          </a:p>
          <a:p>
            <a:endParaRPr lang="en-US" sz="2400" dirty="0"/>
          </a:p>
          <a:p>
            <a:r>
              <a:rPr lang="en-US" sz="3200" dirty="0">
                <a:solidFill>
                  <a:schemeClr val="hlink"/>
                </a:solidFill>
              </a:rPr>
              <a:t>Always follow purists approach of normalization?</a:t>
            </a:r>
          </a:p>
          <a:p>
            <a:r>
              <a:rPr lang="en-US" sz="3200" b="1" dirty="0">
                <a:solidFill>
                  <a:schemeClr val="hlink"/>
                </a:solidFill>
                <a:effectLst>
                  <a:outerShdw blurRad="38100" dist="38100" dir="2700000" algn="tl">
                    <a:srgbClr val="000000"/>
                  </a:outerShdw>
                </a:effectLst>
              </a:rPr>
              <a:t>NO</a:t>
            </a:r>
          </a:p>
        </p:txBody>
      </p:sp>
    </p:spTree>
    <p:extLst>
      <p:ext uri="{BB962C8B-B14F-4D97-AF65-F5344CB8AC3E}">
        <p14:creationId xmlns:p14="http://schemas.microsoft.com/office/powerpoint/2010/main" val="395159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6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2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62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1628">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162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1628">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62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8"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1524000" y="357146"/>
            <a:ext cx="9144000" cy="709654"/>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a:t>
            </a:r>
          </a:p>
        </p:txBody>
      </p:sp>
      <p:graphicFrame>
        <p:nvGraphicFramePr>
          <p:cNvPr id="414765" name="Group 1069"/>
          <p:cNvGraphicFramePr>
            <a:graphicFrameLocks noGrp="1"/>
          </p:cNvGraphicFramePr>
          <p:nvPr>
            <p:ph sz="half" idx="1"/>
            <p:extLst>
              <p:ext uri="{D42A27DB-BD31-4B8C-83A1-F6EECF244321}">
                <p14:modId xmlns:p14="http://schemas.microsoft.com/office/powerpoint/2010/main" val="1142407726"/>
              </p:ext>
            </p:extLst>
          </p:nvPr>
        </p:nvGraphicFramePr>
        <p:xfrm>
          <a:off x="2133601" y="1819744"/>
          <a:ext cx="4037013" cy="4803308"/>
        </p:xfrm>
        <a:graphic>
          <a:graphicData uri="http://schemas.openxmlformats.org/drawingml/2006/table">
            <a:tbl>
              <a:tblPr/>
              <a:tblGrid>
                <a:gridCol w="588963">
                  <a:extLst>
                    <a:ext uri="{9D8B030D-6E8A-4147-A177-3AD203B41FA5}">
                      <a16:colId xmlns:a16="http://schemas.microsoft.com/office/drawing/2014/main" val="20000"/>
                    </a:ext>
                  </a:extLst>
                </a:gridCol>
                <a:gridCol w="7667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862013">
                  <a:extLst>
                    <a:ext uri="{9D8B030D-6E8A-4147-A177-3AD203B41FA5}">
                      <a16:colId xmlns:a16="http://schemas.microsoft.com/office/drawing/2014/main" val="20004"/>
                    </a:ext>
                  </a:extLst>
                </a:gridCol>
              </a:tblGrid>
              <a:tr h="315402">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SID</a:t>
                      </a:r>
                      <a:endParaRPr kumimoji="0" lang="en-US" sz="20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Degree</a:t>
                      </a:r>
                      <a:endParaRPr kumimoji="0" lang="en-US" sz="20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Campus</a:t>
                      </a:r>
                      <a:endParaRPr kumimoji="0" lang="en-US" sz="20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Course</a:t>
                      </a:r>
                      <a:endParaRPr kumimoji="0" lang="en-US" sz="20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Marks</a:t>
                      </a:r>
                      <a:endParaRPr kumimoji="0" lang="en-US" sz="20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7125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39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39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CS-103</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037">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CS-104</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39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39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CS-106</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5402">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Lahore</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CS-101</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402">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Lahore</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5402">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Lahore</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5402">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9037">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CS-104</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07394">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93" name="Slide Number Placeholder 6"/>
          <p:cNvSpPr>
            <a:spLocks noGrp="1"/>
          </p:cNvSpPr>
          <p:nvPr>
            <p:ph type="sldNum" sz="quarter" idx="12"/>
          </p:nvPr>
        </p:nvSpPr>
        <p:spPr>
          <a:xfrm>
            <a:off x="8610600" y="6381750"/>
            <a:ext cx="2743200" cy="377825"/>
          </a:xfrm>
        </p:spPr>
        <p:txBody>
          <a:bodyPr/>
          <a:lstStyle/>
          <a:p>
            <a:fld id="{10085A17-16E5-4100-AD0D-94934478EC57}" type="slidenum">
              <a:rPr lang="en-US"/>
              <a:pPr/>
              <a:t>11</a:t>
            </a:fld>
            <a:endParaRPr lang="en-US"/>
          </a:p>
        </p:txBody>
      </p:sp>
      <p:sp>
        <p:nvSpPr>
          <p:cNvPr id="414749" name="Text Box 1053"/>
          <p:cNvSpPr txBox="1">
            <a:spLocks noChangeArrowheads="1"/>
          </p:cNvSpPr>
          <p:nvPr/>
        </p:nvSpPr>
        <p:spPr bwMode="auto">
          <a:xfrm>
            <a:off x="6324600" y="1981201"/>
            <a:ext cx="38922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SID:</a:t>
            </a:r>
            <a:r>
              <a:rPr lang="en-US"/>
              <a:t> Student ID</a:t>
            </a:r>
          </a:p>
          <a:p>
            <a:endParaRPr lang="en-US"/>
          </a:p>
          <a:p>
            <a:r>
              <a:rPr lang="en-US" b="1"/>
              <a:t>Degree:</a:t>
            </a:r>
            <a:r>
              <a:rPr lang="en-US"/>
              <a:t> Registered as BS or MS student</a:t>
            </a:r>
          </a:p>
          <a:p>
            <a:endParaRPr lang="en-US"/>
          </a:p>
          <a:p>
            <a:r>
              <a:rPr lang="en-US" b="1"/>
              <a:t>Campus:</a:t>
            </a:r>
            <a:r>
              <a:rPr lang="en-US"/>
              <a:t> City where campus is located</a:t>
            </a:r>
          </a:p>
          <a:p>
            <a:endParaRPr lang="en-US"/>
          </a:p>
          <a:p>
            <a:r>
              <a:rPr lang="en-US" b="1"/>
              <a:t>Course:</a:t>
            </a:r>
            <a:r>
              <a:rPr lang="en-US"/>
              <a:t> Course taken</a:t>
            </a:r>
          </a:p>
          <a:p>
            <a:endParaRPr lang="en-US"/>
          </a:p>
          <a:p>
            <a:r>
              <a:rPr lang="en-US" b="1"/>
              <a:t>Marks:</a:t>
            </a:r>
            <a:r>
              <a:rPr lang="en-US"/>
              <a:t> Score out of max of 50</a:t>
            </a:r>
          </a:p>
        </p:txBody>
      </p:sp>
      <p:sp>
        <p:nvSpPr>
          <p:cNvPr id="414752" name="Text Box 1056"/>
          <p:cNvSpPr txBox="1">
            <a:spLocks noChangeArrowheads="1"/>
          </p:cNvSpPr>
          <p:nvPr/>
        </p:nvSpPr>
        <p:spPr bwMode="auto">
          <a:xfrm>
            <a:off x="1524000" y="110331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hlink"/>
                </a:solidFill>
              </a:rPr>
              <a:t>Consider a student database system to be developed for a multi-campus university, such that it specializes in one degree program at a campus i.e. BS, MS or PhD.</a:t>
            </a:r>
          </a:p>
        </p:txBody>
      </p:sp>
    </p:spTree>
    <p:extLst>
      <p:ext uri="{BB962C8B-B14F-4D97-AF65-F5344CB8AC3E}">
        <p14:creationId xmlns:p14="http://schemas.microsoft.com/office/powerpoint/2010/main" val="4291677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1524000" y="371475"/>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1NF</a:t>
            </a:r>
          </a:p>
        </p:txBody>
      </p:sp>
      <p:sp>
        <p:nvSpPr>
          <p:cNvPr id="95" name="Slide Number Placeholder 6"/>
          <p:cNvSpPr>
            <a:spLocks noGrp="1"/>
          </p:cNvSpPr>
          <p:nvPr>
            <p:ph type="sldNum" sz="quarter" idx="12"/>
          </p:nvPr>
        </p:nvSpPr>
        <p:spPr/>
        <p:txBody>
          <a:bodyPr/>
          <a:lstStyle/>
          <a:p>
            <a:fld id="{ABE67E56-88B6-4B2B-8CEE-733EFF7BC714}" type="slidenum">
              <a:rPr lang="en-US"/>
              <a:pPr/>
              <a:t>12</a:t>
            </a:fld>
            <a:endParaRPr lang="en-US"/>
          </a:p>
        </p:txBody>
      </p:sp>
      <p:sp>
        <p:nvSpPr>
          <p:cNvPr id="415834" name="Text Box 90"/>
          <p:cNvSpPr txBox="1">
            <a:spLocks noChangeArrowheads="1"/>
          </p:cNvSpPr>
          <p:nvPr/>
        </p:nvSpPr>
        <p:spPr bwMode="auto">
          <a:xfrm>
            <a:off x="1524000" y="1209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solidFill>
                  <a:schemeClr val="hlink"/>
                </a:solidFill>
              </a:rPr>
              <a:t>Only contains atomic values, BUT also contains redundant data.</a:t>
            </a:r>
          </a:p>
        </p:txBody>
      </p:sp>
      <p:grpSp>
        <p:nvGrpSpPr>
          <p:cNvPr id="415931" name="Group 187"/>
          <p:cNvGrpSpPr>
            <a:grpSpLocks/>
          </p:cNvGrpSpPr>
          <p:nvPr/>
        </p:nvGrpSpPr>
        <p:grpSpPr bwMode="auto">
          <a:xfrm>
            <a:off x="3962401" y="1743076"/>
            <a:ext cx="4037013" cy="5091113"/>
            <a:chOff x="1536" y="864"/>
            <a:chExt cx="2543" cy="3207"/>
          </a:xfrm>
        </p:grpSpPr>
        <p:sp>
          <p:nvSpPr>
            <p:cNvPr id="415836" name="AutoShape 92"/>
            <p:cNvSpPr>
              <a:spLocks noChangeArrowheads="1"/>
            </p:cNvSpPr>
            <p:nvPr/>
          </p:nvSpPr>
          <p:spPr bwMode="auto">
            <a:xfrm>
              <a:off x="1584" y="1392"/>
              <a:ext cx="1344" cy="1392"/>
            </a:xfrm>
            <a:prstGeom prst="roundRect">
              <a:avLst>
                <a:gd name="adj" fmla="val 16667"/>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38" name="AutoShape 94"/>
            <p:cNvSpPr>
              <a:spLocks noChangeArrowheads="1"/>
            </p:cNvSpPr>
            <p:nvPr/>
          </p:nvSpPr>
          <p:spPr bwMode="auto">
            <a:xfrm>
              <a:off x="1584" y="3456"/>
              <a:ext cx="1344" cy="576"/>
            </a:xfrm>
            <a:prstGeom prst="roundRect">
              <a:avLst>
                <a:gd name="adj" fmla="val 16667"/>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41" name="Rectangle 97"/>
            <p:cNvSpPr>
              <a:spLocks noChangeArrowheads="1"/>
            </p:cNvSpPr>
            <p:nvPr/>
          </p:nvSpPr>
          <p:spPr bwMode="auto">
            <a:xfrm>
              <a:off x="3536" y="3823"/>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40</a:t>
              </a:r>
              <a:endParaRPr lang="en-US" sz="2000">
                <a:effectLst/>
              </a:endParaRPr>
            </a:p>
          </p:txBody>
        </p:sp>
        <p:sp>
          <p:nvSpPr>
            <p:cNvPr id="415842" name="Rectangle 98"/>
            <p:cNvSpPr>
              <a:spLocks noChangeArrowheads="1"/>
            </p:cNvSpPr>
            <p:nvPr/>
          </p:nvSpPr>
          <p:spPr bwMode="auto">
            <a:xfrm>
              <a:off x="3014" y="3823"/>
              <a:ext cx="52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CS-105</a:t>
              </a:r>
              <a:endParaRPr lang="en-US" sz="2000">
                <a:effectLst/>
              </a:endParaRPr>
            </a:p>
          </p:txBody>
        </p:sp>
        <p:sp>
          <p:nvSpPr>
            <p:cNvPr id="415843" name="Rectangle 99"/>
            <p:cNvSpPr>
              <a:spLocks noChangeArrowheads="1"/>
            </p:cNvSpPr>
            <p:nvPr/>
          </p:nvSpPr>
          <p:spPr bwMode="auto">
            <a:xfrm>
              <a:off x="2390" y="3823"/>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44" name="Rectangle 100"/>
            <p:cNvSpPr>
              <a:spLocks noChangeArrowheads="1"/>
            </p:cNvSpPr>
            <p:nvPr/>
          </p:nvSpPr>
          <p:spPr bwMode="auto">
            <a:xfrm>
              <a:off x="1907" y="3823"/>
              <a:ext cx="48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45" name="Rectangle 101"/>
            <p:cNvSpPr>
              <a:spLocks noChangeArrowheads="1"/>
            </p:cNvSpPr>
            <p:nvPr/>
          </p:nvSpPr>
          <p:spPr bwMode="auto">
            <a:xfrm>
              <a:off x="1536" y="3823"/>
              <a:ext cx="3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a:t>
              </a:r>
              <a:endParaRPr lang="en-US" sz="2000">
                <a:effectLst/>
              </a:endParaRPr>
            </a:p>
          </p:txBody>
        </p:sp>
        <p:sp>
          <p:nvSpPr>
            <p:cNvPr id="415846" name="Rectangle 102"/>
            <p:cNvSpPr>
              <a:spLocks noChangeArrowheads="1"/>
            </p:cNvSpPr>
            <p:nvPr/>
          </p:nvSpPr>
          <p:spPr bwMode="auto">
            <a:xfrm>
              <a:off x="3536" y="3574"/>
              <a:ext cx="54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30</a:t>
              </a:r>
              <a:endParaRPr lang="en-US" sz="2000">
                <a:effectLst/>
              </a:endParaRPr>
            </a:p>
          </p:txBody>
        </p:sp>
        <p:sp>
          <p:nvSpPr>
            <p:cNvPr id="415847" name="Rectangle 103"/>
            <p:cNvSpPr>
              <a:spLocks noChangeArrowheads="1"/>
            </p:cNvSpPr>
            <p:nvPr/>
          </p:nvSpPr>
          <p:spPr bwMode="auto">
            <a:xfrm>
              <a:off x="3014" y="3574"/>
              <a:ext cx="5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CS-104</a:t>
              </a:r>
              <a:endParaRPr lang="en-US" sz="2000">
                <a:effectLst/>
              </a:endParaRPr>
            </a:p>
          </p:txBody>
        </p:sp>
        <p:sp>
          <p:nvSpPr>
            <p:cNvPr id="415848" name="Rectangle 104"/>
            <p:cNvSpPr>
              <a:spLocks noChangeArrowheads="1"/>
            </p:cNvSpPr>
            <p:nvPr/>
          </p:nvSpPr>
          <p:spPr bwMode="auto">
            <a:xfrm>
              <a:off x="2390" y="3574"/>
              <a:ext cx="6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49" name="Rectangle 105"/>
            <p:cNvSpPr>
              <a:spLocks noChangeArrowheads="1"/>
            </p:cNvSpPr>
            <p:nvPr/>
          </p:nvSpPr>
          <p:spPr bwMode="auto">
            <a:xfrm>
              <a:off x="1907" y="3574"/>
              <a:ext cx="48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50" name="Rectangle 106"/>
            <p:cNvSpPr>
              <a:spLocks noChangeArrowheads="1"/>
            </p:cNvSpPr>
            <p:nvPr/>
          </p:nvSpPr>
          <p:spPr bwMode="auto">
            <a:xfrm>
              <a:off x="1536" y="3574"/>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a:t>
              </a:r>
              <a:endParaRPr lang="en-US" sz="2000">
                <a:effectLst/>
              </a:endParaRPr>
            </a:p>
          </p:txBody>
        </p:sp>
        <p:sp>
          <p:nvSpPr>
            <p:cNvPr id="415851" name="Rectangle 107"/>
            <p:cNvSpPr>
              <a:spLocks noChangeArrowheads="1"/>
            </p:cNvSpPr>
            <p:nvPr/>
          </p:nvSpPr>
          <p:spPr bwMode="auto">
            <a:xfrm>
              <a:off x="3536" y="3383"/>
              <a:ext cx="54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20</a:t>
              </a:r>
              <a:endParaRPr lang="en-US" sz="2000">
                <a:effectLst/>
              </a:endParaRPr>
            </a:p>
          </p:txBody>
        </p:sp>
        <p:sp>
          <p:nvSpPr>
            <p:cNvPr id="415852" name="Rectangle 108"/>
            <p:cNvSpPr>
              <a:spLocks noChangeArrowheads="1"/>
            </p:cNvSpPr>
            <p:nvPr/>
          </p:nvSpPr>
          <p:spPr bwMode="auto">
            <a:xfrm>
              <a:off x="3014" y="3383"/>
              <a:ext cx="52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CS-102</a:t>
              </a:r>
              <a:endParaRPr lang="en-US" sz="2000">
                <a:effectLst/>
              </a:endParaRPr>
            </a:p>
          </p:txBody>
        </p:sp>
        <p:sp>
          <p:nvSpPr>
            <p:cNvPr id="415853" name="Rectangle 109"/>
            <p:cNvSpPr>
              <a:spLocks noChangeArrowheads="1"/>
            </p:cNvSpPr>
            <p:nvPr/>
          </p:nvSpPr>
          <p:spPr bwMode="auto">
            <a:xfrm>
              <a:off x="2390" y="3383"/>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54" name="Rectangle 110"/>
            <p:cNvSpPr>
              <a:spLocks noChangeArrowheads="1"/>
            </p:cNvSpPr>
            <p:nvPr/>
          </p:nvSpPr>
          <p:spPr bwMode="auto">
            <a:xfrm>
              <a:off x="1907" y="3383"/>
              <a:ext cx="48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55" name="Rectangle 111"/>
            <p:cNvSpPr>
              <a:spLocks noChangeArrowheads="1"/>
            </p:cNvSpPr>
            <p:nvPr/>
          </p:nvSpPr>
          <p:spPr bwMode="auto">
            <a:xfrm>
              <a:off x="1536" y="3383"/>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a:t>
              </a:r>
              <a:endParaRPr lang="en-US" sz="2000">
                <a:effectLst/>
              </a:endParaRPr>
            </a:p>
          </p:txBody>
        </p:sp>
        <p:sp>
          <p:nvSpPr>
            <p:cNvPr id="415856" name="Rectangle 112"/>
            <p:cNvSpPr>
              <a:spLocks noChangeArrowheads="1"/>
            </p:cNvSpPr>
            <p:nvPr/>
          </p:nvSpPr>
          <p:spPr bwMode="auto">
            <a:xfrm>
              <a:off x="3536" y="3192"/>
              <a:ext cx="54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20</a:t>
              </a:r>
              <a:endParaRPr lang="en-US" sz="2000">
                <a:effectLst/>
              </a:endParaRPr>
            </a:p>
          </p:txBody>
        </p:sp>
        <p:sp>
          <p:nvSpPr>
            <p:cNvPr id="415857" name="Rectangle 113"/>
            <p:cNvSpPr>
              <a:spLocks noChangeArrowheads="1"/>
            </p:cNvSpPr>
            <p:nvPr/>
          </p:nvSpPr>
          <p:spPr bwMode="auto">
            <a:xfrm>
              <a:off x="3014" y="3192"/>
              <a:ext cx="52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CS-102</a:t>
              </a:r>
              <a:endParaRPr lang="en-US" sz="2000">
                <a:effectLst/>
              </a:endParaRPr>
            </a:p>
          </p:txBody>
        </p:sp>
        <p:sp>
          <p:nvSpPr>
            <p:cNvPr id="415858" name="Rectangle 114"/>
            <p:cNvSpPr>
              <a:spLocks noChangeArrowheads="1"/>
            </p:cNvSpPr>
            <p:nvPr/>
          </p:nvSpPr>
          <p:spPr bwMode="auto">
            <a:xfrm>
              <a:off x="2390" y="3192"/>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endParaRPr lang="en-US" sz="2000">
                <a:effectLst/>
              </a:endParaRPr>
            </a:p>
          </p:txBody>
        </p:sp>
        <p:sp>
          <p:nvSpPr>
            <p:cNvPr id="415859" name="Rectangle 115"/>
            <p:cNvSpPr>
              <a:spLocks noChangeArrowheads="1"/>
            </p:cNvSpPr>
            <p:nvPr/>
          </p:nvSpPr>
          <p:spPr bwMode="auto">
            <a:xfrm>
              <a:off x="1907" y="3192"/>
              <a:ext cx="48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MS</a:t>
              </a:r>
            </a:p>
          </p:txBody>
        </p:sp>
        <p:sp>
          <p:nvSpPr>
            <p:cNvPr id="415860" name="Rectangle 116"/>
            <p:cNvSpPr>
              <a:spLocks noChangeArrowheads="1"/>
            </p:cNvSpPr>
            <p:nvPr/>
          </p:nvSpPr>
          <p:spPr bwMode="auto">
            <a:xfrm>
              <a:off x="1536" y="3192"/>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3</a:t>
              </a:r>
              <a:endParaRPr lang="en-US" sz="2000">
                <a:effectLst/>
              </a:endParaRPr>
            </a:p>
          </p:txBody>
        </p:sp>
        <p:sp>
          <p:nvSpPr>
            <p:cNvPr id="415861" name="Rectangle 117"/>
            <p:cNvSpPr>
              <a:spLocks noChangeArrowheads="1"/>
            </p:cNvSpPr>
            <p:nvPr/>
          </p:nvSpPr>
          <p:spPr bwMode="auto">
            <a:xfrm>
              <a:off x="3536" y="3001"/>
              <a:ext cx="54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40</a:t>
              </a:r>
              <a:endParaRPr lang="en-US" sz="2000">
                <a:effectLst/>
              </a:endParaRPr>
            </a:p>
          </p:txBody>
        </p:sp>
        <p:sp>
          <p:nvSpPr>
            <p:cNvPr id="415862" name="Rectangle 118"/>
            <p:cNvSpPr>
              <a:spLocks noChangeArrowheads="1"/>
            </p:cNvSpPr>
            <p:nvPr/>
          </p:nvSpPr>
          <p:spPr bwMode="auto">
            <a:xfrm>
              <a:off x="3014" y="3001"/>
              <a:ext cx="52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CS-102</a:t>
              </a:r>
              <a:endParaRPr lang="en-US" sz="2000">
                <a:effectLst/>
              </a:endParaRPr>
            </a:p>
          </p:txBody>
        </p:sp>
        <p:sp>
          <p:nvSpPr>
            <p:cNvPr id="415863" name="Rectangle 119"/>
            <p:cNvSpPr>
              <a:spLocks noChangeArrowheads="1"/>
            </p:cNvSpPr>
            <p:nvPr/>
          </p:nvSpPr>
          <p:spPr bwMode="auto">
            <a:xfrm>
              <a:off x="2390" y="3001"/>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endParaRPr lang="en-US" sz="2000">
                <a:effectLst/>
              </a:endParaRPr>
            </a:p>
          </p:txBody>
        </p:sp>
        <p:sp>
          <p:nvSpPr>
            <p:cNvPr id="415864" name="Rectangle 120"/>
            <p:cNvSpPr>
              <a:spLocks noChangeArrowheads="1"/>
            </p:cNvSpPr>
            <p:nvPr/>
          </p:nvSpPr>
          <p:spPr bwMode="auto">
            <a:xfrm>
              <a:off x="1907" y="3001"/>
              <a:ext cx="48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MS</a:t>
              </a:r>
            </a:p>
          </p:txBody>
        </p:sp>
        <p:sp>
          <p:nvSpPr>
            <p:cNvPr id="415865" name="Rectangle 121"/>
            <p:cNvSpPr>
              <a:spLocks noChangeArrowheads="1"/>
            </p:cNvSpPr>
            <p:nvPr/>
          </p:nvSpPr>
          <p:spPr bwMode="auto">
            <a:xfrm>
              <a:off x="1536" y="3001"/>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a:t>
              </a:r>
              <a:endParaRPr lang="en-US" sz="2000">
                <a:effectLst/>
              </a:endParaRPr>
            </a:p>
          </p:txBody>
        </p:sp>
        <p:sp>
          <p:nvSpPr>
            <p:cNvPr id="415866" name="Rectangle 122"/>
            <p:cNvSpPr>
              <a:spLocks noChangeArrowheads="1"/>
            </p:cNvSpPr>
            <p:nvPr/>
          </p:nvSpPr>
          <p:spPr bwMode="auto">
            <a:xfrm>
              <a:off x="3536" y="2810"/>
              <a:ext cx="54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30</a:t>
              </a:r>
              <a:endParaRPr lang="en-US" sz="2000">
                <a:effectLst/>
              </a:endParaRPr>
            </a:p>
          </p:txBody>
        </p:sp>
        <p:sp>
          <p:nvSpPr>
            <p:cNvPr id="415867" name="Rectangle 123"/>
            <p:cNvSpPr>
              <a:spLocks noChangeArrowheads="1"/>
            </p:cNvSpPr>
            <p:nvPr/>
          </p:nvSpPr>
          <p:spPr bwMode="auto">
            <a:xfrm>
              <a:off x="3014" y="2810"/>
              <a:ext cx="52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CS-101</a:t>
              </a:r>
              <a:endParaRPr lang="en-US" sz="2000">
                <a:effectLst/>
              </a:endParaRPr>
            </a:p>
          </p:txBody>
        </p:sp>
        <p:sp>
          <p:nvSpPr>
            <p:cNvPr id="415868" name="Rectangle 124"/>
            <p:cNvSpPr>
              <a:spLocks noChangeArrowheads="1"/>
            </p:cNvSpPr>
            <p:nvPr/>
          </p:nvSpPr>
          <p:spPr bwMode="auto">
            <a:xfrm>
              <a:off x="2390" y="2810"/>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endParaRPr lang="en-US" sz="2000">
                <a:effectLst/>
              </a:endParaRPr>
            </a:p>
          </p:txBody>
        </p:sp>
        <p:sp>
          <p:nvSpPr>
            <p:cNvPr id="415869" name="Rectangle 125"/>
            <p:cNvSpPr>
              <a:spLocks noChangeArrowheads="1"/>
            </p:cNvSpPr>
            <p:nvPr/>
          </p:nvSpPr>
          <p:spPr bwMode="auto">
            <a:xfrm>
              <a:off x="1907" y="2810"/>
              <a:ext cx="48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MS</a:t>
              </a:r>
              <a:endParaRPr lang="en-US" sz="2000">
                <a:effectLst/>
              </a:endParaRPr>
            </a:p>
          </p:txBody>
        </p:sp>
        <p:sp>
          <p:nvSpPr>
            <p:cNvPr id="415870" name="Rectangle 126"/>
            <p:cNvSpPr>
              <a:spLocks noChangeArrowheads="1"/>
            </p:cNvSpPr>
            <p:nvPr/>
          </p:nvSpPr>
          <p:spPr bwMode="auto">
            <a:xfrm>
              <a:off x="1536" y="2810"/>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a:t>
              </a:r>
              <a:endParaRPr lang="en-US" sz="2000">
                <a:effectLst/>
              </a:endParaRPr>
            </a:p>
          </p:txBody>
        </p:sp>
        <p:sp>
          <p:nvSpPr>
            <p:cNvPr id="415871" name="Rectangle 127"/>
            <p:cNvSpPr>
              <a:spLocks noChangeArrowheads="1"/>
            </p:cNvSpPr>
            <p:nvPr/>
          </p:nvSpPr>
          <p:spPr bwMode="auto">
            <a:xfrm>
              <a:off x="3536" y="2562"/>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10</a:t>
              </a:r>
              <a:endParaRPr lang="en-US" sz="2000">
                <a:effectLst/>
              </a:endParaRPr>
            </a:p>
          </p:txBody>
        </p:sp>
        <p:sp>
          <p:nvSpPr>
            <p:cNvPr id="415872" name="Rectangle 128"/>
            <p:cNvSpPr>
              <a:spLocks noChangeArrowheads="1"/>
            </p:cNvSpPr>
            <p:nvPr/>
          </p:nvSpPr>
          <p:spPr bwMode="auto">
            <a:xfrm>
              <a:off x="3014" y="2562"/>
              <a:ext cx="52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CS-106</a:t>
              </a:r>
              <a:endParaRPr lang="en-US" sz="2000">
                <a:effectLst/>
              </a:endParaRPr>
            </a:p>
          </p:txBody>
        </p:sp>
        <p:sp>
          <p:nvSpPr>
            <p:cNvPr id="415873" name="Rectangle 129"/>
            <p:cNvSpPr>
              <a:spLocks noChangeArrowheads="1"/>
            </p:cNvSpPr>
            <p:nvPr/>
          </p:nvSpPr>
          <p:spPr bwMode="auto">
            <a:xfrm>
              <a:off x="2390" y="2562"/>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74" name="Rectangle 130"/>
            <p:cNvSpPr>
              <a:spLocks noChangeArrowheads="1"/>
            </p:cNvSpPr>
            <p:nvPr/>
          </p:nvSpPr>
          <p:spPr bwMode="auto">
            <a:xfrm>
              <a:off x="1907" y="2562"/>
              <a:ext cx="48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75" name="Rectangle 131"/>
            <p:cNvSpPr>
              <a:spLocks noChangeArrowheads="1"/>
            </p:cNvSpPr>
            <p:nvPr/>
          </p:nvSpPr>
          <p:spPr bwMode="auto">
            <a:xfrm>
              <a:off x="1536" y="2562"/>
              <a:ext cx="3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876" name="Rectangle 132"/>
            <p:cNvSpPr>
              <a:spLocks noChangeArrowheads="1"/>
            </p:cNvSpPr>
            <p:nvPr/>
          </p:nvSpPr>
          <p:spPr bwMode="auto">
            <a:xfrm>
              <a:off x="3536" y="2314"/>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10</a:t>
              </a:r>
              <a:endParaRPr lang="en-US" sz="2000">
                <a:effectLst/>
              </a:endParaRPr>
            </a:p>
          </p:txBody>
        </p:sp>
        <p:sp>
          <p:nvSpPr>
            <p:cNvPr id="415877" name="Rectangle 133"/>
            <p:cNvSpPr>
              <a:spLocks noChangeArrowheads="1"/>
            </p:cNvSpPr>
            <p:nvPr/>
          </p:nvSpPr>
          <p:spPr bwMode="auto">
            <a:xfrm>
              <a:off x="3014" y="2314"/>
              <a:ext cx="52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CS-105</a:t>
              </a:r>
              <a:endParaRPr lang="en-US" sz="2000">
                <a:effectLst/>
              </a:endParaRPr>
            </a:p>
          </p:txBody>
        </p:sp>
        <p:sp>
          <p:nvSpPr>
            <p:cNvPr id="415878" name="Rectangle 134"/>
            <p:cNvSpPr>
              <a:spLocks noChangeArrowheads="1"/>
            </p:cNvSpPr>
            <p:nvPr/>
          </p:nvSpPr>
          <p:spPr bwMode="auto">
            <a:xfrm>
              <a:off x="2390" y="2314"/>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79" name="Rectangle 135"/>
            <p:cNvSpPr>
              <a:spLocks noChangeArrowheads="1"/>
            </p:cNvSpPr>
            <p:nvPr/>
          </p:nvSpPr>
          <p:spPr bwMode="auto">
            <a:xfrm>
              <a:off x="1907" y="2314"/>
              <a:ext cx="48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80" name="Rectangle 136"/>
            <p:cNvSpPr>
              <a:spLocks noChangeArrowheads="1"/>
            </p:cNvSpPr>
            <p:nvPr/>
          </p:nvSpPr>
          <p:spPr bwMode="auto">
            <a:xfrm>
              <a:off x="1536" y="2314"/>
              <a:ext cx="3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881" name="Rectangle 137"/>
            <p:cNvSpPr>
              <a:spLocks noChangeArrowheads="1"/>
            </p:cNvSpPr>
            <p:nvPr/>
          </p:nvSpPr>
          <p:spPr bwMode="auto">
            <a:xfrm>
              <a:off x="3536" y="2065"/>
              <a:ext cx="54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20</a:t>
              </a:r>
              <a:endParaRPr lang="en-US" sz="2000">
                <a:effectLst/>
              </a:endParaRPr>
            </a:p>
          </p:txBody>
        </p:sp>
        <p:sp>
          <p:nvSpPr>
            <p:cNvPr id="415882" name="Rectangle 138"/>
            <p:cNvSpPr>
              <a:spLocks noChangeArrowheads="1"/>
            </p:cNvSpPr>
            <p:nvPr/>
          </p:nvSpPr>
          <p:spPr bwMode="auto">
            <a:xfrm>
              <a:off x="3014" y="2065"/>
              <a:ext cx="5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CS-104</a:t>
              </a:r>
              <a:endParaRPr lang="en-US" sz="2000">
                <a:effectLst/>
              </a:endParaRPr>
            </a:p>
          </p:txBody>
        </p:sp>
        <p:sp>
          <p:nvSpPr>
            <p:cNvPr id="415883" name="Rectangle 139"/>
            <p:cNvSpPr>
              <a:spLocks noChangeArrowheads="1"/>
            </p:cNvSpPr>
            <p:nvPr/>
          </p:nvSpPr>
          <p:spPr bwMode="auto">
            <a:xfrm>
              <a:off x="2390" y="2065"/>
              <a:ext cx="6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84" name="Rectangle 140"/>
            <p:cNvSpPr>
              <a:spLocks noChangeArrowheads="1"/>
            </p:cNvSpPr>
            <p:nvPr/>
          </p:nvSpPr>
          <p:spPr bwMode="auto">
            <a:xfrm>
              <a:off x="1907" y="2065"/>
              <a:ext cx="48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85" name="Rectangle 141"/>
            <p:cNvSpPr>
              <a:spLocks noChangeArrowheads="1"/>
            </p:cNvSpPr>
            <p:nvPr/>
          </p:nvSpPr>
          <p:spPr bwMode="auto">
            <a:xfrm>
              <a:off x="1536" y="2065"/>
              <a:ext cx="3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886" name="Rectangle 142"/>
            <p:cNvSpPr>
              <a:spLocks noChangeArrowheads="1"/>
            </p:cNvSpPr>
            <p:nvPr/>
          </p:nvSpPr>
          <p:spPr bwMode="auto">
            <a:xfrm>
              <a:off x="3536" y="1817"/>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40</a:t>
              </a:r>
              <a:endParaRPr lang="en-US" sz="2000">
                <a:effectLst/>
              </a:endParaRPr>
            </a:p>
          </p:txBody>
        </p:sp>
        <p:sp>
          <p:nvSpPr>
            <p:cNvPr id="415887" name="Rectangle 143"/>
            <p:cNvSpPr>
              <a:spLocks noChangeArrowheads="1"/>
            </p:cNvSpPr>
            <p:nvPr/>
          </p:nvSpPr>
          <p:spPr bwMode="auto">
            <a:xfrm>
              <a:off x="3014" y="1817"/>
              <a:ext cx="52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CS-103</a:t>
              </a:r>
              <a:endParaRPr lang="en-US" sz="2000">
                <a:effectLst/>
              </a:endParaRPr>
            </a:p>
          </p:txBody>
        </p:sp>
        <p:sp>
          <p:nvSpPr>
            <p:cNvPr id="415888" name="Rectangle 144"/>
            <p:cNvSpPr>
              <a:spLocks noChangeArrowheads="1"/>
            </p:cNvSpPr>
            <p:nvPr/>
          </p:nvSpPr>
          <p:spPr bwMode="auto">
            <a:xfrm>
              <a:off x="2390" y="1817"/>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89" name="Rectangle 145"/>
            <p:cNvSpPr>
              <a:spLocks noChangeArrowheads="1"/>
            </p:cNvSpPr>
            <p:nvPr/>
          </p:nvSpPr>
          <p:spPr bwMode="auto">
            <a:xfrm>
              <a:off x="1907" y="1817"/>
              <a:ext cx="48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p>
          </p:txBody>
        </p:sp>
        <p:sp>
          <p:nvSpPr>
            <p:cNvPr id="415890" name="Rectangle 146"/>
            <p:cNvSpPr>
              <a:spLocks noChangeArrowheads="1"/>
            </p:cNvSpPr>
            <p:nvPr/>
          </p:nvSpPr>
          <p:spPr bwMode="auto">
            <a:xfrm>
              <a:off x="1536" y="1817"/>
              <a:ext cx="3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891" name="Rectangle 147"/>
            <p:cNvSpPr>
              <a:spLocks noChangeArrowheads="1"/>
            </p:cNvSpPr>
            <p:nvPr/>
          </p:nvSpPr>
          <p:spPr bwMode="auto">
            <a:xfrm>
              <a:off x="3536" y="1569"/>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20</a:t>
              </a:r>
              <a:endParaRPr lang="en-US" sz="2000">
                <a:effectLst/>
              </a:endParaRPr>
            </a:p>
          </p:txBody>
        </p:sp>
        <p:sp>
          <p:nvSpPr>
            <p:cNvPr id="415892" name="Rectangle 148"/>
            <p:cNvSpPr>
              <a:spLocks noChangeArrowheads="1"/>
            </p:cNvSpPr>
            <p:nvPr/>
          </p:nvSpPr>
          <p:spPr bwMode="auto">
            <a:xfrm>
              <a:off x="3014" y="1569"/>
              <a:ext cx="52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CS-102</a:t>
              </a:r>
              <a:endParaRPr lang="en-US" sz="2000">
                <a:effectLst/>
              </a:endParaRPr>
            </a:p>
          </p:txBody>
        </p:sp>
        <p:sp>
          <p:nvSpPr>
            <p:cNvPr id="415893" name="Rectangle 149"/>
            <p:cNvSpPr>
              <a:spLocks noChangeArrowheads="1"/>
            </p:cNvSpPr>
            <p:nvPr/>
          </p:nvSpPr>
          <p:spPr bwMode="auto">
            <a:xfrm>
              <a:off x="2390" y="1569"/>
              <a:ext cx="62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94" name="Rectangle 150"/>
            <p:cNvSpPr>
              <a:spLocks noChangeArrowheads="1"/>
            </p:cNvSpPr>
            <p:nvPr/>
          </p:nvSpPr>
          <p:spPr bwMode="auto">
            <a:xfrm>
              <a:off x="1907" y="1569"/>
              <a:ext cx="48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endParaRPr lang="en-US" sz="2000">
                <a:effectLst/>
              </a:endParaRPr>
            </a:p>
          </p:txBody>
        </p:sp>
        <p:sp>
          <p:nvSpPr>
            <p:cNvPr id="415895" name="Rectangle 151"/>
            <p:cNvSpPr>
              <a:spLocks noChangeArrowheads="1"/>
            </p:cNvSpPr>
            <p:nvPr/>
          </p:nvSpPr>
          <p:spPr bwMode="auto">
            <a:xfrm>
              <a:off x="1536" y="1569"/>
              <a:ext cx="37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896" name="Rectangle 152"/>
            <p:cNvSpPr>
              <a:spLocks noChangeArrowheads="1"/>
            </p:cNvSpPr>
            <p:nvPr/>
          </p:nvSpPr>
          <p:spPr bwMode="auto">
            <a:xfrm>
              <a:off x="3536" y="1343"/>
              <a:ext cx="5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30</a:t>
              </a:r>
              <a:endParaRPr lang="en-US" sz="2000">
                <a:effectLst/>
              </a:endParaRPr>
            </a:p>
          </p:txBody>
        </p:sp>
        <p:sp>
          <p:nvSpPr>
            <p:cNvPr id="415897" name="Rectangle 153"/>
            <p:cNvSpPr>
              <a:spLocks noChangeArrowheads="1"/>
            </p:cNvSpPr>
            <p:nvPr/>
          </p:nvSpPr>
          <p:spPr bwMode="auto">
            <a:xfrm>
              <a:off x="3014" y="1343"/>
              <a:ext cx="52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CS-101</a:t>
              </a:r>
              <a:endParaRPr lang="en-US" sz="2000">
                <a:effectLst/>
              </a:endParaRPr>
            </a:p>
          </p:txBody>
        </p:sp>
        <p:sp>
          <p:nvSpPr>
            <p:cNvPr id="415898" name="Rectangle 154"/>
            <p:cNvSpPr>
              <a:spLocks noChangeArrowheads="1"/>
            </p:cNvSpPr>
            <p:nvPr/>
          </p:nvSpPr>
          <p:spPr bwMode="auto">
            <a:xfrm>
              <a:off x="2390" y="1343"/>
              <a:ext cx="62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415899" name="Rectangle 155"/>
            <p:cNvSpPr>
              <a:spLocks noChangeArrowheads="1"/>
            </p:cNvSpPr>
            <p:nvPr/>
          </p:nvSpPr>
          <p:spPr bwMode="auto">
            <a:xfrm>
              <a:off x="1907" y="1343"/>
              <a:ext cx="48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endParaRPr lang="en-US" sz="2000">
                <a:effectLst/>
              </a:endParaRPr>
            </a:p>
          </p:txBody>
        </p:sp>
        <p:sp>
          <p:nvSpPr>
            <p:cNvPr id="415900" name="Rectangle 156"/>
            <p:cNvSpPr>
              <a:spLocks noChangeArrowheads="1"/>
            </p:cNvSpPr>
            <p:nvPr/>
          </p:nvSpPr>
          <p:spPr bwMode="auto">
            <a:xfrm>
              <a:off x="1536" y="1343"/>
              <a:ext cx="37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415901" name="Rectangle 157"/>
            <p:cNvSpPr>
              <a:spLocks noChangeArrowheads="1"/>
            </p:cNvSpPr>
            <p:nvPr/>
          </p:nvSpPr>
          <p:spPr bwMode="auto">
            <a:xfrm>
              <a:off x="3536" y="1152"/>
              <a:ext cx="543"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Marks</a:t>
              </a:r>
              <a:endParaRPr lang="en-US" sz="2000">
                <a:solidFill>
                  <a:schemeClr val="tx2"/>
                </a:solidFill>
                <a:effectLst/>
              </a:endParaRPr>
            </a:p>
          </p:txBody>
        </p:sp>
        <p:sp>
          <p:nvSpPr>
            <p:cNvPr id="415902" name="Rectangle 158"/>
            <p:cNvSpPr>
              <a:spLocks noChangeArrowheads="1"/>
            </p:cNvSpPr>
            <p:nvPr/>
          </p:nvSpPr>
          <p:spPr bwMode="auto">
            <a:xfrm>
              <a:off x="3014" y="1152"/>
              <a:ext cx="522"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Course</a:t>
              </a:r>
              <a:endParaRPr lang="en-US" sz="2000">
                <a:solidFill>
                  <a:schemeClr val="tx2"/>
                </a:solidFill>
                <a:effectLst/>
              </a:endParaRPr>
            </a:p>
          </p:txBody>
        </p:sp>
        <p:sp>
          <p:nvSpPr>
            <p:cNvPr id="415903" name="Rectangle 159"/>
            <p:cNvSpPr>
              <a:spLocks noChangeArrowheads="1"/>
            </p:cNvSpPr>
            <p:nvPr/>
          </p:nvSpPr>
          <p:spPr bwMode="auto">
            <a:xfrm>
              <a:off x="2390" y="1152"/>
              <a:ext cx="624"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Campus</a:t>
              </a:r>
              <a:endParaRPr lang="en-US" sz="2000">
                <a:solidFill>
                  <a:schemeClr val="tx2"/>
                </a:solidFill>
                <a:effectLst/>
              </a:endParaRPr>
            </a:p>
          </p:txBody>
        </p:sp>
        <p:sp>
          <p:nvSpPr>
            <p:cNvPr id="415904" name="Rectangle 160"/>
            <p:cNvSpPr>
              <a:spLocks noChangeArrowheads="1"/>
            </p:cNvSpPr>
            <p:nvPr/>
          </p:nvSpPr>
          <p:spPr bwMode="auto">
            <a:xfrm>
              <a:off x="1907" y="1152"/>
              <a:ext cx="483"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Degree</a:t>
              </a:r>
              <a:endParaRPr lang="en-US" sz="2000">
                <a:solidFill>
                  <a:schemeClr val="tx2"/>
                </a:solidFill>
                <a:effectLst/>
              </a:endParaRPr>
            </a:p>
          </p:txBody>
        </p:sp>
        <p:sp>
          <p:nvSpPr>
            <p:cNvPr id="415905" name="Rectangle 161"/>
            <p:cNvSpPr>
              <a:spLocks noChangeArrowheads="1"/>
            </p:cNvSpPr>
            <p:nvPr/>
          </p:nvSpPr>
          <p:spPr bwMode="auto">
            <a:xfrm>
              <a:off x="1536" y="1152"/>
              <a:ext cx="371"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SID</a:t>
              </a:r>
              <a:endParaRPr lang="en-US" sz="2000">
                <a:solidFill>
                  <a:schemeClr val="tx2"/>
                </a:solidFill>
                <a:effectLst/>
              </a:endParaRPr>
            </a:p>
          </p:txBody>
        </p:sp>
        <p:sp>
          <p:nvSpPr>
            <p:cNvPr id="415906" name="Line 162"/>
            <p:cNvSpPr>
              <a:spLocks noChangeShapeType="1"/>
            </p:cNvSpPr>
            <p:nvPr/>
          </p:nvSpPr>
          <p:spPr bwMode="auto">
            <a:xfrm>
              <a:off x="1536" y="1343"/>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07" name="Line 163"/>
            <p:cNvSpPr>
              <a:spLocks noChangeShapeType="1"/>
            </p:cNvSpPr>
            <p:nvPr/>
          </p:nvSpPr>
          <p:spPr bwMode="auto">
            <a:xfrm>
              <a:off x="1907" y="1152"/>
              <a:ext cx="0" cy="29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08" name="Line 164"/>
            <p:cNvSpPr>
              <a:spLocks noChangeShapeType="1"/>
            </p:cNvSpPr>
            <p:nvPr/>
          </p:nvSpPr>
          <p:spPr bwMode="auto">
            <a:xfrm>
              <a:off x="2390" y="1152"/>
              <a:ext cx="0" cy="29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09" name="Line 165"/>
            <p:cNvSpPr>
              <a:spLocks noChangeShapeType="1"/>
            </p:cNvSpPr>
            <p:nvPr/>
          </p:nvSpPr>
          <p:spPr bwMode="auto">
            <a:xfrm>
              <a:off x="3014" y="1152"/>
              <a:ext cx="0" cy="29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0" name="Line 166"/>
            <p:cNvSpPr>
              <a:spLocks noChangeShapeType="1"/>
            </p:cNvSpPr>
            <p:nvPr/>
          </p:nvSpPr>
          <p:spPr bwMode="auto">
            <a:xfrm>
              <a:off x="3536" y="1152"/>
              <a:ext cx="0" cy="29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1" name="Line 167"/>
            <p:cNvSpPr>
              <a:spLocks noChangeShapeType="1"/>
            </p:cNvSpPr>
            <p:nvPr/>
          </p:nvSpPr>
          <p:spPr bwMode="auto">
            <a:xfrm>
              <a:off x="1536" y="1569"/>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2" name="Line 168"/>
            <p:cNvSpPr>
              <a:spLocks noChangeShapeType="1"/>
            </p:cNvSpPr>
            <p:nvPr/>
          </p:nvSpPr>
          <p:spPr bwMode="auto">
            <a:xfrm>
              <a:off x="1536" y="1817"/>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3" name="Line 169"/>
            <p:cNvSpPr>
              <a:spLocks noChangeShapeType="1"/>
            </p:cNvSpPr>
            <p:nvPr/>
          </p:nvSpPr>
          <p:spPr bwMode="auto">
            <a:xfrm>
              <a:off x="1536" y="2065"/>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4" name="Line 170"/>
            <p:cNvSpPr>
              <a:spLocks noChangeShapeType="1"/>
            </p:cNvSpPr>
            <p:nvPr/>
          </p:nvSpPr>
          <p:spPr bwMode="auto">
            <a:xfrm>
              <a:off x="1536" y="2314"/>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5" name="Line 171"/>
            <p:cNvSpPr>
              <a:spLocks noChangeShapeType="1"/>
            </p:cNvSpPr>
            <p:nvPr/>
          </p:nvSpPr>
          <p:spPr bwMode="auto">
            <a:xfrm>
              <a:off x="1536" y="2562"/>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6" name="Line 172"/>
            <p:cNvSpPr>
              <a:spLocks noChangeShapeType="1"/>
            </p:cNvSpPr>
            <p:nvPr/>
          </p:nvSpPr>
          <p:spPr bwMode="auto">
            <a:xfrm>
              <a:off x="1536" y="2810"/>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7" name="Line 173"/>
            <p:cNvSpPr>
              <a:spLocks noChangeShapeType="1"/>
            </p:cNvSpPr>
            <p:nvPr/>
          </p:nvSpPr>
          <p:spPr bwMode="auto">
            <a:xfrm>
              <a:off x="1536" y="3001"/>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8" name="Line 174"/>
            <p:cNvSpPr>
              <a:spLocks noChangeShapeType="1"/>
            </p:cNvSpPr>
            <p:nvPr/>
          </p:nvSpPr>
          <p:spPr bwMode="auto">
            <a:xfrm>
              <a:off x="1536" y="3192"/>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19" name="Line 175"/>
            <p:cNvSpPr>
              <a:spLocks noChangeShapeType="1"/>
            </p:cNvSpPr>
            <p:nvPr/>
          </p:nvSpPr>
          <p:spPr bwMode="auto">
            <a:xfrm>
              <a:off x="1536" y="3383"/>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0" name="Line 176"/>
            <p:cNvSpPr>
              <a:spLocks noChangeShapeType="1"/>
            </p:cNvSpPr>
            <p:nvPr/>
          </p:nvSpPr>
          <p:spPr bwMode="auto">
            <a:xfrm>
              <a:off x="1536" y="3574"/>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1" name="Line 177"/>
            <p:cNvSpPr>
              <a:spLocks noChangeShapeType="1"/>
            </p:cNvSpPr>
            <p:nvPr/>
          </p:nvSpPr>
          <p:spPr bwMode="auto">
            <a:xfrm>
              <a:off x="1536" y="3823"/>
              <a:ext cx="25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2" name="Line 178"/>
            <p:cNvSpPr>
              <a:spLocks noChangeShapeType="1"/>
            </p:cNvSpPr>
            <p:nvPr/>
          </p:nvSpPr>
          <p:spPr bwMode="auto">
            <a:xfrm>
              <a:off x="1536" y="1152"/>
              <a:ext cx="25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3" name="Line 179"/>
            <p:cNvSpPr>
              <a:spLocks noChangeShapeType="1"/>
            </p:cNvSpPr>
            <p:nvPr/>
          </p:nvSpPr>
          <p:spPr bwMode="auto">
            <a:xfrm>
              <a:off x="1536" y="1152"/>
              <a:ext cx="0" cy="291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4" name="Line 180"/>
            <p:cNvSpPr>
              <a:spLocks noChangeShapeType="1"/>
            </p:cNvSpPr>
            <p:nvPr/>
          </p:nvSpPr>
          <p:spPr bwMode="auto">
            <a:xfrm>
              <a:off x="4079" y="1152"/>
              <a:ext cx="0" cy="291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25" name="Line 181"/>
            <p:cNvSpPr>
              <a:spLocks noChangeShapeType="1"/>
            </p:cNvSpPr>
            <p:nvPr/>
          </p:nvSpPr>
          <p:spPr bwMode="auto">
            <a:xfrm>
              <a:off x="1536" y="4071"/>
              <a:ext cx="25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30" name="Text Box 186"/>
            <p:cNvSpPr txBox="1">
              <a:spLocks noChangeArrowheads="1"/>
            </p:cNvSpPr>
            <p:nvPr/>
          </p:nvSpPr>
          <p:spPr bwMode="auto">
            <a:xfrm>
              <a:off x="1536" y="864"/>
              <a:ext cx="4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FIRST</a:t>
              </a:r>
            </a:p>
          </p:txBody>
        </p:sp>
      </p:grpSp>
    </p:spTree>
    <p:extLst>
      <p:ext uri="{BB962C8B-B14F-4D97-AF65-F5344CB8AC3E}">
        <p14:creationId xmlns:p14="http://schemas.microsoft.com/office/powerpoint/2010/main" val="2569172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5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524000" y="3810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1NF</a:t>
            </a:r>
          </a:p>
        </p:txBody>
      </p:sp>
      <p:sp>
        <p:nvSpPr>
          <p:cNvPr id="7" name="Slide Number Placeholder 6"/>
          <p:cNvSpPr>
            <a:spLocks noGrp="1"/>
          </p:cNvSpPr>
          <p:nvPr>
            <p:ph type="sldNum" sz="quarter" idx="12"/>
          </p:nvPr>
        </p:nvSpPr>
        <p:spPr/>
        <p:txBody>
          <a:bodyPr/>
          <a:lstStyle/>
          <a:p>
            <a:fld id="{5DD22284-7BFC-46EB-9848-784D4CC53ED5}" type="slidenum">
              <a:rPr lang="en-US"/>
              <a:pPr/>
              <a:t>13</a:t>
            </a:fld>
            <a:endParaRPr lang="en-US"/>
          </a:p>
        </p:txBody>
      </p:sp>
      <p:sp>
        <p:nvSpPr>
          <p:cNvPr id="492547" name="Text Box 3"/>
          <p:cNvSpPr txBox="1">
            <a:spLocks noChangeArrowheads="1"/>
          </p:cNvSpPr>
          <p:nvPr/>
        </p:nvSpPr>
        <p:spPr bwMode="auto">
          <a:xfrm>
            <a:off x="1524000" y="11430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a:solidFill>
                  <a:schemeClr val="hlink"/>
                </a:solidFill>
              </a:rPr>
              <a:t>Update anomalies</a:t>
            </a:r>
          </a:p>
        </p:txBody>
      </p:sp>
      <p:sp>
        <p:nvSpPr>
          <p:cNvPr id="492637" name="Rectangle 93"/>
          <p:cNvSpPr>
            <a:spLocks noChangeArrowheads="1"/>
          </p:cNvSpPr>
          <p:nvPr/>
        </p:nvSpPr>
        <p:spPr bwMode="auto">
          <a:xfrm>
            <a:off x="1905000" y="1828801"/>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t>INSERT. Certain student with SID 5 got admission in a different campus (say) Karachi cannot be added until the student registers for a course. </a:t>
            </a:r>
          </a:p>
          <a:p>
            <a:endParaRPr lang="en-US" sz="2400" b="1"/>
          </a:p>
          <a:p>
            <a:endParaRPr lang="en-US" sz="2400" b="1"/>
          </a:p>
          <a:p>
            <a:r>
              <a:rPr lang="en-US" sz="2400" b="1"/>
              <a:t>DELETE. If student graduates and his/her corresponding record is deleted, then all information about that student is lost.</a:t>
            </a:r>
          </a:p>
          <a:p>
            <a:endParaRPr lang="en-US" sz="2400" b="1"/>
          </a:p>
          <a:p>
            <a:endParaRPr lang="en-US" sz="2400" b="1"/>
          </a:p>
          <a:p>
            <a:r>
              <a:rPr lang="en-US" sz="2400" b="1"/>
              <a:t>UPDATE. If student migrates from Islamabad campus to Lahore campus (say) SID = 1, then six rows would have to be updated with this new information.</a:t>
            </a:r>
          </a:p>
        </p:txBody>
      </p:sp>
    </p:spTree>
    <p:extLst>
      <p:ext uri="{BB962C8B-B14F-4D97-AF65-F5344CB8AC3E}">
        <p14:creationId xmlns:p14="http://schemas.microsoft.com/office/powerpoint/2010/main" val="1089394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6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63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6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6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1524000" y="3810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2NF</a:t>
            </a:r>
          </a:p>
        </p:txBody>
      </p:sp>
      <p:sp>
        <p:nvSpPr>
          <p:cNvPr id="10" name="Slide Number Placeholder 6"/>
          <p:cNvSpPr>
            <a:spLocks noGrp="1"/>
          </p:cNvSpPr>
          <p:nvPr>
            <p:ph type="sldNum" sz="quarter" idx="12"/>
          </p:nvPr>
        </p:nvSpPr>
        <p:spPr/>
        <p:txBody>
          <a:bodyPr/>
          <a:lstStyle/>
          <a:p>
            <a:fld id="{DDD89281-4554-431F-B856-7B608113908A}" type="slidenum">
              <a:rPr lang="en-US"/>
              <a:pPr/>
              <a:t>14</a:t>
            </a:fld>
            <a:endParaRPr lang="en-US"/>
          </a:p>
        </p:txBody>
      </p:sp>
      <p:sp>
        <p:nvSpPr>
          <p:cNvPr id="417795" name="Text Box 3"/>
          <p:cNvSpPr txBox="1">
            <a:spLocks noChangeArrowheads="1"/>
          </p:cNvSpPr>
          <p:nvPr/>
        </p:nvSpPr>
        <p:spPr bwMode="auto">
          <a:xfrm>
            <a:off x="1524000" y="1219200"/>
            <a:ext cx="9144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30000"/>
              </a:spcBef>
            </a:pPr>
            <a:r>
              <a:rPr lang="en-US" sz="2800">
                <a:solidFill>
                  <a:schemeClr val="hlink"/>
                </a:solidFill>
              </a:rPr>
              <a:t>Every non-key column is fully dependent on the PK</a:t>
            </a:r>
          </a:p>
        </p:txBody>
      </p:sp>
      <p:sp>
        <p:nvSpPr>
          <p:cNvPr id="418220" name="Text Box 428"/>
          <p:cNvSpPr txBox="1">
            <a:spLocks noChangeArrowheads="1"/>
          </p:cNvSpPr>
          <p:nvPr/>
        </p:nvSpPr>
        <p:spPr bwMode="auto">
          <a:xfrm>
            <a:off x="1905000" y="2209801"/>
            <a:ext cx="8382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FIRST is in 1NF but not in 2NF because degree and campus are functionally dependent upon only on the column SID of the composite key (SID, course). This can be illustrated by listing the functional dependencies in the table: </a:t>
            </a:r>
          </a:p>
          <a:p>
            <a:endParaRPr lang="en-US" sz="2000"/>
          </a:p>
          <a:p>
            <a:r>
              <a:rPr lang="en-US" sz="2000"/>
              <a:t>	SID —&gt; campus, degree </a:t>
            </a:r>
          </a:p>
          <a:p>
            <a:endParaRPr lang="en-US" sz="2000"/>
          </a:p>
          <a:p>
            <a:r>
              <a:rPr lang="en-US" sz="2000"/>
              <a:t>	campus —&gt; degree </a:t>
            </a:r>
          </a:p>
          <a:p>
            <a:endParaRPr lang="en-US" sz="2000"/>
          </a:p>
          <a:p>
            <a:r>
              <a:rPr lang="en-US" sz="2000"/>
              <a:t>	(SID, Course) —&gt; Marks </a:t>
            </a:r>
          </a:p>
          <a:p>
            <a:endParaRPr lang="en-US" sz="2000"/>
          </a:p>
        </p:txBody>
      </p:sp>
      <p:sp>
        <p:nvSpPr>
          <p:cNvPr id="418223" name="Rectangle 431"/>
          <p:cNvSpPr>
            <a:spLocks noChangeArrowheads="1"/>
          </p:cNvSpPr>
          <p:nvPr/>
        </p:nvSpPr>
        <p:spPr bwMode="auto">
          <a:xfrm>
            <a:off x="1524000" y="5562601"/>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30000"/>
              </a:spcBef>
            </a:pPr>
            <a:r>
              <a:rPr lang="en-US" sz="2000"/>
              <a:t>To transform the table FIRST into 2NF we move the columns SID, Degree and Campus to a new table called REGISTRATION. The column SID becomes the primary key of this new table. </a:t>
            </a:r>
          </a:p>
        </p:txBody>
      </p:sp>
      <p:sp>
        <p:nvSpPr>
          <p:cNvPr id="418224" name="AutoShape 432"/>
          <p:cNvSpPr>
            <a:spLocks/>
          </p:cNvSpPr>
          <p:nvPr/>
        </p:nvSpPr>
        <p:spPr bwMode="auto">
          <a:xfrm>
            <a:off x="5791200" y="3810000"/>
            <a:ext cx="228600" cy="990600"/>
          </a:xfrm>
          <a:prstGeom prst="righ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225" name="Text Box 433"/>
          <p:cNvSpPr txBox="1">
            <a:spLocks noChangeArrowheads="1"/>
          </p:cNvSpPr>
          <p:nvPr/>
        </p:nvSpPr>
        <p:spPr bwMode="auto">
          <a:xfrm>
            <a:off x="6096001" y="4114800"/>
            <a:ext cx="3078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hlink"/>
                </a:solidFill>
              </a:rPr>
              <a:t>SID &amp; Campus are NOT unique</a:t>
            </a:r>
          </a:p>
        </p:txBody>
      </p:sp>
    </p:spTree>
    <p:extLst>
      <p:ext uri="{BB962C8B-B14F-4D97-AF65-F5344CB8AC3E}">
        <p14:creationId xmlns:p14="http://schemas.microsoft.com/office/powerpoint/2010/main" val="534959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1524000" y="3810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2NF</a:t>
            </a:r>
          </a:p>
        </p:txBody>
      </p:sp>
      <p:graphicFrame>
        <p:nvGraphicFramePr>
          <p:cNvPr id="494690" name="Group 98"/>
          <p:cNvGraphicFramePr>
            <a:graphicFrameLocks noGrp="1"/>
          </p:cNvGraphicFramePr>
          <p:nvPr>
            <p:ph sz="half" idx="1"/>
            <p:extLst>
              <p:ext uri="{D42A27DB-BD31-4B8C-83A1-F6EECF244321}">
                <p14:modId xmlns:p14="http://schemas.microsoft.com/office/powerpoint/2010/main" val="1933272380"/>
              </p:ext>
            </p:extLst>
          </p:nvPr>
        </p:nvGraphicFramePr>
        <p:xfrm>
          <a:off x="6324600" y="1447800"/>
          <a:ext cx="2362200" cy="4358640"/>
        </p:xfrm>
        <a:graphic>
          <a:graphicData uri="http://schemas.openxmlformats.org/drawingml/2006/table">
            <a:tbl>
              <a:tblPr/>
              <a:tblGrid>
                <a:gridCol w="588963">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381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SID</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Course</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Marks</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190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663">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225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83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CS-106</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653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1613">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90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4788">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CS-105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494694" name="Group 102"/>
          <p:cNvGraphicFramePr>
            <a:graphicFrameLocks noGrp="1"/>
          </p:cNvGraphicFramePr>
          <p:nvPr>
            <p:ph sz="half" idx="2"/>
            <p:extLst>
              <p:ext uri="{D42A27DB-BD31-4B8C-83A1-F6EECF244321}">
                <p14:modId xmlns:p14="http://schemas.microsoft.com/office/powerpoint/2010/main" val="2799012149"/>
              </p:ext>
            </p:extLst>
          </p:nvPr>
        </p:nvGraphicFramePr>
        <p:xfrm>
          <a:off x="2362200" y="1371600"/>
          <a:ext cx="2895600" cy="2011680"/>
        </p:xfrm>
        <a:graphic>
          <a:graphicData uri="http://schemas.openxmlformats.org/drawingml/2006/table">
            <a:tbl>
              <a:tblPr/>
              <a:tblGrid>
                <a:gridCol w="727075">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tblGrid>
              <a:tr h="23812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SID</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Degree</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Campus</a:t>
                      </a:r>
                      <a:endParaRPr kumimoji="0" lang="en-US" sz="2400" b="0" i="0" u="none" strike="noStrike" cap="none" normalizeH="0" baseline="0" smtClean="0">
                        <a:ln>
                          <a:noFill/>
                        </a:ln>
                        <a:solidFill>
                          <a:schemeClr val="tx2"/>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6035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Lahore</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Lahore</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Islamabad</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PhD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Peshawar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7" name="Slide Number Placeholder 6"/>
          <p:cNvSpPr>
            <a:spLocks noGrp="1"/>
          </p:cNvSpPr>
          <p:nvPr>
            <p:ph type="sldNum" sz="quarter" idx="12"/>
          </p:nvPr>
        </p:nvSpPr>
        <p:spPr/>
        <p:txBody>
          <a:bodyPr/>
          <a:lstStyle/>
          <a:p>
            <a:fld id="{84540FAB-DE95-4780-B0CF-96EB60F12C38}" type="slidenum">
              <a:rPr lang="en-US"/>
              <a:pPr/>
              <a:t>15</a:t>
            </a:fld>
            <a:endParaRPr lang="en-US"/>
          </a:p>
        </p:txBody>
      </p:sp>
      <p:sp>
        <p:nvSpPr>
          <p:cNvPr id="494684" name="Text Box 92"/>
          <p:cNvSpPr txBox="1">
            <a:spLocks noChangeArrowheads="1"/>
          </p:cNvSpPr>
          <p:nvPr/>
        </p:nvSpPr>
        <p:spPr bwMode="auto">
          <a:xfrm rot="16200000">
            <a:off x="1313081" y="2060059"/>
            <a:ext cx="15505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REGISTRATION</a:t>
            </a:r>
          </a:p>
        </p:txBody>
      </p:sp>
      <p:sp>
        <p:nvSpPr>
          <p:cNvPr id="494685" name="Text Box 93"/>
          <p:cNvSpPr txBox="1">
            <a:spLocks noChangeArrowheads="1"/>
          </p:cNvSpPr>
          <p:nvPr/>
        </p:nvSpPr>
        <p:spPr bwMode="auto">
          <a:xfrm rot="16200000">
            <a:off x="5232488" y="2320409"/>
            <a:ext cx="1636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PERFORMANCE</a:t>
            </a:r>
          </a:p>
        </p:txBody>
      </p:sp>
      <p:sp>
        <p:nvSpPr>
          <p:cNvPr id="494695" name="Text Box 103"/>
          <p:cNvSpPr txBox="1">
            <a:spLocks noChangeArrowheads="1"/>
          </p:cNvSpPr>
          <p:nvPr/>
        </p:nvSpPr>
        <p:spPr bwMode="auto">
          <a:xfrm>
            <a:off x="2362201" y="3657600"/>
            <a:ext cx="16413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hlink"/>
                </a:solidFill>
              </a:rPr>
              <a:t>SID is now a PK</a:t>
            </a:r>
          </a:p>
        </p:txBody>
      </p:sp>
      <p:sp>
        <p:nvSpPr>
          <p:cNvPr id="494696" name="Text Box 104"/>
          <p:cNvSpPr txBox="1">
            <a:spLocks noChangeArrowheads="1"/>
          </p:cNvSpPr>
          <p:nvPr/>
        </p:nvSpPr>
        <p:spPr bwMode="auto">
          <a:xfrm>
            <a:off x="1524000" y="6056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a:solidFill>
                  <a:schemeClr val="hlink"/>
                </a:solidFill>
              </a:rPr>
              <a:t>PERFORMANCE in 2NF as (SID, Course) uniquely identify Marks</a:t>
            </a:r>
          </a:p>
        </p:txBody>
      </p:sp>
    </p:spTree>
    <p:extLst>
      <p:ext uri="{BB962C8B-B14F-4D97-AF65-F5344CB8AC3E}">
        <p14:creationId xmlns:p14="http://schemas.microsoft.com/office/powerpoint/2010/main" val="3083923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46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46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946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46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84" grpId="0"/>
      <p:bldP spid="494685" grpId="0"/>
      <p:bldP spid="4946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524000" y="3810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2NF</a:t>
            </a:r>
          </a:p>
        </p:txBody>
      </p:sp>
      <p:sp>
        <p:nvSpPr>
          <p:cNvPr id="7" name="Slide Number Placeholder 6"/>
          <p:cNvSpPr>
            <a:spLocks noGrp="1"/>
          </p:cNvSpPr>
          <p:nvPr>
            <p:ph type="sldNum" sz="quarter" idx="12"/>
          </p:nvPr>
        </p:nvSpPr>
        <p:spPr/>
        <p:txBody>
          <a:bodyPr/>
          <a:lstStyle/>
          <a:p>
            <a:fld id="{89D6D41B-A658-499E-AD1F-60EC180F7B21}" type="slidenum">
              <a:rPr lang="en-US"/>
              <a:pPr/>
              <a:t>16</a:t>
            </a:fld>
            <a:endParaRPr lang="en-US"/>
          </a:p>
        </p:txBody>
      </p:sp>
      <p:sp>
        <p:nvSpPr>
          <p:cNvPr id="425057" name="Text Box 97"/>
          <p:cNvSpPr txBox="1">
            <a:spLocks noChangeArrowheads="1"/>
          </p:cNvSpPr>
          <p:nvPr/>
        </p:nvSpPr>
        <p:spPr bwMode="auto">
          <a:xfrm>
            <a:off x="1828800" y="1371600"/>
            <a:ext cx="8610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Presence of modification anomalies for tables in 2NF. For the table REGISTRATION, they are:</a:t>
            </a:r>
            <a:r>
              <a:rPr lang="en-US" sz="2400"/>
              <a:t> </a:t>
            </a:r>
          </a:p>
          <a:p>
            <a:endParaRPr lang="en-US" sz="2400"/>
          </a:p>
          <a:p>
            <a:pPr>
              <a:buFont typeface="Wingdings" panose="05000000000000000000" pitchFamily="2" charset="2"/>
              <a:buChar char="§"/>
            </a:pPr>
            <a:r>
              <a:rPr lang="en-US" sz="2400" b="1"/>
              <a:t> INSERT:</a:t>
            </a:r>
            <a:r>
              <a:rPr lang="en-US" sz="2400"/>
              <a:t> Until a student gets registered in a degree program, that program cannot be offered!</a:t>
            </a:r>
          </a:p>
          <a:p>
            <a:pPr>
              <a:buFont typeface="Wingdings" panose="05000000000000000000" pitchFamily="2" charset="2"/>
              <a:buChar char="§"/>
            </a:pPr>
            <a:endParaRPr lang="en-US" sz="2400"/>
          </a:p>
          <a:p>
            <a:pPr>
              <a:buFont typeface="Wingdings" panose="05000000000000000000" pitchFamily="2" charset="2"/>
              <a:buChar char="§"/>
            </a:pPr>
            <a:r>
              <a:rPr lang="en-US" sz="2400" b="1"/>
              <a:t> DELETE:</a:t>
            </a:r>
            <a:r>
              <a:rPr lang="en-US" sz="2400"/>
              <a:t> Deleting any row from REGISTRATION destroys all other facts in the table.</a:t>
            </a:r>
          </a:p>
          <a:p>
            <a:endParaRPr lang="en-US" sz="2400"/>
          </a:p>
        </p:txBody>
      </p:sp>
      <p:sp>
        <p:nvSpPr>
          <p:cNvPr id="425058" name="Text Box 98"/>
          <p:cNvSpPr txBox="1">
            <a:spLocks noChangeArrowheads="1"/>
          </p:cNvSpPr>
          <p:nvPr/>
        </p:nvSpPr>
        <p:spPr bwMode="auto">
          <a:xfrm>
            <a:off x="1828800" y="4876800"/>
            <a:ext cx="589135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hlink"/>
                </a:solidFill>
              </a:rPr>
              <a:t>Why there are anomalies?</a:t>
            </a:r>
          </a:p>
          <a:p>
            <a:endParaRPr lang="en-US" sz="3200">
              <a:solidFill>
                <a:schemeClr val="hlink"/>
              </a:solidFill>
            </a:endParaRPr>
          </a:p>
          <a:p>
            <a:r>
              <a:rPr lang="en-US" sz="3200">
                <a:solidFill>
                  <a:schemeClr val="hlink"/>
                </a:solidFill>
              </a:rPr>
              <a:t>The table is in 2NF but NOT in 3NF</a:t>
            </a:r>
          </a:p>
        </p:txBody>
      </p:sp>
    </p:spTree>
    <p:extLst>
      <p:ext uri="{BB962C8B-B14F-4D97-AF65-F5344CB8AC3E}">
        <p14:creationId xmlns:p14="http://schemas.microsoft.com/office/powerpoint/2010/main" val="2256869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0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0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05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57" grpId="0" build="p"/>
      <p:bldP spid="4250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1524000" y="3810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3NF</a:t>
            </a:r>
          </a:p>
        </p:txBody>
      </p:sp>
      <p:sp>
        <p:nvSpPr>
          <p:cNvPr id="7" name="Slide Number Placeholder 6"/>
          <p:cNvSpPr>
            <a:spLocks noGrp="1"/>
          </p:cNvSpPr>
          <p:nvPr>
            <p:ph type="sldNum" sz="quarter" idx="12"/>
          </p:nvPr>
        </p:nvSpPr>
        <p:spPr/>
        <p:txBody>
          <a:bodyPr/>
          <a:lstStyle/>
          <a:p>
            <a:fld id="{6DE24AA7-2C29-4407-A329-7F5056DCD94D}" type="slidenum">
              <a:rPr lang="en-US"/>
              <a:pPr/>
              <a:t>17</a:t>
            </a:fld>
            <a:endParaRPr lang="en-US"/>
          </a:p>
        </p:txBody>
      </p:sp>
      <p:sp>
        <p:nvSpPr>
          <p:cNvPr id="419869" name="Text Box 29"/>
          <p:cNvSpPr txBox="1">
            <a:spLocks noChangeArrowheads="1"/>
          </p:cNvSpPr>
          <p:nvPr/>
        </p:nvSpPr>
        <p:spPr bwMode="auto">
          <a:xfrm>
            <a:off x="1524000" y="1103314"/>
            <a:ext cx="9144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30000"/>
              </a:spcBef>
            </a:pPr>
            <a:r>
              <a:rPr lang="en-US" sz="2400">
                <a:solidFill>
                  <a:schemeClr val="hlink"/>
                </a:solidFill>
              </a:rPr>
              <a:t>All columns must be dependent only on the primary key. </a:t>
            </a:r>
          </a:p>
        </p:txBody>
      </p:sp>
      <p:sp>
        <p:nvSpPr>
          <p:cNvPr id="420032" name="Text Box 192"/>
          <p:cNvSpPr txBox="1">
            <a:spLocks noChangeArrowheads="1"/>
          </p:cNvSpPr>
          <p:nvPr/>
        </p:nvSpPr>
        <p:spPr bwMode="auto">
          <a:xfrm>
            <a:off x="1828800" y="1676401"/>
            <a:ext cx="8534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Table PERFORMANCE is already in 3NF. The non-key column, marks, is fully dependent upon the primary key (SID, degree). </a:t>
            </a:r>
          </a:p>
          <a:p>
            <a:endParaRPr lang="en-US" b="1"/>
          </a:p>
          <a:p>
            <a:r>
              <a:rPr lang="en-US" b="1"/>
              <a:t>REGISTRATION is in 2NF but not in 3NF because it contains a transitive dependency. </a:t>
            </a:r>
          </a:p>
          <a:p>
            <a:endParaRPr lang="en-US" b="1"/>
          </a:p>
          <a:p>
            <a:r>
              <a:rPr lang="en-US" b="1"/>
              <a:t>A transitive dependency occurs when a non-key column that is a determinant of the primary key is the determinate of other columns. </a:t>
            </a:r>
          </a:p>
          <a:p>
            <a:endParaRPr lang="en-US" b="1"/>
          </a:p>
          <a:p>
            <a:r>
              <a:rPr lang="en-US" b="1"/>
              <a:t>The concept of a transitive dependency can be illustrated by showing the functional dependencies in REGISTRATION: </a:t>
            </a:r>
          </a:p>
          <a:p>
            <a:endParaRPr lang="en-US" b="1"/>
          </a:p>
          <a:p>
            <a:r>
              <a:rPr lang="en-US" b="1"/>
              <a:t>REGISTRATION.SID         —&gt; REGISTRATION.Degree </a:t>
            </a:r>
          </a:p>
          <a:p>
            <a:r>
              <a:rPr lang="en-US" b="1"/>
              <a:t>REGISTRATION.SID         —&gt; REGISTRATION.Campus </a:t>
            </a:r>
          </a:p>
          <a:p>
            <a:r>
              <a:rPr lang="en-US" b="1"/>
              <a:t>REGISTRATION.Campus —&gt; REGISTRATION.Degree </a:t>
            </a:r>
          </a:p>
          <a:p>
            <a:endParaRPr lang="en-US" b="1"/>
          </a:p>
          <a:p>
            <a:r>
              <a:rPr lang="en-US" b="1"/>
              <a:t>Note that REGISTRATION.Degree is determined both by the primary key SID and the non-key column campus.</a:t>
            </a:r>
          </a:p>
          <a:p>
            <a:endParaRPr lang="en-US" b="1"/>
          </a:p>
        </p:txBody>
      </p:sp>
    </p:spTree>
    <p:extLst>
      <p:ext uri="{BB962C8B-B14F-4D97-AF65-F5344CB8AC3E}">
        <p14:creationId xmlns:p14="http://schemas.microsoft.com/office/powerpoint/2010/main" val="2184018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3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0" end="0"/>
                                            </p:txEl>
                                          </p:spTgt>
                                        </p:tgtEl>
                                        <p:attrNameLst>
                                          <p:attrName>ppt_c</p:attrName>
                                        </p:attrNameLst>
                                      </p:cBhvr>
                                      <p:to>
                                        <a:schemeClr val="bg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03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2" end="2"/>
                                            </p:txEl>
                                          </p:spTgt>
                                        </p:tgtEl>
                                        <p:attrNameLst>
                                          <p:attrName>ppt_c</p:attrName>
                                        </p:attrNameLst>
                                      </p:cBhvr>
                                      <p:to>
                                        <a:schemeClr val="bg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03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4" end="4"/>
                                            </p:txEl>
                                          </p:spTgt>
                                        </p:tgtEl>
                                        <p:attrNameLst>
                                          <p:attrName>ppt_c</p:attrName>
                                        </p:attrNameLst>
                                      </p:cBhvr>
                                      <p:to>
                                        <a:schemeClr val="bg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03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6" end="6"/>
                                            </p:txEl>
                                          </p:spTgt>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003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8" end="8"/>
                                            </p:txEl>
                                          </p:spTgt>
                                        </p:tgtEl>
                                        <p:attrNameLst>
                                          <p:attrName>ppt_c</p:attrName>
                                        </p:attrNameLst>
                                      </p:cBhvr>
                                      <p:to>
                                        <a:schemeClr val="bg1"/>
                                      </p:to>
                                    </p:animClr>
                                  </p:subTnLst>
                                </p:cTn>
                              </p:par>
                              <p:par>
                                <p:cTn id="23" presetID="1" presetClass="entr" presetSubtype="0" fill="hold" grpId="0" nodeType="withEffect">
                                  <p:stCondLst>
                                    <p:cond delay="0"/>
                                  </p:stCondLst>
                                  <p:childTnLst>
                                    <p:set>
                                      <p:cBhvr>
                                        <p:cTn id="24" dur="1" fill="hold">
                                          <p:stCondLst>
                                            <p:cond delay="0"/>
                                          </p:stCondLst>
                                        </p:cTn>
                                        <p:tgtEl>
                                          <p:spTgt spid="42003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9" end="9"/>
                                            </p:txEl>
                                          </p:spTgt>
                                        </p:tgtEl>
                                        <p:attrNameLst>
                                          <p:attrName>ppt_c</p:attrName>
                                        </p:attrNameLst>
                                      </p:cBhvr>
                                      <p:to>
                                        <a:schemeClr val="bg1"/>
                                      </p:to>
                                    </p:animClr>
                                  </p:subTnLst>
                                </p:cTn>
                              </p:par>
                              <p:par>
                                <p:cTn id="25" presetID="1" presetClass="entr" presetSubtype="0" fill="hold" grpId="0" nodeType="withEffect">
                                  <p:stCondLst>
                                    <p:cond delay="0"/>
                                  </p:stCondLst>
                                  <p:childTnLst>
                                    <p:set>
                                      <p:cBhvr>
                                        <p:cTn id="26" dur="1" fill="hold">
                                          <p:stCondLst>
                                            <p:cond delay="0"/>
                                          </p:stCondLst>
                                        </p:cTn>
                                        <p:tgtEl>
                                          <p:spTgt spid="420032">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10" end="10"/>
                                            </p:txEl>
                                          </p:spTgt>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032">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420032">
                                            <p:txEl>
                                              <p:pRg st="12" end="1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3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524000" y="41910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3NF</a:t>
            </a:r>
          </a:p>
        </p:txBody>
      </p:sp>
      <p:sp>
        <p:nvSpPr>
          <p:cNvPr id="6" name="Slide Number Placeholder 6"/>
          <p:cNvSpPr>
            <a:spLocks noGrp="1"/>
          </p:cNvSpPr>
          <p:nvPr>
            <p:ph type="sldNum" sz="quarter" idx="12"/>
          </p:nvPr>
        </p:nvSpPr>
        <p:spPr/>
        <p:txBody>
          <a:bodyPr/>
          <a:lstStyle/>
          <a:p>
            <a:fld id="{1E346F8E-3CD4-4E11-A4ED-9F3F2EF8B599}" type="slidenum">
              <a:rPr lang="en-US"/>
              <a:pPr/>
              <a:t>18</a:t>
            </a:fld>
            <a:endParaRPr lang="en-US"/>
          </a:p>
        </p:txBody>
      </p:sp>
      <p:sp>
        <p:nvSpPr>
          <p:cNvPr id="496738" name="Text Box 98"/>
          <p:cNvSpPr txBox="1">
            <a:spLocks noChangeArrowheads="1"/>
          </p:cNvSpPr>
          <p:nvPr/>
        </p:nvSpPr>
        <p:spPr bwMode="auto">
          <a:xfrm>
            <a:off x="1752600" y="1714500"/>
            <a:ext cx="8610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To transform REGISTRATION into 3NF, we create a new table called CAMPUS_DEGREE and move the columns campus and degree into it. </a:t>
            </a:r>
          </a:p>
          <a:p>
            <a:endParaRPr lang="en-US" sz="2800"/>
          </a:p>
          <a:p>
            <a:r>
              <a:rPr lang="en-US" sz="2800"/>
              <a:t>Degree is deleted from the original table, campus is left behind to serve as a foreign key to CAMPUS_DEGREE, and the original table is renamed to STUDENT_CAMPUS to reflect its semantic meaning. </a:t>
            </a:r>
          </a:p>
        </p:txBody>
      </p:sp>
    </p:spTree>
    <p:extLst>
      <p:ext uri="{BB962C8B-B14F-4D97-AF65-F5344CB8AC3E}">
        <p14:creationId xmlns:p14="http://schemas.microsoft.com/office/powerpoint/2010/main" val="2365991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1524000" y="400050"/>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3NF</a:t>
            </a:r>
          </a:p>
        </p:txBody>
      </p:sp>
      <p:sp>
        <p:nvSpPr>
          <p:cNvPr id="83" name="Slide Number Placeholder 6"/>
          <p:cNvSpPr>
            <a:spLocks noGrp="1"/>
          </p:cNvSpPr>
          <p:nvPr>
            <p:ph type="sldNum" sz="quarter" idx="12"/>
          </p:nvPr>
        </p:nvSpPr>
        <p:spPr/>
        <p:txBody>
          <a:bodyPr/>
          <a:lstStyle/>
          <a:p>
            <a:fld id="{27136B3F-F766-42AF-9AF5-936FD704F86A}" type="slidenum">
              <a:rPr lang="en-US"/>
              <a:pPr/>
              <a:t>19</a:t>
            </a:fld>
            <a:endParaRPr lang="en-US"/>
          </a:p>
        </p:txBody>
      </p:sp>
      <p:grpSp>
        <p:nvGrpSpPr>
          <p:cNvPr id="500739" name="Group 3"/>
          <p:cNvGrpSpPr>
            <a:grpSpLocks/>
          </p:cNvGrpSpPr>
          <p:nvPr/>
        </p:nvGrpSpPr>
        <p:grpSpPr bwMode="auto">
          <a:xfrm>
            <a:off x="2286000" y="2686051"/>
            <a:ext cx="3429000" cy="2436813"/>
            <a:chOff x="240" y="768"/>
            <a:chExt cx="2160" cy="1535"/>
          </a:xfrm>
        </p:grpSpPr>
        <p:grpSp>
          <p:nvGrpSpPr>
            <p:cNvPr id="500740" name="Group 4"/>
            <p:cNvGrpSpPr>
              <a:grpSpLocks/>
            </p:cNvGrpSpPr>
            <p:nvPr/>
          </p:nvGrpSpPr>
          <p:grpSpPr bwMode="auto">
            <a:xfrm>
              <a:off x="287" y="1007"/>
              <a:ext cx="2113" cy="1296"/>
              <a:chOff x="287" y="1007"/>
              <a:chExt cx="2113" cy="1296"/>
            </a:xfrm>
          </p:grpSpPr>
          <p:sp>
            <p:nvSpPr>
              <p:cNvPr id="500741" name="Rectangle 5"/>
              <p:cNvSpPr>
                <a:spLocks noChangeArrowheads="1"/>
              </p:cNvSpPr>
              <p:nvPr/>
            </p:nvSpPr>
            <p:spPr bwMode="auto">
              <a:xfrm>
                <a:off x="1536" y="2092"/>
                <a:ext cx="8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Peshawar</a:t>
                </a:r>
              </a:p>
            </p:txBody>
          </p:sp>
          <p:sp>
            <p:nvSpPr>
              <p:cNvPr id="500742" name="Rectangle 6"/>
              <p:cNvSpPr>
                <a:spLocks noChangeArrowheads="1"/>
              </p:cNvSpPr>
              <p:nvPr/>
            </p:nvSpPr>
            <p:spPr bwMode="auto">
              <a:xfrm>
                <a:off x="768" y="2092"/>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PhD</a:t>
                </a:r>
              </a:p>
            </p:txBody>
          </p:sp>
          <p:sp>
            <p:nvSpPr>
              <p:cNvPr id="500743" name="Rectangle 7"/>
              <p:cNvSpPr>
                <a:spLocks noChangeArrowheads="1"/>
              </p:cNvSpPr>
              <p:nvPr/>
            </p:nvSpPr>
            <p:spPr bwMode="auto">
              <a:xfrm>
                <a:off x="287" y="2092"/>
                <a:ext cx="48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5</a:t>
                </a:r>
              </a:p>
            </p:txBody>
          </p:sp>
          <p:sp>
            <p:nvSpPr>
              <p:cNvPr id="500744" name="Rectangle 8"/>
              <p:cNvSpPr>
                <a:spLocks noChangeArrowheads="1"/>
              </p:cNvSpPr>
              <p:nvPr/>
            </p:nvSpPr>
            <p:spPr bwMode="auto">
              <a:xfrm>
                <a:off x="1536" y="1881"/>
                <a:ext cx="8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Islamabad</a:t>
                </a:r>
                <a:endParaRPr lang="en-US" sz="2400">
                  <a:effectLst/>
                </a:endParaRPr>
              </a:p>
            </p:txBody>
          </p:sp>
          <p:sp>
            <p:nvSpPr>
              <p:cNvPr id="500745" name="Rectangle 9"/>
              <p:cNvSpPr>
                <a:spLocks noChangeArrowheads="1"/>
              </p:cNvSpPr>
              <p:nvPr/>
            </p:nvSpPr>
            <p:spPr bwMode="auto">
              <a:xfrm>
                <a:off x="768" y="1881"/>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BS</a:t>
                </a:r>
              </a:p>
            </p:txBody>
          </p:sp>
          <p:sp>
            <p:nvSpPr>
              <p:cNvPr id="500746" name="Rectangle 10"/>
              <p:cNvSpPr>
                <a:spLocks noChangeArrowheads="1"/>
              </p:cNvSpPr>
              <p:nvPr/>
            </p:nvSpPr>
            <p:spPr bwMode="auto">
              <a:xfrm>
                <a:off x="287" y="1881"/>
                <a:ext cx="48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4</a:t>
                </a:r>
                <a:endParaRPr lang="en-US" sz="2400">
                  <a:effectLst/>
                </a:endParaRPr>
              </a:p>
            </p:txBody>
          </p:sp>
          <p:sp>
            <p:nvSpPr>
              <p:cNvPr id="500747" name="Rectangle 11"/>
              <p:cNvSpPr>
                <a:spLocks noChangeArrowheads="1"/>
              </p:cNvSpPr>
              <p:nvPr/>
            </p:nvSpPr>
            <p:spPr bwMode="auto">
              <a:xfrm>
                <a:off x="1536" y="1670"/>
                <a:ext cx="8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Lahore</a:t>
                </a:r>
                <a:endParaRPr lang="en-US" sz="2400">
                  <a:effectLst/>
                </a:endParaRPr>
              </a:p>
            </p:txBody>
          </p:sp>
          <p:sp>
            <p:nvSpPr>
              <p:cNvPr id="500748" name="Rectangle 12"/>
              <p:cNvSpPr>
                <a:spLocks noChangeArrowheads="1"/>
              </p:cNvSpPr>
              <p:nvPr/>
            </p:nvSpPr>
            <p:spPr bwMode="auto">
              <a:xfrm>
                <a:off x="768" y="1670"/>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MS</a:t>
                </a:r>
              </a:p>
            </p:txBody>
          </p:sp>
          <p:sp>
            <p:nvSpPr>
              <p:cNvPr id="500749" name="Rectangle 13"/>
              <p:cNvSpPr>
                <a:spLocks noChangeArrowheads="1"/>
              </p:cNvSpPr>
              <p:nvPr/>
            </p:nvSpPr>
            <p:spPr bwMode="auto">
              <a:xfrm>
                <a:off x="287" y="1670"/>
                <a:ext cx="48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3</a:t>
                </a:r>
                <a:endParaRPr lang="en-US" sz="2400">
                  <a:effectLst/>
                </a:endParaRPr>
              </a:p>
            </p:txBody>
          </p:sp>
          <p:sp>
            <p:nvSpPr>
              <p:cNvPr id="500750" name="Rectangle 14"/>
              <p:cNvSpPr>
                <a:spLocks noChangeArrowheads="1"/>
              </p:cNvSpPr>
              <p:nvPr/>
            </p:nvSpPr>
            <p:spPr bwMode="auto">
              <a:xfrm>
                <a:off x="1536" y="1459"/>
                <a:ext cx="8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Lahore</a:t>
                </a:r>
                <a:endParaRPr lang="en-US" sz="2400">
                  <a:effectLst/>
                </a:endParaRPr>
              </a:p>
            </p:txBody>
          </p:sp>
          <p:sp>
            <p:nvSpPr>
              <p:cNvPr id="500751" name="Rectangle 15"/>
              <p:cNvSpPr>
                <a:spLocks noChangeArrowheads="1"/>
              </p:cNvSpPr>
              <p:nvPr/>
            </p:nvSpPr>
            <p:spPr bwMode="auto">
              <a:xfrm>
                <a:off x="768" y="1459"/>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MS</a:t>
                </a:r>
              </a:p>
            </p:txBody>
          </p:sp>
          <p:sp>
            <p:nvSpPr>
              <p:cNvPr id="500752" name="Rectangle 16"/>
              <p:cNvSpPr>
                <a:spLocks noChangeArrowheads="1"/>
              </p:cNvSpPr>
              <p:nvPr/>
            </p:nvSpPr>
            <p:spPr bwMode="auto">
              <a:xfrm>
                <a:off x="287" y="1459"/>
                <a:ext cx="48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2</a:t>
                </a:r>
                <a:endParaRPr lang="en-US" sz="2400">
                  <a:effectLst/>
                </a:endParaRPr>
              </a:p>
            </p:txBody>
          </p:sp>
          <p:sp>
            <p:nvSpPr>
              <p:cNvPr id="500753" name="Rectangle 17"/>
              <p:cNvSpPr>
                <a:spLocks noChangeArrowheads="1"/>
              </p:cNvSpPr>
              <p:nvPr/>
            </p:nvSpPr>
            <p:spPr bwMode="auto">
              <a:xfrm>
                <a:off x="1536" y="1248"/>
                <a:ext cx="86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Islamabad</a:t>
                </a:r>
                <a:endParaRPr lang="en-US" sz="2400">
                  <a:effectLst/>
                </a:endParaRPr>
              </a:p>
            </p:txBody>
          </p:sp>
          <p:sp>
            <p:nvSpPr>
              <p:cNvPr id="500754" name="Rectangle 18"/>
              <p:cNvSpPr>
                <a:spLocks noChangeArrowheads="1"/>
              </p:cNvSpPr>
              <p:nvPr/>
            </p:nvSpPr>
            <p:spPr bwMode="auto">
              <a:xfrm>
                <a:off x="768" y="1248"/>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BS</a:t>
                </a:r>
                <a:endParaRPr lang="en-US" sz="2400">
                  <a:effectLst/>
                </a:endParaRPr>
              </a:p>
            </p:txBody>
          </p:sp>
          <p:sp>
            <p:nvSpPr>
              <p:cNvPr id="500755" name="Rectangle 19"/>
              <p:cNvSpPr>
                <a:spLocks noChangeArrowheads="1"/>
              </p:cNvSpPr>
              <p:nvPr/>
            </p:nvSpPr>
            <p:spPr bwMode="auto">
              <a:xfrm>
                <a:off x="287" y="1248"/>
                <a:ext cx="48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a:effectLst/>
                    <a:latin typeface="Times New Roman" panose="02020603050405020304" pitchFamily="18" charset="0"/>
                    <a:cs typeface="Times New Roman" panose="02020603050405020304" pitchFamily="18" charset="0"/>
                  </a:rPr>
                  <a:t>1</a:t>
                </a:r>
                <a:endParaRPr lang="en-US" sz="2400">
                  <a:effectLst/>
                </a:endParaRPr>
              </a:p>
            </p:txBody>
          </p:sp>
          <p:sp>
            <p:nvSpPr>
              <p:cNvPr id="500756" name="Rectangle 20"/>
              <p:cNvSpPr>
                <a:spLocks noChangeArrowheads="1"/>
              </p:cNvSpPr>
              <p:nvPr/>
            </p:nvSpPr>
            <p:spPr bwMode="auto">
              <a:xfrm>
                <a:off x="1536" y="1007"/>
                <a:ext cx="864" cy="2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b="1">
                    <a:solidFill>
                      <a:schemeClr val="tx2"/>
                    </a:solidFill>
                    <a:effectLst/>
                    <a:latin typeface="Times New Roman" panose="02020603050405020304" pitchFamily="18" charset="0"/>
                    <a:cs typeface="Times New Roman" panose="02020603050405020304" pitchFamily="18" charset="0"/>
                  </a:rPr>
                  <a:t>Campus</a:t>
                </a:r>
                <a:endParaRPr lang="en-US" sz="2400">
                  <a:solidFill>
                    <a:schemeClr val="tx2"/>
                  </a:solidFill>
                  <a:effectLst/>
                </a:endParaRPr>
              </a:p>
            </p:txBody>
          </p:sp>
          <p:sp>
            <p:nvSpPr>
              <p:cNvPr id="500757" name="Rectangle 21"/>
              <p:cNvSpPr>
                <a:spLocks noChangeArrowheads="1"/>
              </p:cNvSpPr>
              <p:nvPr/>
            </p:nvSpPr>
            <p:spPr bwMode="auto">
              <a:xfrm>
                <a:off x="768" y="1007"/>
                <a:ext cx="768" cy="2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b="1">
                    <a:solidFill>
                      <a:schemeClr val="tx2"/>
                    </a:solidFill>
                    <a:effectLst/>
                    <a:latin typeface="Times New Roman" panose="02020603050405020304" pitchFamily="18" charset="0"/>
                    <a:cs typeface="Times New Roman" panose="02020603050405020304" pitchFamily="18" charset="0"/>
                  </a:rPr>
                  <a:t>Degree</a:t>
                </a:r>
                <a:endParaRPr lang="en-US" sz="2400">
                  <a:solidFill>
                    <a:schemeClr val="tx2"/>
                  </a:solidFill>
                  <a:effectLst/>
                </a:endParaRPr>
              </a:p>
            </p:txBody>
          </p:sp>
          <p:sp>
            <p:nvSpPr>
              <p:cNvPr id="500758" name="Rectangle 22"/>
              <p:cNvSpPr>
                <a:spLocks noChangeArrowheads="1"/>
              </p:cNvSpPr>
              <p:nvPr/>
            </p:nvSpPr>
            <p:spPr bwMode="auto">
              <a:xfrm>
                <a:off x="287" y="1007"/>
                <a:ext cx="481" cy="2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600" b="1">
                    <a:solidFill>
                      <a:schemeClr val="tx2"/>
                    </a:solidFill>
                    <a:effectLst/>
                    <a:latin typeface="Times New Roman" panose="02020603050405020304" pitchFamily="18" charset="0"/>
                    <a:cs typeface="Times New Roman" panose="02020603050405020304" pitchFamily="18" charset="0"/>
                  </a:rPr>
                  <a:t>SID</a:t>
                </a:r>
                <a:endParaRPr lang="en-US" sz="2400">
                  <a:solidFill>
                    <a:schemeClr val="tx2"/>
                  </a:solidFill>
                  <a:effectLst/>
                </a:endParaRPr>
              </a:p>
            </p:txBody>
          </p:sp>
          <p:sp>
            <p:nvSpPr>
              <p:cNvPr id="500759" name="Line 23"/>
              <p:cNvSpPr>
                <a:spLocks noChangeShapeType="1"/>
              </p:cNvSpPr>
              <p:nvPr/>
            </p:nvSpPr>
            <p:spPr bwMode="auto">
              <a:xfrm>
                <a:off x="287" y="1248"/>
                <a:ext cx="2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0" name="Line 24"/>
              <p:cNvSpPr>
                <a:spLocks noChangeShapeType="1"/>
              </p:cNvSpPr>
              <p:nvPr/>
            </p:nvSpPr>
            <p:spPr bwMode="auto">
              <a:xfrm>
                <a:off x="768" y="1007"/>
                <a:ext cx="0" cy="1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1" name="Line 25"/>
              <p:cNvSpPr>
                <a:spLocks noChangeShapeType="1"/>
              </p:cNvSpPr>
              <p:nvPr/>
            </p:nvSpPr>
            <p:spPr bwMode="auto">
              <a:xfrm>
                <a:off x="1536" y="1007"/>
                <a:ext cx="0" cy="1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2" name="Line 26"/>
              <p:cNvSpPr>
                <a:spLocks noChangeShapeType="1"/>
              </p:cNvSpPr>
              <p:nvPr/>
            </p:nvSpPr>
            <p:spPr bwMode="auto">
              <a:xfrm>
                <a:off x="287" y="1459"/>
                <a:ext cx="2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3" name="Line 27"/>
              <p:cNvSpPr>
                <a:spLocks noChangeShapeType="1"/>
              </p:cNvSpPr>
              <p:nvPr/>
            </p:nvSpPr>
            <p:spPr bwMode="auto">
              <a:xfrm>
                <a:off x="287" y="1670"/>
                <a:ext cx="2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4" name="Line 28"/>
              <p:cNvSpPr>
                <a:spLocks noChangeShapeType="1"/>
              </p:cNvSpPr>
              <p:nvPr/>
            </p:nvSpPr>
            <p:spPr bwMode="auto">
              <a:xfrm>
                <a:off x="287" y="1881"/>
                <a:ext cx="2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5" name="Line 29"/>
              <p:cNvSpPr>
                <a:spLocks noChangeShapeType="1"/>
              </p:cNvSpPr>
              <p:nvPr/>
            </p:nvSpPr>
            <p:spPr bwMode="auto">
              <a:xfrm>
                <a:off x="287" y="1007"/>
                <a:ext cx="211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6" name="Line 30"/>
              <p:cNvSpPr>
                <a:spLocks noChangeShapeType="1"/>
              </p:cNvSpPr>
              <p:nvPr/>
            </p:nvSpPr>
            <p:spPr bwMode="auto">
              <a:xfrm>
                <a:off x="287" y="1007"/>
                <a:ext cx="0" cy="129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7" name="Line 31"/>
              <p:cNvSpPr>
                <a:spLocks noChangeShapeType="1"/>
              </p:cNvSpPr>
              <p:nvPr/>
            </p:nvSpPr>
            <p:spPr bwMode="auto">
              <a:xfrm>
                <a:off x="2400" y="1007"/>
                <a:ext cx="0" cy="129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8" name="Line 32"/>
              <p:cNvSpPr>
                <a:spLocks noChangeShapeType="1"/>
              </p:cNvSpPr>
              <p:nvPr/>
            </p:nvSpPr>
            <p:spPr bwMode="auto">
              <a:xfrm>
                <a:off x="287" y="2303"/>
                <a:ext cx="211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69" name="Line 33"/>
              <p:cNvSpPr>
                <a:spLocks noChangeShapeType="1"/>
              </p:cNvSpPr>
              <p:nvPr/>
            </p:nvSpPr>
            <p:spPr bwMode="auto">
              <a:xfrm>
                <a:off x="287" y="2092"/>
                <a:ext cx="21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0770" name="Text Box 34"/>
            <p:cNvSpPr txBox="1">
              <a:spLocks noChangeArrowheads="1"/>
            </p:cNvSpPr>
            <p:nvPr/>
          </p:nvSpPr>
          <p:spPr bwMode="auto">
            <a:xfrm>
              <a:off x="240" y="768"/>
              <a:ext cx="9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REGISTRATION</a:t>
              </a:r>
            </a:p>
          </p:txBody>
        </p:sp>
      </p:grpSp>
      <p:grpSp>
        <p:nvGrpSpPr>
          <p:cNvPr id="500771" name="Group 35"/>
          <p:cNvGrpSpPr>
            <a:grpSpLocks/>
          </p:cNvGrpSpPr>
          <p:nvPr/>
        </p:nvGrpSpPr>
        <p:grpSpPr bwMode="auto">
          <a:xfrm>
            <a:off x="6019801" y="1695450"/>
            <a:ext cx="3484563" cy="2332038"/>
            <a:chOff x="2592" y="768"/>
            <a:chExt cx="2195" cy="1469"/>
          </a:xfrm>
        </p:grpSpPr>
        <p:grpSp>
          <p:nvGrpSpPr>
            <p:cNvPr id="500772" name="Group 36"/>
            <p:cNvGrpSpPr>
              <a:grpSpLocks/>
            </p:cNvGrpSpPr>
            <p:nvPr/>
          </p:nvGrpSpPr>
          <p:grpSpPr bwMode="auto">
            <a:xfrm>
              <a:off x="3792" y="1056"/>
              <a:ext cx="995" cy="1181"/>
              <a:chOff x="3792" y="1056"/>
              <a:chExt cx="995" cy="1181"/>
            </a:xfrm>
          </p:grpSpPr>
          <p:sp>
            <p:nvSpPr>
              <p:cNvPr id="500773" name="Rectangle 37"/>
              <p:cNvSpPr>
                <a:spLocks noChangeArrowheads="1"/>
              </p:cNvSpPr>
              <p:nvPr/>
            </p:nvSpPr>
            <p:spPr bwMode="auto">
              <a:xfrm>
                <a:off x="4163" y="2046"/>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Peshawar</a:t>
                </a:r>
              </a:p>
            </p:txBody>
          </p:sp>
          <p:sp>
            <p:nvSpPr>
              <p:cNvPr id="500774" name="Rectangle 38"/>
              <p:cNvSpPr>
                <a:spLocks noChangeArrowheads="1"/>
              </p:cNvSpPr>
              <p:nvPr/>
            </p:nvSpPr>
            <p:spPr bwMode="auto">
              <a:xfrm>
                <a:off x="3792" y="2046"/>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5</a:t>
                </a:r>
              </a:p>
            </p:txBody>
          </p:sp>
          <p:sp>
            <p:nvSpPr>
              <p:cNvPr id="500775" name="Rectangle 39"/>
              <p:cNvSpPr>
                <a:spLocks noChangeArrowheads="1"/>
              </p:cNvSpPr>
              <p:nvPr/>
            </p:nvSpPr>
            <p:spPr bwMode="auto">
              <a:xfrm>
                <a:off x="4163" y="1855"/>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500776" name="Rectangle 40"/>
              <p:cNvSpPr>
                <a:spLocks noChangeArrowheads="1"/>
              </p:cNvSpPr>
              <p:nvPr/>
            </p:nvSpPr>
            <p:spPr bwMode="auto">
              <a:xfrm>
                <a:off x="3792" y="1855"/>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4</a:t>
                </a:r>
                <a:endParaRPr lang="en-US" sz="2000">
                  <a:effectLst/>
                </a:endParaRPr>
              </a:p>
            </p:txBody>
          </p:sp>
          <p:sp>
            <p:nvSpPr>
              <p:cNvPr id="500777" name="Rectangle 41"/>
              <p:cNvSpPr>
                <a:spLocks noChangeArrowheads="1"/>
              </p:cNvSpPr>
              <p:nvPr/>
            </p:nvSpPr>
            <p:spPr bwMode="auto">
              <a:xfrm>
                <a:off x="4163" y="1664"/>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endParaRPr lang="en-US" sz="2000">
                  <a:effectLst/>
                </a:endParaRPr>
              </a:p>
            </p:txBody>
          </p:sp>
          <p:sp>
            <p:nvSpPr>
              <p:cNvPr id="500778" name="Rectangle 42"/>
              <p:cNvSpPr>
                <a:spLocks noChangeArrowheads="1"/>
              </p:cNvSpPr>
              <p:nvPr/>
            </p:nvSpPr>
            <p:spPr bwMode="auto">
              <a:xfrm>
                <a:off x="3792" y="1664"/>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3</a:t>
                </a:r>
                <a:endParaRPr lang="en-US" sz="2000">
                  <a:effectLst/>
                </a:endParaRPr>
              </a:p>
            </p:txBody>
          </p:sp>
          <p:sp>
            <p:nvSpPr>
              <p:cNvPr id="500779" name="Rectangle 43"/>
              <p:cNvSpPr>
                <a:spLocks noChangeArrowheads="1"/>
              </p:cNvSpPr>
              <p:nvPr/>
            </p:nvSpPr>
            <p:spPr bwMode="auto">
              <a:xfrm>
                <a:off x="4163" y="1473"/>
                <a:ext cx="6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endParaRPr lang="en-US" sz="2000">
                  <a:effectLst/>
                </a:endParaRPr>
              </a:p>
            </p:txBody>
          </p:sp>
          <p:sp>
            <p:nvSpPr>
              <p:cNvPr id="500780" name="Rectangle 44"/>
              <p:cNvSpPr>
                <a:spLocks noChangeArrowheads="1"/>
              </p:cNvSpPr>
              <p:nvPr/>
            </p:nvSpPr>
            <p:spPr bwMode="auto">
              <a:xfrm>
                <a:off x="3792" y="1473"/>
                <a:ext cx="3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2</a:t>
                </a:r>
                <a:endParaRPr lang="en-US" sz="2000">
                  <a:effectLst/>
                </a:endParaRPr>
              </a:p>
            </p:txBody>
          </p:sp>
          <p:sp>
            <p:nvSpPr>
              <p:cNvPr id="500781" name="Rectangle 45"/>
              <p:cNvSpPr>
                <a:spLocks noChangeArrowheads="1"/>
              </p:cNvSpPr>
              <p:nvPr/>
            </p:nvSpPr>
            <p:spPr bwMode="auto">
              <a:xfrm>
                <a:off x="4163" y="1247"/>
                <a:ext cx="62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endParaRPr lang="en-US" sz="2000">
                  <a:effectLst/>
                </a:endParaRPr>
              </a:p>
            </p:txBody>
          </p:sp>
          <p:sp>
            <p:nvSpPr>
              <p:cNvPr id="500782" name="Rectangle 46"/>
              <p:cNvSpPr>
                <a:spLocks noChangeArrowheads="1"/>
              </p:cNvSpPr>
              <p:nvPr/>
            </p:nvSpPr>
            <p:spPr bwMode="auto">
              <a:xfrm>
                <a:off x="3792" y="1247"/>
                <a:ext cx="37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1</a:t>
                </a:r>
                <a:endParaRPr lang="en-US" sz="2000">
                  <a:effectLst/>
                </a:endParaRPr>
              </a:p>
            </p:txBody>
          </p:sp>
          <p:sp>
            <p:nvSpPr>
              <p:cNvPr id="500783" name="Rectangle 47"/>
              <p:cNvSpPr>
                <a:spLocks noChangeArrowheads="1"/>
              </p:cNvSpPr>
              <p:nvPr/>
            </p:nvSpPr>
            <p:spPr bwMode="auto">
              <a:xfrm>
                <a:off x="4163" y="1056"/>
                <a:ext cx="624"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Campus</a:t>
                </a:r>
                <a:endParaRPr lang="en-US" sz="2000">
                  <a:solidFill>
                    <a:schemeClr val="tx2"/>
                  </a:solidFill>
                  <a:effectLst/>
                </a:endParaRPr>
              </a:p>
            </p:txBody>
          </p:sp>
          <p:sp>
            <p:nvSpPr>
              <p:cNvPr id="500784" name="Rectangle 48"/>
              <p:cNvSpPr>
                <a:spLocks noChangeArrowheads="1"/>
              </p:cNvSpPr>
              <p:nvPr/>
            </p:nvSpPr>
            <p:spPr bwMode="auto">
              <a:xfrm>
                <a:off x="3792" y="1056"/>
                <a:ext cx="371"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SID</a:t>
                </a:r>
                <a:endParaRPr lang="en-US" sz="2000">
                  <a:solidFill>
                    <a:schemeClr val="tx2"/>
                  </a:solidFill>
                  <a:effectLst/>
                </a:endParaRPr>
              </a:p>
            </p:txBody>
          </p:sp>
          <p:sp>
            <p:nvSpPr>
              <p:cNvPr id="500785" name="Line 49"/>
              <p:cNvSpPr>
                <a:spLocks noChangeShapeType="1"/>
              </p:cNvSpPr>
              <p:nvPr/>
            </p:nvSpPr>
            <p:spPr bwMode="auto">
              <a:xfrm>
                <a:off x="3792" y="1247"/>
                <a:ext cx="9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86" name="Line 50"/>
              <p:cNvSpPr>
                <a:spLocks noChangeShapeType="1"/>
              </p:cNvSpPr>
              <p:nvPr/>
            </p:nvSpPr>
            <p:spPr bwMode="auto">
              <a:xfrm>
                <a:off x="4163" y="1056"/>
                <a:ext cx="0" cy="1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87" name="Line 51"/>
              <p:cNvSpPr>
                <a:spLocks noChangeShapeType="1"/>
              </p:cNvSpPr>
              <p:nvPr/>
            </p:nvSpPr>
            <p:spPr bwMode="auto">
              <a:xfrm>
                <a:off x="3792" y="1473"/>
                <a:ext cx="9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88" name="Line 52"/>
              <p:cNvSpPr>
                <a:spLocks noChangeShapeType="1"/>
              </p:cNvSpPr>
              <p:nvPr/>
            </p:nvSpPr>
            <p:spPr bwMode="auto">
              <a:xfrm>
                <a:off x="3792" y="1664"/>
                <a:ext cx="9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89" name="Line 53"/>
              <p:cNvSpPr>
                <a:spLocks noChangeShapeType="1"/>
              </p:cNvSpPr>
              <p:nvPr/>
            </p:nvSpPr>
            <p:spPr bwMode="auto">
              <a:xfrm>
                <a:off x="3792" y="1855"/>
                <a:ext cx="9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90" name="Line 54"/>
              <p:cNvSpPr>
                <a:spLocks noChangeShapeType="1"/>
              </p:cNvSpPr>
              <p:nvPr/>
            </p:nvSpPr>
            <p:spPr bwMode="auto">
              <a:xfrm>
                <a:off x="3792" y="1056"/>
                <a:ext cx="995"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91" name="Line 55"/>
              <p:cNvSpPr>
                <a:spLocks noChangeShapeType="1"/>
              </p:cNvSpPr>
              <p:nvPr/>
            </p:nvSpPr>
            <p:spPr bwMode="auto">
              <a:xfrm>
                <a:off x="3792" y="1056"/>
                <a:ext cx="0" cy="1181"/>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92" name="Line 56"/>
              <p:cNvSpPr>
                <a:spLocks noChangeShapeType="1"/>
              </p:cNvSpPr>
              <p:nvPr/>
            </p:nvSpPr>
            <p:spPr bwMode="auto">
              <a:xfrm>
                <a:off x="4787" y="1056"/>
                <a:ext cx="0" cy="1181"/>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93" name="Line 57"/>
              <p:cNvSpPr>
                <a:spLocks noChangeShapeType="1"/>
              </p:cNvSpPr>
              <p:nvPr/>
            </p:nvSpPr>
            <p:spPr bwMode="auto">
              <a:xfrm>
                <a:off x="3792" y="2237"/>
                <a:ext cx="995"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94" name="Line 58"/>
              <p:cNvSpPr>
                <a:spLocks noChangeShapeType="1"/>
              </p:cNvSpPr>
              <p:nvPr/>
            </p:nvSpPr>
            <p:spPr bwMode="auto">
              <a:xfrm>
                <a:off x="3792" y="2046"/>
                <a:ext cx="9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0795" name="Text Box 59"/>
            <p:cNvSpPr txBox="1">
              <a:spLocks noChangeArrowheads="1"/>
            </p:cNvSpPr>
            <p:nvPr/>
          </p:nvSpPr>
          <p:spPr bwMode="auto">
            <a:xfrm>
              <a:off x="3491" y="768"/>
              <a:ext cx="1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STUDENT_CAMPUS</a:t>
              </a:r>
            </a:p>
          </p:txBody>
        </p:sp>
        <p:sp>
          <p:nvSpPr>
            <p:cNvPr id="500796" name="AutoShape 60"/>
            <p:cNvSpPr>
              <a:spLocks noChangeArrowheads="1"/>
            </p:cNvSpPr>
            <p:nvPr/>
          </p:nvSpPr>
          <p:spPr bwMode="auto">
            <a:xfrm rot="-1657755">
              <a:off x="2592" y="1776"/>
              <a:ext cx="864" cy="288"/>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0797" name="Group 61"/>
          <p:cNvGrpSpPr>
            <a:grpSpLocks/>
          </p:cNvGrpSpPr>
          <p:nvPr/>
        </p:nvGrpSpPr>
        <p:grpSpPr bwMode="auto">
          <a:xfrm>
            <a:off x="6096000" y="4362451"/>
            <a:ext cx="3460750" cy="1954213"/>
            <a:chOff x="2640" y="2448"/>
            <a:chExt cx="2180" cy="1231"/>
          </a:xfrm>
        </p:grpSpPr>
        <p:grpSp>
          <p:nvGrpSpPr>
            <p:cNvPr id="500798" name="Group 62"/>
            <p:cNvGrpSpPr>
              <a:grpSpLocks/>
            </p:cNvGrpSpPr>
            <p:nvPr/>
          </p:nvGrpSpPr>
          <p:grpSpPr bwMode="auto">
            <a:xfrm>
              <a:off x="3726" y="2880"/>
              <a:ext cx="1094" cy="799"/>
              <a:chOff x="3726" y="2880"/>
              <a:chExt cx="1094" cy="799"/>
            </a:xfrm>
          </p:grpSpPr>
          <p:sp>
            <p:nvSpPr>
              <p:cNvPr id="500799" name="Rectangle 63"/>
              <p:cNvSpPr>
                <a:spLocks noChangeArrowheads="1"/>
              </p:cNvSpPr>
              <p:nvPr/>
            </p:nvSpPr>
            <p:spPr bwMode="auto">
              <a:xfrm>
                <a:off x="4340" y="3488"/>
                <a:ext cx="48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PhD</a:t>
                </a:r>
              </a:p>
            </p:txBody>
          </p:sp>
          <p:sp>
            <p:nvSpPr>
              <p:cNvPr id="500800" name="Rectangle 64"/>
              <p:cNvSpPr>
                <a:spLocks noChangeArrowheads="1"/>
              </p:cNvSpPr>
              <p:nvPr/>
            </p:nvSpPr>
            <p:spPr bwMode="auto">
              <a:xfrm>
                <a:off x="3726" y="3488"/>
                <a:ext cx="61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Peshawar</a:t>
                </a:r>
              </a:p>
            </p:txBody>
          </p:sp>
          <p:sp>
            <p:nvSpPr>
              <p:cNvPr id="500801" name="Rectangle 65"/>
              <p:cNvSpPr>
                <a:spLocks noChangeArrowheads="1"/>
              </p:cNvSpPr>
              <p:nvPr/>
            </p:nvSpPr>
            <p:spPr bwMode="auto">
              <a:xfrm>
                <a:off x="4340" y="3297"/>
                <a:ext cx="480"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MS</a:t>
                </a:r>
              </a:p>
            </p:txBody>
          </p:sp>
          <p:sp>
            <p:nvSpPr>
              <p:cNvPr id="500802" name="Rectangle 66"/>
              <p:cNvSpPr>
                <a:spLocks noChangeArrowheads="1"/>
              </p:cNvSpPr>
              <p:nvPr/>
            </p:nvSpPr>
            <p:spPr bwMode="auto">
              <a:xfrm>
                <a:off x="3726" y="3297"/>
                <a:ext cx="61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Lahore</a:t>
                </a:r>
              </a:p>
            </p:txBody>
          </p:sp>
          <p:sp>
            <p:nvSpPr>
              <p:cNvPr id="500803" name="Rectangle 67"/>
              <p:cNvSpPr>
                <a:spLocks noChangeArrowheads="1"/>
              </p:cNvSpPr>
              <p:nvPr/>
            </p:nvSpPr>
            <p:spPr bwMode="auto">
              <a:xfrm>
                <a:off x="4340" y="3071"/>
                <a:ext cx="48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BS</a:t>
                </a:r>
                <a:endParaRPr lang="en-US" sz="2000">
                  <a:effectLst/>
                </a:endParaRPr>
              </a:p>
            </p:txBody>
          </p:sp>
          <p:sp>
            <p:nvSpPr>
              <p:cNvPr id="500804" name="Rectangle 68"/>
              <p:cNvSpPr>
                <a:spLocks noChangeArrowheads="1"/>
              </p:cNvSpPr>
              <p:nvPr/>
            </p:nvSpPr>
            <p:spPr bwMode="auto">
              <a:xfrm>
                <a:off x="3726" y="3071"/>
                <a:ext cx="61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a:effectLst/>
                    <a:latin typeface="Times New Roman" panose="02020603050405020304" pitchFamily="18" charset="0"/>
                    <a:cs typeface="Times New Roman" panose="02020603050405020304" pitchFamily="18" charset="0"/>
                  </a:rPr>
                  <a:t>Islamabad</a:t>
                </a:r>
              </a:p>
            </p:txBody>
          </p:sp>
          <p:sp>
            <p:nvSpPr>
              <p:cNvPr id="500805" name="Rectangle 69"/>
              <p:cNvSpPr>
                <a:spLocks noChangeArrowheads="1"/>
              </p:cNvSpPr>
              <p:nvPr/>
            </p:nvSpPr>
            <p:spPr bwMode="auto">
              <a:xfrm>
                <a:off x="4340" y="2880"/>
                <a:ext cx="480"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Degree</a:t>
                </a:r>
                <a:endParaRPr lang="en-US" sz="2000">
                  <a:solidFill>
                    <a:schemeClr val="tx2"/>
                  </a:solidFill>
                  <a:effectLst/>
                </a:endParaRPr>
              </a:p>
            </p:txBody>
          </p:sp>
          <p:sp>
            <p:nvSpPr>
              <p:cNvPr id="500806" name="Rectangle 70"/>
              <p:cNvSpPr>
                <a:spLocks noChangeArrowheads="1"/>
              </p:cNvSpPr>
              <p:nvPr/>
            </p:nvSpPr>
            <p:spPr bwMode="auto">
              <a:xfrm>
                <a:off x="3726" y="2880"/>
                <a:ext cx="614" cy="19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tx2"/>
                  </a:buClr>
                  <a:buSzPct val="115000"/>
                  <a:buFont typeface="Wingdings" panose="05000000000000000000" pitchFamily="2" charset="2"/>
                  <a:buChar char="§"/>
                  <a:defRPr>
                    <a:solidFill>
                      <a:schemeClr val="tx1"/>
                    </a:solidFill>
                    <a:effectLst>
                      <a:outerShdw blurRad="38100" dist="38100" dir="2700000" algn="tl">
                        <a:srgbClr val="000000"/>
                      </a:outerShdw>
                    </a:effectLst>
                    <a:latin typeface="Arial" panose="020B0604020202020204" pitchFamily="34" charset="0"/>
                  </a:defRPr>
                </a:lvl9pPr>
              </a:lstStyle>
              <a:p>
                <a:pPr algn="ctr" eaLnBrk="1" hangingPunct="1">
                  <a:spcBef>
                    <a:spcPct val="0"/>
                  </a:spcBef>
                  <a:buClrTx/>
                  <a:buSzTx/>
                  <a:buFontTx/>
                  <a:buNone/>
                </a:pPr>
                <a:r>
                  <a:rPr lang="en-US" sz="1400" b="1">
                    <a:solidFill>
                      <a:schemeClr val="tx2"/>
                    </a:solidFill>
                    <a:effectLst/>
                    <a:latin typeface="Times New Roman" panose="02020603050405020304" pitchFamily="18" charset="0"/>
                    <a:cs typeface="Times New Roman" panose="02020603050405020304" pitchFamily="18" charset="0"/>
                  </a:rPr>
                  <a:t>Campus</a:t>
                </a:r>
              </a:p>
            </p:txBody>
          </p:sp>
          <p:sp>
            <p:nvSpPr>
              <p:cNvPr id="500807" name="Line 71"/>
              <p:cNvSpPr>
                <a:spLocks noChangeShapeType="1"/>
              </p:cNvSpPr>
              <p:nvPr/>
            </p:nvSpPr>
            <p:spPr bwMode="auto">
              <a:xfrm>
                <a:off x="3726" y="3071"/>
                <a:ext cx="10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08" name="Line 72"/>
              <p:cNvSpPr>
                <a:spLocks noChangeShapeType="1"/>
              </p:cNvSpPr>
              <p:nvPr/>
            </p:nvSpPr>
            <p:spPr bwMode="auto">
              <a:xfrm>
                <a:off x="4340" y="2880"/>
                <a:ext cx="0" cy="7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09" name="Line 73"/>
              <p:cNvSpPr>
                <a:spLocks noChangeShapeType="1"/>
              </p:cNvSpPr>
              <p:nvPr/>
            </p:nvSpPr>
            <p:spPr bwMode="auto">
              <a:xfrm>
                <a:off x="3726" y="3297"/>
                <a:ext cx="10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10" name="Line 74"/>
              <p:cNvSpPr>
                <a:spLocks noChangeShapeType="1"/>
              </p:cNvSpPr>
              <p:nvPr/>
            </p:nvSpPr>
            <p:spPr bwMode="auto">
              <a:xfrm>
                <a:off x="3726" y="3488"/>
                <a:ext cx="10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11" name="Line 75"/>
              <p:cNvSpPr>
                <a:spLocks noChangeShapeType="1"/>
              </p:cNvSpPr>
              <p:nvPr/>
            </p:nvSpPr>
            <p:spPr bwMode="auto">
              <a:xfrm>
                <a:off x="3726" y="2880"/>
                <a:ext cx="109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12" name="Line 76"/>
              <p:cNvSpPr>
                <a:spLocks noChangeShapeType="1"/>
              </p:cNvSpPr>
              <p:nvPr/>
            </p:nvSpPr>
            <p:spPr bwMode="auto">
              <a:xfrm>
                <a:off x="3726" y="2880"/>
                <a:ext cx="0" cy="79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13" name="Line 77"/>
              <p:cNvSpPr>
                <a:spLocks noChangeShapeType="1"/>
              </p:cNvSpPr>
              <p:nvPr/>
            </p:nvSpPr>
            <p:spPr bwMode="auto">
              <a:xfrm>
                <a:off x="4820" y="2880"/>
                <a:ext cx="0" cy="79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814" name="Line 78"/>
              <p:cNvSpPr>
                <a:spLocks noChangeShapeType="1"/>
              </p:cNvSpPr>
              <p:nvPr/>
            </p:nvSpPr>
            <p:spPr bwMode="auto">
              <a:xfrm>
                <a:off x="3726" y="3679"/>
                <a:ext cx="1094"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0815" name="Text Box 79"/>
            <p:cNvSpPr txBox="1">
              <a:spLocks noChangeArrowheads="1"/>
            </p:cNvSpPr>
            <p:nvPr/>
          </p:nvSpPr>
          <p:spPr bwMode="auto">
            <a:xfrm>
              <a:off x="3524" y="2592"/>
              <a:ext cx="11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CAMPUS_DEGREE</a:t>
              </a:r>
            </a:p>
          </p:txBody>
        </p:sp>
        <p:sp>
          <p:nvSpPr>
            <p:cNvPr id="500816" name="AutoShape 80"/>
            <p:cNvSpPr>
              <a:spLocks noChangeArrowheads="1"/>
            </p:cNvSpPr>
            <p:nvPr/>
          </p:nvSpPr>
          <p:spPr bwMode="auto">
            <a:xfrm rot="1553123">
              <a:off x="2640" y="2448"/>
              <a:ext cx="864" cy="288"/>
            </a:xfrm>
            <a:prstGeom prst="righ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72040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0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Conceptual Model</a:t>
            </a:r>
          </a:p>
          <a:p>
            <a:endParaRPr lang="en-US" dirty="0" smtClean="0"/>
          </a:p>
          <a:p>
            <a:r>
              <a:rPr lang="en-US" dirty="0" smtClean="0"/>
              <a:t>Logical Model</a:t>
            </a:r>
          </a:p>
          <a:p>
            <a:endParaRPr lang="en-US" dirty="0" smtClean="0"/>
          </a:p>
          <a:p>
            <a:r>
              <a:rPr lang="en-US" dirty="0" smtClean="0"/>
              <a:t>Physical Model</a:t>
            </a:r>
            <a:endParaRPr lang="en-US" dirty="0"/>
          </a:p>
          <a:p>
            <a:endParaRPr lang="en-US" dirty="0" smtClean="0"/>
          </a:p>
          <a:p>
            <a:r>
              <a:rPr lang="en-US" smtClean="0"/>
              <a:t>Normalization</a:t>
            </a:r>
            <a:endParaRPr lang="en-US" dirty="0"/>
          </a:p>
        </p:txBody>
      </p:sp>
      <p:sp>
        <p:nvSpPr>
          <p:cNvPr id="5" name="Footer Placeholder 4"/>
          <p:cNvSpPr>
            <a:spLocks noGrp="1"/>
          </p:cNvSpPr>
          <p:nvPr>
            <p:ph type="ftr" sz="quarter" idx="11"/>
          </p:nvPr>
        </p:nvSpPr>
        <p:spPr/>
        <p:txBody>
          <a:bodyPr/>
          <a:lstStyle/>
          <a:p>
            <a:r>
              <a:rPr lang="en-US" smtClean="0"/>
              <a:t>University of Sargodha</a:t>
            </a:r>
            <a:endParaRPr lang="en-US"/>
          </a:p>
        </p:txBody>
      </p:sp>
    </p:spTree>
    <p:extLst>
      <p:ext uri="{BB962C8B-B14F-4D97-AF65-F5344CB8AC3E}">
        <p14:creationId xmlns:p14="http://schemas.microsoft.com/office/powerpoint/2010/main" val="2395931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524000" y="390525"/>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 3NF</a:t>
            </a:r>
          </a:p>
        </p:txBody>
      </p:sp>
      <p:sp>
        <p:nvSpPr>
          <p:cNvPr id="6" name="Slide Number Placeholder 6"/>
          <p:cNvSpPr>
            <a:spLocks noGrp="1"/>
          </p:cNvSpPr>
          <p:nvPr>
            <p:ph type="sldNum" sz="quarter" idx="12"/>
          </p:nvPr>
        </p:nvSpPr>
        <p:spPr/>
        <p:txBody>
          <a:bodyPr/>
          <a:lstStyle/>
          <a:p>
            <a:fld id="{7C7E11CF-AA42-4BC1-9F8D-56C28780EBAA}" type="slidenum">
              <a:rPr lang="en-US"/>
              <a:pPr/>
              <a:t>20</a:t>
            </a:fld>
            <a:endParaRPr lang="en-US"/>
          </a:p>
        </p:txBody>
      </p:sp>
      <p:sp>
        <p:nvSpPr>
          <p:cNvPr id="422959" name="Text Box 47"/>
          <p:cNvSpPr txBox="1">
            <a:spLocks noChangeArrowheads="1"/>
          </p:cNvSpPr>
          <p:nvPr/>
        </p:nvSpPr>
        <p:spPr bwMode="auto">
          <a:xfrm>
            <a:off x="1905000" y="1417638"/>
            <a:ext cx="8458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a:t>Removal of anomalies and improvement in queries as follows:</a:t>
            </a:r>
          </a:p>
          <a:p>
            <a:endParaRPr lang="en-US" sz="3200"/>
          </a:p>
          <a:p>
            <a:pPr lvl="1">
              <a:buFont typeface="Wingdings" panose="05000000000000000000" pitchFamily="2" charset="2"/>
              <a:buChar char="§"/>
            </a:pPr>
            <a:r>
              <a:rPr lang="en-US" sz="2800"/>
              <a:t> </a:t>
            </a:r>
            <a:r>
              <a:rPr lang="en-US" sz="2800" b="1"/>
              <a:t>INSERT:</a:t>
            </a:r>
            <a:r>
              <a:rPr lang="en-US" sz="2800"/>
              <a:t> Able to first offer a degree program, and then students registering in it.</a:t>
            </a:r>
          </a:p>
          <a:p>
            <a:pPr lvl="1">
              <a:buFont typeface="Wingdings" panose="05000000000000000000" pitchFamily="2" charset="2"/>
              <a:buChar char="§"/>
            </a:pPr>
            <a:endParaRPr lang="en-US" sz="2800"/>
          </a:p>
          <a:p>
            <a:pPr lvl="1">
              <a:buFont typeface="Wingdings" panose="05000000000000000000" pitchFamily="2" charset="2"/>
              <a:buChar char="§"/>
            </a:pPr>
            <a:r>
              <a:rPr lang="en-US" sz="2800"/>
              <a:t> </a:t>
            </a:r>
            <a:r>
              <a:rPr lang="en-US" sz="2800" b="1"/>
              <a:t>UPDATE:</a:t>
            </a:r>
            <a:r>
              <a:rPr lang="en-US" sz="2800"/>
              <a:t> Migrating students between campuses by changing a single row.</a:t>
            </a:r>
          </a:p>
          <a:p>
            <a:pPr lvl="1">
              <a:buFont typeface="Wingdings" panose="05000000000000000000" pitchFamily="2" charset="2"/>
              <a:buChar char="§"/>
            </a:pPr>
            <a:endParaRPr lang="en-US" sz="2800"/>
          </a:p>
          <a:p>
            <a:pPr lvl="1">
              <a:buFont typeface="Wingdings" panose="05000000000000000000" pitchFamily="2" charset="2"/>
              <a:buChar char="§"/>
            </a:pPr>
            <a:r>
              <a:rPr lang="en-US" sz="2800"/>
              <a:t> </a:t>
            </a:r>
            <a:r>
              <a:rPr lang="en-US" sz="2800" b="1"/>
              <a:t>DELETE:</a:t>
            </a:r>
            <a:r>
              <a:rPr lang="en-US" sz="2800"/>
              <a:t> Deleting information about a course, without deleting facts about all columns in the record.</a:t>
            </a:r>
          </a:p>
        </p:txBody>
      </p:sp>
    </p:spTree>
    <p:extLst>
      <p:ext uri="{BB962C8B-B14F-4D97-AF65-F5344CB8AC3E}">
        <p14:creationId xmlns:p14="http://schemas.microsoft.com/office/powerpoint/2010/main" val="538456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29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29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29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5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1524000" y="390525"/>
            <a:ext cx="9144000" cy="685800"/>
          </a:xfrm>
          <a:solidFill>
            <a:schemeClr val="accent1"/>
          </a:solidFill>
          <a:ln/>
        </p:spPr>
        <p:txBody>
          <a:bodyPr vert="horz" lIns="92075" tIns="46038" rIns="92075" bIns="46038" rtlCol="0" anchor="ctr" anchorCtr="0">
            <a:normAutofit/>
          </a:bodyPr>
          <a:lstStyle/>
          <a:p>
            <a:pPr defTabSz="930275"/>
            <a:r>
              <a:rPr lang="en-US" sz="3600">
                <a:solidFill>
                  <a:schemeClr val="bg1"/>
                </a:solidFill>
              </a:rPr>
              <a:t>Normalization</a:t>
            </a:r>
          </a:p>
        </p:txBody>
      </p:sp>
      <p:sp>
        <p:nvSpPr>
          <p:cNvPr id="6" name="Slide Number Placeholder 6"/>
          <p:cNvSpPr>
            <a:spLocks noGrp="1"/>
          </p:cNvSpPr>
          <p:nvPr>
            <p:ph type="sldNum" sz="quarter" idx="12"/>
          </p:nvPr>
        </p:nvSpPr>
        <p:spPr/>
        <p:txBody>
          <a:bodyPr/>
          <a:lstStyle/>
          <a:p>
            <a:fld id="{7564AC55-8196-42A3-9499-DAAFDA672423}" type="slidenum">
              <a:rPr lang="en-US"/>
              <a:pPr/>
              <a:t>21</a:t>
            </a:fld>
            <a:endParaRPr lang="en-US"/>
          </a:p>
        </p:txBody>
      </p:sp>
      <p:sp>
        <p:nvSpPr>
          <p:cNvPr id="427011" name="Text Box 3"/>
          <p:cNvSpPr txBox="1">
            <a:spLocks noChangeArrowheads="1"/>
          </p:cNvSpPr>
          <p:nvPr/>
        </p:nvSpPr>
        <p:spPr bwMode="auto">
          <a:xfrm>
            <a:off x="1905000" y="1417639"/>
            <a:ext cx="8458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a:t>Conclusions:</a:t>
            </a:r>
          </a:p>
          <a:p>
            <a:endParaRPr lang="en-US" sz="3600"/>
          </a:p>
          <a:p>
            <a:pPr>
              <a:buFont typeface="Wingdings" panose="05000000000000000000" pitchFamily="2" charset="2"/>
              <a:buChar char="§"/>
            </a:pPr>
            <a:r>
              <a:rPr lang="en-US" sz="2800"/>
              <a:t> Normalization guidelines are cumulative. </a:t>
            </a:r>
          </a:p>
          <a:p>
            <a:pPr>
              <a:buFont typeface="Wingdings" panose="05000000000000000000" pitchFamily="2" charset="2"/>
              <a:buChar char="§"/>
            </a:pPr>
            <a:endParaRPr lang="en-US" sz="2800"/>
          </a:p>
          <a:p>
            <a:pPr>
              <a:buFont typeface="Wingdings" panose="05000000000000000000" pitchFamily="2" charset="2"/>
              <a:buChar char="§"/>
            </a:pPr>
            <a:r>
              <a:rPr lang="en-US" sz="2800"/>
              <a:t> Generally a good idea to only ensure 2NF. </a:t>
            </a:r>
          </a:p>
          <a:p>
            <a:pPr>
              <a:buFont typeface="Wingdings" panose="05000000000000000000" pitchFamily="2" charset="2"/>
              <a:buChar char="§"/>
            </a:pPr>
            <a:endParaRPr lang="en-US" sz="2800"/>
          </a:p>
          <a:p>
            <a:pPr>
              <a:buFont typeface="Wingdings" panose="05000000000000000000" pitchFamily="2" charset="2"/>
              <a:buChar char="§"/>
            </a:pPr>
            <a:r>
              <a:rPr lang="en-US" sz="2800"/>
              <a:t> 3NF is at the cost of simplicity and performance. </a:t>
            </a:r>
          </a:p>
          <a:p>
            <a:pPr>
              <a:buFont typeface="Wingdings" panose="05000000000000000000" pitchFamily="2" charset="2"/>
              <a:buChar char="§"/>
            </a:pPr>
            <a:endParaRPr lang="en-US" sz="2800"/>
          </a:p>
          <a:p>
            <a:pPr>
              <a:buFont typeface="Wingdings" panose="05000000000000000000" pitchFamily="2" charset="2"/>
              <a:buChar char="§"/>
            </a:pPr>
            <a:r>
              <a:rPr lang="en-US" sz="2800"/>
              <a:t> There is a 4NF with no multi-valued dependencies. </a:t>
            </a:r>
          </a:p>
          <a:p>
            <a:pPr>
              <a:buFont typeface="Wingdings" panose="05000000000000000000" pitchFamily="2" charset="2"/>
              <a:buChar char="§"/>
            </a:pPr>
            <a:endParaRPr lang="en-US" sz="2800"/>
          </a:p>
          <a:p>
            <a:pPr>
              <a:buFont typeface="Wingdings" panose="05000000000000000000" pitchFamily="2" charset="2"/>
              <a:buChar char="§"/>
            </a:pPr>
            <a:r>
              <a:rPr lang="en-US" sz="2800"/>
              <a:t> There is also a 5NF.</a:t>
            </a:r>
            <a:endParaRPr lang="en-US" sz="3600"/>
          </a:p>
        </p:txBody>
      </p:sp>
    </p:spTree>
    <p:extLst>
      <p:ext uri="{BB962C8B-B14F-4D97-AF65-F5344CB8AC3E}">
        <p14:creationId xmlns:p14="http://schemas.microsoft.com/office/powerpoint/2010/main" val="161434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1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70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a:t>
            </a:r>
            <a:r>
              <a:rPr lang="en-US" dirty="0" smtClean="0"/>
              <a:t>Schema</a:t>
            </a:r>
            <a:endParaRPr lang="en-US" dirty="0"/>
          </a:p>
        </p:txBody>
      </p:sp>
      <p:sp>
        <p:nvSpPr>
          <p:cNvPr id="3" name="Content Placeholder 2"/>
          <p:cNvSpPr>
            <a:spLocks noGrp="1"/>
          </p:cNvSpPr>
          <p:nvPr>
            <p:ph idx="1"/>
          </p:nvPr>
        </p:nvSpPr>
        <p:spPr/>
        <p:txBody>
          <a:bodyPr/>
          <a:lstStyle/>
          <a:p>
            <a:r>
              <a:rPr lang="en-US" dirty="0" smtClean="0"/>
              <a:t>High-level </a:t>
            </a:r>
            <a:r>
              <a:rPr lang="en-US" dirty="0"/>
              <a:t>description of informational needs underlying the design of a database. </a:t>
            </a:r>
            <a:endParaRPr lang="en-US" dirty="0" smtClean="0"/>
          </a:p>
          <a:p>
            <a:endParaRPr lang="en-US" dirty="0" smtClean="0"/>
          </a:p>
          <a:p>
            <a:r>
              <a:rPr lang="en-US" dirty="0" smtClean="0"/>
              <a:t>Typically </a:t>
            </a:r>
            <a:r>
              <a:rPr lang="en-US" dirty="0"/>
              <a:t>includes only the main concepts and the main relationships among them. </a:t>
            </a:r>
            <a:endParaRPr lang="en-US" dirty="0" smtClean="0"/>
          </a:p>
          <a:p>
            <a:endParaRPr lang="en-US" dirty="0" smtClean="0"/>
          </a:p>
          <a:p>
            <a:r>
              <a:rPr lang="en-US" dirty="0" smtClean="0"/>
              <a:t>A </a:t>
            </a:r>
            <a:r>
              <a:rPr lang="en-US" dirty="0"/>
              <a:t>first-cut model, with insufficient detail to build an actual database</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University of Sargodha</a:t>
            </a:r>
            <a:endParaRPr lang="en-US"/>
          </a:p>
        </p:txBody>
      </p:sp>
    </p:spTree>
    <p:extLst>
      <p:ext uri="{BB962C8B-B14F-4D97-AF65-F5344CB8AC3E}">
        <p14:creationId xmlns:p14="http://schemas.microsoft.com/office/powerpoint/2010/main" val="35237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sp>
        <p:nvSpPr>
          <p:cNvPr id="4" name="Footer Placeholder 3"/>
          <p:cNvSpPr>
            <a:spLocks noGrp="1"/>
          </p:cNvSpPr>
          <p:nvPr>
            <p:ph type="ftr" sz="quarter" idx="11"/>
          </p:nvPr>
        </p:nvSpPr>
        <p:spPr/>
        <p:txBody>
          <a:bodyPr/>
          <a:lstStyle/>
          <a:p>
            <a:r>
              <a:rPr lang="en-US" smtClean="0"/>
              <a:t>University of Sargodha</a:t>
            </a:r>
            <a:endParaRPr lang="en-US"/>
          </a:p>
        </p:txBody>
      </p:sp>
      <p:sp>
        <p:nvSpPr>
          <p:cNvPr id="6" name="Rectangle 5"/>
          <p:cNvSpPr/>
          <p:nvPr/>
        </p:nvSpPr>
        <p:spPr>
          <a:xfrm>
            <a:off x="838200" y="1690688"/>
            <a:ext cx="1628775"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Entity</a:t>
            </a:r>
            <a:endParaRPr lang="en-US" sz="2800" dirty="0">
              <a:solidFill>
                <a:schemeClr val="tx1"/>
              </a:solidFill>
            </a:endParaRPr>
          </a:p>
        </p:txBody>
      </p:sp>
      <p:sp>
        <p:nvSpPr>
          <p:cNvPr id="7" name="Rectangle 6"/>
          <p:cNvSpPr/>
          <p:nvPr/>
        </p:nvSpPr>
        <p:spPr>
          <a:xfrm>
            <a:off x="838199" y="2635251"/>
            <a:ext cx="1628775"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8" name="Rectangle 7"/>
          <p:cNvSpPr/>
          <p:nvPr/>
        </p:nvSpPr>
        <p:spPr>
          <a:xfrm>
            <a:off x="914400" y="2728914"/>
            <a:ext cx="147637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Entity</a:t>
            </a:r>
            <a:endParaRPr lang="en-US" sz="2800" dirty="0">
              <a:solidFill>
                <a:schemeClr val="tx1"/>
              </a:solidFill>
            </a:endParaRPr>
          </a:p>
        </p:txBody>
      </p:sp>
      <p:sp>
        <p:nvSpPr>
          <p:cNvPr id="9" name="Diamond 8"/>
          <p:cNvSpPr/>
          <p:nvPr/>
        </p:nvSpPr>
        <p:spPr>
          <a:xfrm>
            <a:off x="766761" y="3684589"/>
            <a:ext cx="1771650" cy="131445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Relationship</a:t>
            </a:r>
            <a:endParaRPr lang="en-US" sz="2000" dirty="0">
              <a:solidFill>
                <a:schemeClr val="tx1"/>
              </a:solidFill>
            </a:endParaRPr>
          </a:p>
        </p:txBody>
      </p:sp>
      <p:sp>
        <p:nvSpPr>
          <p:cNvPr id="10" name="Oval 9"/>
          <p:cNvSpPr/>
          <p:nvPr/>
        </p:nvSpPr>
        <p:spPr>
          <a:xfrm>
            <a:off x="838199" y="5429250"/>
            <a:ext cx="1700212" cy="809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sp>
        <p:nvSpPr>
          <p:cNvPr id="11" name="Oval 10"/>
          <p:cNvSpPr/>
          <p:nvPr/>
        </p:nvSpPr>
        <p:spPr>
          <a:xfrm>
            <a:off x="4133849" y="1666875"/>
            <a:ext cx="1700212" cy="809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2" name="Oval 11"/>
          <p:cNvSpPr/>
          <p:nvPr/>
        </p:nvSpPr>
        <p:spPr>
          <a:xfrm>
            <a:off x="4182189" y="1736727"/>
            <a:ext cx="1603532" cy="6826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sp>
        <p:nvSpPr>
          <p:cNvPr id="13" name="Oval 12"/>
          <p:cNvSpPr/>
          <p:nvPr/>
        </p:nvSpPr>
        <p:spPr>
          <a:xfrm>
            <a:off x="4182189" y="2767011"/>
            <a:ext cx="1700212" cy="809625"/>
          </a:xfrm>
          <a:prstGeom prst="ellipse">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pic>
        <p:nvPicPr>
          <p:cNvPr id="14" name="Picture 13"/>
          <p:cNvPicPr>
            <a:picLocks noChangeAspect="1"/>
          </p:cNvPicPr>
          <p:nvPr/>
        </p:nvPicPr>
        <p:blipFill>
          <a:blip r:embed="rId2"/>
          <a:stretch>
            <a:fillRect/>
          </a:stretch>
        </p:blipFill>
        <p:spPr>
          <a:xfrm>
            <a:off x="3819525" y="4094164"/>
            <a:ext cx="2857500" cy="1000125"/>
          </a:xfrm>
          <a:prstGeom prst="rect">
            <a:avLst/>
          </a:prstGeom>
        </p:spPr>
      </p:pic>
      <p:pic>
        <p:nvPicPr>
          <p:cNvPr id="15" name="Picture 14"/>
          <p:cNvPicPr>
            <a:picLocks noChangeAspect="1"/>
          </p:cNvPicPr>
          <p:nvPr/>
        </p:nvPicPr>
        <p:blipFill>
          <a:blip r:embed="rId3"/>
          <a:stretch>
            <a:fillRect/>
          </a:stretch>
        </p:blipFill>
        <p:spPr>
          <a:xfrm>
            <a:off x="3819525" y="5480049"/>
            <a:ext cx="2857500" cy="1000125"/>
          </a:xfrm>
          <a:prstGeom prst="rect">
            <a:avLst/>
          </a:prstGeom>
        </p:spPr>
      </p:pic>
      <p:pic>
        <p:nvPicPr>
          <p:cNvPr id="16" name="Picture 15"/>
          <p:cNvPicPr>
            <a:picLocks noChangeAspect="1"/>
          </p:cNvPicPr>
          <p:nvPr/>
        </p:nvPicPr>
        <p:blipFill>
          <a:blip r:embed="rId4"/>
          <a:stretch>
            <a:fillRect/>
          </a:stretch>
        </p:blipFill>
        <p:spPr>
          <a:xfrm>
            <a:off x="7591425" y="1690688"/>
            <a:ext cx="2857500" cy="1000125"/>
          </a:xfrm>
          <a:prstGeom prst="rect">
            <a:avLst/>
          </a:prstGeom>
        </p:spPr>
      </p:pic>
      <p:pic>
        <p:nvPicPr>
          <p:cNvPr id="17" name="Picture 16"/>
          <p:cNvPicPr>
            <a:picLocks noChangeAspect="1"/>
          </p:cNvPicPr>
          <p:nvPr/>
        </p:nvPicPr>
        <p:blipFill>
          <a:blip r:embed="rId5"/>
          <a:stretch>
            <a:fillRect/>
          </a:stretch>
        </p:blipFill>
        <p:spPr>
          <a:xfrm>
            <a:off x="7591425" y="2897188"/>
            <a:ext cx="2857500" cy="1000125"/>
          </a:xfrm>
          <a:prstGeom prst="rect">
            <a:avLst/>
          </a:prstGeom>
        </p:spPr>
      </p:pic>
      <p:pic>
        <p:nvPicPr>
          <p:cNvPr id="18" name="Picture 17"/>
          <p:cNvPicPr>
            <a:picLocks noChangeAspect="1"/>
          </p:cNvPicPr>
          <p:nvPr/>
        </p:nvPicPr>
        <p:blipFill>
          <a:blip r:embed="rId6"/>
          <a:stretch>
            <a:fillRect/>
          </a:stretch>
        </p:blipFill>
        <p:spPr>
          <a:xfrm>
            <a:off x="7591425" y="4171949"/>
            <a:ext cx="2857500" cy="1000125"/>
          </a:xfrm>
          <a:prstGeom prst="rect">
            <a:avLst/>
          </a:prstGeom>
        </p:spPr>
      </p:pic>
      <p:pic>
        <p:nvPicPr>
          <p:cNvPr id="19" name="Picture 18"/>
          <p:cNvPicPr>
            <a:picLocks noChangeAspect="1"/>
          </p:cNvPicPr>
          <p:nvPr/>
        </p:nvPicPr>
        <p:blipFill>
          <a:blip r:embed="rId7"/>
          <a:stretch>
            <a:fillRect/>
          </a:stretch>
        </p:blipFill>
        <p:spPr>
          <a:xfrm>
            <a:off x="7591425" y="5326062"/>
            <a:ext cx="2857500" cy="1000125"/>
          </a:xfrm>
          <a:prstGeom prst="rect">
            <a:avLst/>
          </a:prstGeom>
        </p:spPr>
      </p:pic>
    </p:spTree>
    <p:extLst>
      <p:ext uri="{BB962C8B-B14F-4D97-AF65-F5344CB8AC3E}">
        <p14:creationId xmlns:p14="http://schemas.microsoft.com/office/powerpoint/2010/main" val="76953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University of Sargodha</a:t>
            </a:r>
            <a:endParaRPr lang="en-US"/>
          </a:p>
        </p:txBody>
      </p:sp>
      <p:pic>
        <p:nvPicPr>
          <p:cNvPr id="4" name="Picture 3"/>
          <p:cNvPicPr>
            <a:picLocks noChangeAspect="1"/>
          </p:cNvPicPr>
          <p:nvPr/>
        </p:nvPicPr>
        <p:blipFill>
          <a:blip r:embed="rId2"/>
          <a:stretch>
            <a:fillRect/>
          </a:stretch>
        </p:blipFill>
        <p:spPr>
          <a:xfrm>
            <a:off x="7763563" y="1163157"/>
            <a:ext cx="1713124" cy="816935"/>
          </a:xfrm>
          <a:prstGeom prst="rect">
            <a:avLst/>
          </a:prstGeom>
        </p:spPr>
      </p:pic>
      <p:sp>
        <p:nvSpPr>
          <p:cNvPr id="5" name="Oval 4"/>
          <p:cNvSpPr/>
          <p:nvPr/>
        </p:nvSpPr>
        <p:spPr>
          <a:xfrm>
            <a:off x="5968101" y="3133725"/>
            <a:ext cx="1700212" cy="809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sp>
        <p:nvSpPr>
          <p:cNvPr id="6" name="Oval 5"/>
          <p:cNvSpPr/>
          <p:nvPr/>
        </p:nvSpPr>
        <p:spPr>
          <a:xfrm>
            <a:off x="9571937" y="3133725"/>
            <a:ext cx="1700212" cy="809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sp>
        <p:nvSpPr>
          <p:cNvPr id="7" name="Oval 6"/>
          <p:cNvSpPr/>
          <p:nvPr/>
        </p:nvSpPr>
        <p:spPr>
          <a:xfrm>
            <a:off x="7776475" y="3133725"/>
            <a:ext cx="1700212" cy="8096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Attribute</a:t>
            </a:r>
            <a:endParaRPr lang="en-US" sz="2000" dirty="0">
              <a:solidFill>
                <a:schemeClr val="tx1"/>
              </a:solidFill>
            </a:endParaRPr>
          </a:p>
        </p:txBody>
      </p:sp>
      <p:cxnSp>
        <p:nvCxnSpPr>
          <p:cNvPr id="9" name="Straight Connector 8"/>
          <p:cNvCxnSpPr>
            <a:stCxn id="4" idx="1"/>
            <a:endCxn id="5" idx="0"/>
          </p:cNvCxnSpPr>
          <p:nvPr/>
        </p:nvCxnSpPr>
        <p:spPr>
          <a:xfrm flipH="1">
            <a:off x="6818207" y="1571625"/>
            <a:ext cx="945356" cy="15621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3"/>
            <a:endCxn id="6" idx="0"/>
          </p:cNvCxnSpPr>
          <p:nvPr/>
        </p:nvCxnSpPr>
        <p:spPr>
          <a:xfrm>
            <a:off x="9476687" y="1571625"/>
            <a:ext cx="945356" cy="15621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2"/>
            <a:endCxn id="7" idx="0"/>
          </p:cNvCxnSpPr>
          <p:nvPr/>
        </p:nvCxnSpPr>
        <p:spPr>
          <a:xfrm>
            <a:off x="8620125" y="1980092"/>
            <a:ext cx="6456" cy="1153633"/>
          </a:xfrm>
          <a:prstGeom prst="line">
            <a:avLst/>
          </a:prstGeom>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1691509" y="947512"/>
            <a:ext cx="3017782" cy="5182049"/>
          </a:xfrm>
          <a:prstGeom prst="rect">
            <a:avLst/>
          </a:prstGeom>
        </p:spPr>
      </p:pic>
    </p:spTree>
    <p:extLst>
      <p:ext uri="{BB962C8B-B14F-4D97-AF65-F5344CB8AC3E}">
        <p14:creationId xmlns:p14="http://schemas.microsoft.com/office/powerpoint/2010/main" val="317992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Logical Schema</a:t>
            </a:r>
            <a:endParaRPr lang="en-US" dirty="0"/>
          </a:p>
        </p:txBody>
      </p:sp>
      <p:sp>
        <p:nvSpPr>
          <p:cNvPr id="5" name="Content Placeholder 4"/>
          <p:cNvSpPr>
            <a:spLocks noGrp="1"/>
          </p:cNvSpPr>
          <p:nvPr>
            <p:ph idx="1"/>
          </p:nvPr>
        </p:nvSpPr>
        <p:spPr/>
        <p:txBody>
          <a:bodyPr/>
          <a:lstStyle/>
          <a:p>
            <a:r>
              <a:rPr lang="en-US" dirty="0" smtClean="0"/>
              <a:t>Structure </a:t>
            </a:r>
            <a:r>
              <a:rPr lang="en-US" dirty="0"/>
              <a:t>of the </a:t>
            </a:r>
            <a:r>
              <a:rPr lang="en-US" dirty="0" smtClean="0"/>
              <a:t>data</a:t>
            </a:r>
          </a:p>
          <a:p>
            <a:endParaRPr lang="en-US" dirty="0" smtClean="0"/>
          </a:p>
          <a:p>
            <a:r>
              <a:rPr lang="en-US" dirty="0" smtClean="0"/>
              <a:t>Relationships </a:t>
            </a:r>
            <a:r>
              <a:rPr lang="en-US" dirty="0"/>
              <a:t>between the various attributes, tables, and </a:t>
            </a:r>
            <a:r>
              <a:rPr lang="en-US" dirty="0" smtClean="0"/>
              <a:t>entries</a:t>
            </a:r>
          </a:p>
          <a:p>
            <a:endParaRPr lang="en-US" dirty="0" smtClean="0"/>
          </a:p>
          <a:p>
            <a:r>
              <a:rPr lang="en-US" dirty="0" smtClean="0"/>
              <a:t>Formulates </a:t>
            </a:r>
            <a:r>
              <a:rPr lang="en-US" dirty="0"/>
              <a:t>all the constraints that are to be applied </a:t>
            </a:r>
            <a:r>
              <a:rPr lang="en-US" dirty="0" smtClean="0"/>
              <a:t>to </a:t>
            </a:r>
            <a:r>
              <a:rPr lang="en-US" dirty="0"/>
              <a:t>the data</a:t>
            </a:r>
          </a:p>
        </p:txBody>
      </p:sp>
      <p:sp>
        <p:nvSpPr>
          <p:cNvPr id="3" name="Footer Placeholder 2"/>
          <p:cNvSpPr>
            <a:spLocks noGrp="1"/>
          </p:cNvSpPr>
          <p:nvPr>
            <p:ph type="ftr" sz="quarter" idx="11"/>
          </p:nvPr>
        </p:nvSpPr>
        <p:spPr/>
        <p:txBody>
          <a:bodyPr/>
          <a:lstStyle/>
          <a:p>
            <a:r>
              <a:rPr lang="en-US" smtClean="0"/>
              <a:t>University of Sargodha</a:t>
            </a:r>
            <a:endParaRPr lang="en-US"/>
          </a:p>
        </p:txBody>
      </p:sp>
    </p:spTree>
    <p:extLst>
      <p:ext uri="{BB962C8B-B14F-4D97-AF65-F5344CB8AC3E}">
        <p14:creationId xmlns:p14="http://schemas.microsoft.com/office/powerpoint/2010/main" val="28020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Schema</a:t>
            </a:r>
            <a:endParaRPr lang="en-US" dirty="0"/>
          </a:p>
        </p:txBody>
      </p:sp>
      <p:sp>
        <p:nvSpPr>
          <p:cNvPr id="3" name="Content Placeholder 2"/>
          <p:cNvSpPr>
            <a:spLocks noGrp="1"/>
          </p:cNvSpPr>
          <p:nvPr>
            <p:ph idx="1"/>
          </p:nvPr>
        </p:nvSpPr>
        <p:spPr/>
        <p:txBody>
          <a:bodyPr/>
          <a:lstStyle/>
          <a:p>
            <a:r>
              <a:rPr lang="en-US" dirty="0" smtClean="0"/>
              <a:t>Data Management</a:t>
            </a:r>
          </a:p>
          <a:p>
            <a:endParaRPr lang="en-US" dirty="0" smtClean="0"/>
          </a:p>
          <a:p>
            <a:pPr algn="just"/>
            <a:r>
              <a:rPr lang="en-US" dirty="0" smtClean="0"/>
              <a:t>How </a:t>
            </a:r>
            <a:r>
              <a:rPr lang="en-US" dirty="0"/>
              <a:t>data is to be represented and stored (files, </a:t>
            </a:r>
            <a:r>
              <a:rPr lang="en-US" dirty="0" smtClean="0"/>
              <a:t>indices, hashing) in </a:t>
            </a:r>
            <a:r>
              <a:rPr lang="en-US" dirty="0"/>
              <a:t>secondary </a:t>
            </a:r>
            <a:r>
              <a:rPr lang="en-US" dirty="0" smtClean="0"/>
              <a:t>storage</a:t>
            </a:r>
          </a:p>
          <a:p>
            <a:endParaRPr lang="en-US" dirty="0"/>
          </a:p>
          <a:p>
            <a:r>
              <a:rPr lang="en-US" dirty="0" smtClean="0">
                <a:solidFill>
                  <a:srgbClr val="FF0000"/>
                </a:solidFill>
              </a:rPr>
              <a:t>What is hashing?</a:t>
            </a:r>
          </a:p>
          <a:p>
            <a:endParaRPr lang="en-US" dirty="0">
              <a:solidFill>
                <a:srgbClr val="FF0000"/>
              </a:solidFill>
            </a:endParaRPr>
          </a:p>
          <a:p>
            <a:r>
              <a:rPr lang="en-US" dirty="0" smtClean="0">
                <a:solidFill>
                  <a:srgbClr val="FF0000"/>
                </a:solidFill>
              </a:rPr>
              <a:t>When to or not to use hashing?</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University of Sargodha</a:t>
            </a:r>
            <a:endParaRPr lang="en-US"/>
          </a:p>
        </p:txBody>
      </p:sp>
    </p:spTree>
    <p:extLst>
      <p:ext uri="{BB962C8B-B14F-4D97-AF65-F5344CB8AC3E}">
        <p14:creationId xmlns:p14="http://schemas.microsoft.com/office/powerpoint/2010/main" val="256171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Schemas</a:t>
            </a:r>
            <a:endParaRPr lang="en-US" dirty="0"/>
          </a:p>
        </p:txBody>
      </p:sp>
      <p:sp>
        <p:nvSpPr>
          <p:cNvPr id="4" name="Footer Placeholder 3"/>
          <p:cNvSpPr>
            <a:spLocks noGrp="1"/>
          </p:cNvSpPr>
          <p:nvPr>
            <p:ph type="ftr" sz="quarter" idx="11"/>
          </p:nvPr>
        </p:nvSpPr>
        <p:spPr/>
        <p:txBody>
          <a:bodyPr/>
          <a:lstStyle/>
          <a:p>
            <a:r>
              <a:rPr lang="en-US" smtClean="0"/>
              <a:t>University of Sargodha</a:t>
            </a:r>
            <a:endParaRPr lang="en-US"/>
          </a:p>
        </p:txBody>
      </p:sp>
      <p:sp>
        <p:nvSpPr>
          <p:cNvPr id="6" name="Flowchart: Data 5"/>
          <p:cNvSpPr/>
          <p:nvPr/>
        </p:nvSpPr>
        <p:spPr>
          <a:xfrm>
            <a:off x="723899" y="2762249"/>
            <a:ext cx="2552701" cy="2085975"/>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p>
          <a:p>
            <a:pPr algn="ctr"/>
            <a:r>
              <a:rPr lang="en-US" dirty="0" smtClean="0">
                <a:solidFill>
                  <a:schemeClr val="tx1"/>
                </a:solidFill>
              </a:rPr>
              <a:t>Requirements</a:t>
            </a:r>
            <a:endParaRPr lang="en-US" dirty="0">
              <a:solidFill>
                <a:schemeClr val="tx1"/>
              </a:solidFill>
            </a:endParaRPr>
          </a:p>
        </p:txBody>
      </p:sp>
      <p:sp>
        <p:nvSpPr>
          <p:cNvPr id="7" name="Explosion 1 6"/>
          <p:cNvSpPr/>
          <p:nvPr/>
        </p:nvSpPr>
        <p:spPr>
          <a:xfrm>
            <a:off x="4105275" y="2438399"/>
            <a:ext cx="2362200" cy="2638425"/>
          </a:xfrm>
          <a:prstGeom prst="irregularSeal1">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Conceptual Schema</a:t>
            </a:r>
            <a:endParaRPr lang="en-US" dirty="0"/>
          </a:p>
        </p:txBody>
      </p:sp>
      <p:sp>
        <p:nvSpPr>
          <p:cNvPr id="8" name="Cube 7"/>
          <p:cNvSpPr/>
          <p:nvPr/>
        </p:nvSpPr>
        <p:spPr>
          <a:xfrm>
            <a:off x="7219950" y="2562225"/>
            <a:ext cx="1743075" cy="200025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 Schema</a:t>
            </a:r>
            <a:endParaRPr lang="en-US" dirty="0"/>
          </a:p>
        </p:txBody>
      </p:sp>
      <p:sp>
        <p:nvSpPr>
          <p:cNvPr id="9" name="Can 8"/>
          <p:cNvSpPr/>
          <p:nvPr/>
        </p:nvSpPr>
        <p:spPr>
          <a:xfrm>
            <a:off x="9915525" y="2571750"/>
            <a:ext cx="1704975" cy="200025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Physical Schema</a:t>
            </a:r>
            <a:endParaRPr lang="en-US" dirty="0">
              <a:solidFill>
                <a:schemeClr val="tx1"/>
              </a:solidFill>
            </a:endParaRPr>
          </a:p>
        </p:txBody>
      </p:sp>
      <p:cxnSp>
        <p:nvCxnSpPr>
          <p:cNvPr id="11" name="Straight Arrow Connector 10"/>
          <p:cNvCxnSpPr>
            <a:stCxn id="6" idx="5"/>
          </p:cNvCxnSpPr>
          <p:nvPr/>
        </p:nvCxnSpPr>
        <p:spPr>
          <a:xfrm flipV="1">
            <a:off x="3021330" y="3805236"/>
            <a:ext cx="12649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6343650" y="3652836"/>
            <a:ext cx="828675" cy="27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9039225" y="3649266"/>
            <a:ext cx="828675" cy="10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711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96162C-FEFE-41BA-B552-9D1B5ADF605C}" type="slidenum">
              <a:rPr lang="en-US" smtClean="0"/>
              <a:pPr/>
              <a:t>9</a:t>
            </a:fld>
            <a:endParaRPr lang="en-US"/>
          </a:p>
        </p:txBody>
      </p:sp>
      <p:sp>
        <p:nvSpPr>
          <p:cNvPr id="6" name="Rectangle 2"/>
          <p:cNvSpPr txBox="1">
            <a:spLocks noChangeArrowheads="1"/>
          </p:cNvSpPr>
          <p:nvPr/>
        </p:nvSpPr>
        <p:spPr>
          <a:xfrm>
            <a:off x="1524000" y="2667000"/>
            <a:ext cx="9144000" cy="1143000"/>
          </a:xfrm>
          <a:prstGeom prst="rect">
            <a:avLst/>
          </a:prstGeom>
          <a:solidFill>
            <a:schemeClr val="accent1"/>
          </a:solidFill>
          <a:ln/>
        </p:spPr>
        <p:txBody>
          <a:bodyPr lIns="92075" tIns="46038" rIns="92075" bIns="46038" anchorCtr="0"/>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defTabSz="930275"/>
            <a:r>
              <a:rPr lang="en-US" sz="8000" b="1" dirty="0">
                <a:solidFill>
                  <a:schemeClr val="bg1"/>
                </a:solidFill>
                <a:latin typeface="Times New Roman" panose="02020603050405020304" pitchFamily="18" charset="0"/>
                <a:cs typeface="Times New Roman" panose="02020603050405020304" pitchFamily="18" charset="0"/>
              </a:rPr>
              <a:t>Normalization</a:t>
            </a:r>
            <a:endParaRPr lang="en-US" sz="8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145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1109</Words>
  <Application>Microsoft Office PowerPoint</Application>
  <PresentationFormat>Widescreen</PresentationFormat>
  <Paragraphs>413</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Schemas</vt:lpstr>
      <vt:lpstr>Agenda</vt:lpstr>
      <vt:lpstr>Conceptual Schema</vt:lpstr>
      <vt:lpstr>Entity Relationship Diagram</vt:lpstr>
      <vt:lpstr>PowerPoint Presentation</vt:lpstr>
      <vt:lpstr>Logical Schema</vt:lpstr>
      <vt:lpstr>Physical Schema</vt:lpstr>
      <vt:lpstr>Schemas</vt:lpstr>
      <vt:lpstr>PowerPoint Presentation</vt:lpstr>
      <vt:lpstr>Normalization</vt:lpstr>
      <vt:lpstr>Normalization</vt:lpstr>
      <vt:lpstr>Normalization: 1NF</vt:lpstr>
      <vt:lpstr>Normalization: 1NF</vt:lpstr>
      <vt:lpstr>Normalization: 2NF</vt:lpstr>
      <vt:lpstr>Normalization: 2NF</vt:lpstr>
      <vt:lpstr>Normalization: 2NF</vt:lpstr>
      <vt:lpstr>Normalization: 3NF</vt:lpstr>
      <vt:lpstr>Normalization: 3NF</vt:lpstr>
      <vt:lpstr>Normalization: 3NF</vt:lpstr>
      <vt:lpstr>Normalization: 3NF</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49</cp:revision>
  <dcterms:created xsi:type="dcterms:W3CDTF">2023-08-30T20:03:28Z</dcterms:created>
  <dcterms:modified xsi:type="dcterms:W3CDTF">2023-09-11T04:39:03Z</dcterms:modified>
</cp:coreProperties>
</file>