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77" d="100"/>
          <a:sy n="77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C035-2552-400A-AF95-20A19EBBA64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CBFF-B5D7-49AD-809B-1381A60E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B779-BE40-4D00-88B1-9AE9BBB50E49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DBE-EB2E-4079-90BE-76F562CAA8A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58F-DE04-4C65-9609-5D6E1A981C62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A48F-8EE0-4C66-92A7-00DCA2F8E2E1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446-564F-485A-A7D3-9D76F98F1E35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47DD-6373-4A4B-9D27-2BF9AAB3A591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5500-A71A-4E18-9710-D8B982C84D99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2B8B-47AB-4721-8486-E193CCAFE8AB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2DCF-B373-41A3-9DAC-7A3B22661957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6821-CAF0-42E8-A5D0-5F329609A4B2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7079-D096-4111-A743-9F85C2A70544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80175"/>
            <a:ext cx="12191999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University of Sargodha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47443D-8C79-4D7C-8398-4E1C3994CE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15553" y="62753"/>
            <a:ext cx="87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Database</a:t>
            </a:r>
            <a:r>
              <a:rPr lang="en-US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– Fall 2023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61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DB90BEA-C74E-4C86-86D7-D900F0D8DF13}" type="datetime1">
              <a:rPr lang="en-US" smtClean="0"/>
              <a:t>9/11/2023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3</a:t>
            </a:r>
            <a:endParaRPr lang="en-US" dirty="0" smtClean="0"/>
          </a:p>
          <a:p>
            <a:r>
              <a:rPr lang="en-US" dirty="0" smtClean="0"/>
              <a:t>Fahad </a:t>
            </a:r>
            <a:r>
              <a:rPr lang="en-US" dirty="0" err="1" smtClean="0"/>
              <a:t>Maqbool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32" y="381000"/>
            <a:ext cx="1640494" cy="1612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2" y="5349875"/>
            <a:ext cx="3022393" cy="11052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Businesses want much more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happened? 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it happened?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will happen?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happening?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want to happen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6800"/>
          </a:xfrm>
        </p:spPr>
        <p:txBody>
          <a:bodyPr/>
          <a:lstStyle/>
          <a:p>
            <a:r>
              <a:rPr lang="en-US" dirty="0"/>
              <a:t>The Data Warehouse is an </a:t>
            </a:r>
            <a:r>
              <a:rPr lang="en-US" dirty="0">
                <a:solidFill>
                  <a:srgbClr val="C00000"/>
                </a:solidFill>
              </a:rPr>
              <a:t>integrated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subject-oriented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time-variant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non-volatile</a:t>
            </a:r>
            <a:r>
              <a:rPr lang="en-US" dirty="0"/>
              <a:t> database that provides support for </a:t>
            </a:r>
            <a:r>
              <a:rPr lang="en-US" dirty="0" smtClean="0"/>
              <a:t>decision-making.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7217" y="3657600"/>
            <a:ext cx="2590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Subject Oriented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87217" y="4191000"/>
            <a:ext cx="2590800" cy="1524000"/>
          </a:xfrm>
          <a:prstGeom prst="rect">
            <a:avLst/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1600">
                <a:solidFill>
                  <a:schemeClr val="bg1"/>
                </a:solidFill>
              </a:rPr>
              <a:t>Organized along the lines of the subjects of the corporation. Typical subjects are customer, product, vendor and transaction.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82817" y="3657600"/>
            <a:ext cx="2590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Time-Variant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82817" y="4191000"/>
            <a:ext cx="2590800" cy="1524000"/>
          </a:xfrm>
          <a:prstGeom prst="rect">
            <a:avLst/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dirty="0">
                <a:solidFill>
                  <a:schemeClr val="bg1"/>
                </a:solidFill>
              </a:rPr>
              <a:t>Every record in the data warehouse has some form of time </a:t>
            </a:r>
            <a:r>
              <a:rPr lang="en-US" altLang="en-US" dirty="0" err="1">
                <a:solidFill>
                  <a:schemeClr val="bg1"/>
                </a:solidFill>
              </a:rPr>
              <a:t>variancy</a:t>
            </a:r>
            <a:r>
              <a:rPr lang="en-US" altLang="en-US" dirty="0">
                <a:solidFill>
                  <a:schemeClr val="bg1"/>
                </a:solidFill>
              </a:rPr>
              <a:t> attached to it.</a:t>
            </a:r>
            <a:r>
              <a:rPr lang="en-US" altLang="en-US" dirty="0"/>
              <a:t>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02217" y="3657600"/>
            <a:ext cx="2590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Non-Volatile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02217" y="4191000"/>
            <a:ext cx="2590800" cy="1524000"/>
          </a:xfrm>
          <a:prstGeom prst="rect">
            <a:avLst/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1600">
                <a:solidFill>
                  <a:schemeClr val="bg1"/>
                </a:solidFill>
              </a:rPr>
              <a:t>Refers to the inability of data to be updated. Every record in the data warehouse is time stamped in one form or another.</a:t>
            </a:r>
          </a:p>
        </p:txBody>
      </p:sp>
    </p:spTree>
    <p:extLst>
      <p:ext uri="{BB962C8B-B14F-4D97-AF65-F5344CB8AC3E}">
        <p14:creationId xmlns:p14="http://schemas.microsoft.com/office/powerpoint/2010/main" val="25826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complete repository of </a:t>
            </a:r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historical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corporate data extracted from transaction systems that is available for </a:t>
            </a:r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ad-hoc access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</a:t>
            </a:r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workers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blend of many technologies, the basic concept being:</a:t>
            </a:r>
          </a:p>
          <a:p>
            <a:endParaRPr lang="en-US" dirty="0"/>
          </a:p>
          <a:p>
            <a:r>
              <a:rPr lang="en-US" dirty="0"/>
              <a:t> Take all data from different operational systems.</a:t>
            </a:r>
          </a:p>
          <a:p>
            <a:r>
              <a:rPr lang="en-US" dirty="0"/>
              <a:t> If necessary, add relevant data from industry.</a:t>
            </a:r>
          </a:p>
          <a:p>
            <a:r>
              <a:rPr lang="en-US" dirty="0"/>
              <a:t> Transform all data and bring into a uniform format.</a:t>
            </a:r>
          </a:p>
          <a:p>
            <a:r>
              <a:rPr lang="en-US" dirty="0"/>
              <a:t> Integrate all data as a single entity.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blend of many technologies, the basic concept being: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Store data in a format supporting easy access for decision support.</a:t>
            </a:r>
          </a:p>
          <a:p>
            <a:r>
              <a:rPr lang="en-US" dirty="0"/>
              <a:t> Create performance enhancing indices.</a:t>
            </a:r>
          </a:p>
          <a:p>
            <a:r>
              <a:rPr lang="en-US" dirty="0"/>
              <a:t> Implement performance enhancement joins.</a:t>
            </a:r>
          </a:p>
          <a:p>
            <a:r>
              <a:rPr lang="en-US" dirty="0"/>
              <a:t> Run ad-hoc queries with low selectivity.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313045" y="1447800"/>
            <a:ext cx="5181600" cy="50292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61113" y="3200400"/>
            <a:ext cx="1600200" cy="1600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37313" y="1600200"/>
            <a:ext cx="157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hlink"/>
                </a:solidFill>
              </a:rPr>
              <a:t>Business user</a:t>
            </a:r>
          </a:p>
          <a:p>
            <a:r>
              <a:rPr lang="en-US" altLang="en-US" sz="1600" b="1">
                <a:solidFill>
                  <a:schemeClr val="hlink"/>
                </a:solidFill>
              </a:rPr>
              <a:t> needs info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85113" y="2514600"/>
            <a:ext cx="1538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User requests</a:t>
            </a:r>
          </a:p>
          <a:p>
            <a:r>
              <a:rPr lang="en-US" altLang="en-US" sz="1600" b="1"/>
              <a:t>IT people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251713" y="5334000"/>
            <a:ext cx="1539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IT people</a:t>
            </a:r>
          </a:p>
          <a:p>
            <a:r>
              <a:rPr lang="en-US" altLang="en-US" sz="1600" b="1"/>
              <a:t>create reports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118113" y="5029200"/>
            <a:ext cx="1663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IT people</a:t>
            </a:r>
          </a:p>
          <a:p>
            <a:r>
              <a:rPr lang="en-US" altLang="en-US" sz="1600" b="1"/>
              <a:t>send reports to</a:t>
            </a:r>
          </a:p>
          <a:p>
            <a:r>
              <a:rPr lang="en-US" altLang="en-US" sz="1600" b="1"/>
              <a:t>business user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937513" y="3886200"/>
            <a:ext cx="17430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IT people do</a:t>
            </a:r>
          </a:p>
          <a:p>
            <a:r>
              <a:rPr lang="en-US" altLang="en-US" sz="1600" b="1"/>
              <a:t>system analysis</a:t>
            </a:r>
          </a:p>
          <a:p>
            <a:r>
              <a:rPr lang="en-US" altLang="en-US" sz="1600" b="1"/>
              <a:t> and design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508513" y="3733800"/>
            <a:ext cx="1822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Business user</a:t>
            </a:r>
          </a:p>
          <a:p>
            <a:r>
              <a:rPr lang="en-US" altLang="en-US" sz="1600" b="1"/>
              <a:t>may get answers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764101" y="2386013"/>
            <a:ext cx="19351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Answers result</a:t>
            </a:r>
          </a:p>
          <a:p>
            <a:r>
              <a:rPr lang="en-US" altLang="en-US" sz="1600" b="1"/>
              <a:t>in more questions</a:t>
            </a: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6785113" y="2057400"/>
            <a:ext cx="685800" cy="457200"/>
          </a:xfrm>
          <a:custGeom>
            <a:avLst/>
            <a:gdLst>
              <a:gd name="T0" fmla="*/ 0 w 480"/>
              <a:gd name="T1" fmla="*/ 0 h 384"/>
              <a:gd name="T2" fmla="*/ 288 w 480"/>
              <a:gd name="T3" fmla="*/ 144 h 384"/>
              <a:gd name="T4" fmla="*/ 480 w 48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623313" y="3124200"/>
            <a:ext cx="152400" cy="685800"/>
          </a:xfrm>
          <a:custGeom>
            <a:avLst/>
            <a:gdLst>
              <a:gd name="T0" fmla="*/ 0 w 480"/>
              <a:gd name="T1" fmla="*/ 0 h 384"/>
              <a:gd name="T2" fmla="*/ 288 w 480"/>
              <a:gd name="T3" fmla="*/ 144 h 384"/>
              <a:gd name="T4" fmla="*/ 480 w 48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 rot="11417225" flipH="1">
            <a:off x="7318513" y="4648200"/>
            <a:ext cx="457200" cy="762000"/>
          </a:xfrm>
          <a:custGeom>
            <a:avLst/>
            <a:gdLst>
              <a:gd name="T0" fmla="*/ 0 w 480"/>
              <a:gd name="T1" fmla="*/ 0 h 384"/>
              <a:gd name="T2" fmla="*/ 288 w 480"/>
              <a:gd name="T3" fmla="*/ 144 h 384"/>
              <a:gd name="T4" fmla="*/ 480 w 48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 rot="20802083" flipH="1" flipV="1">
            <a:off x="5439861" y="5669757"/>
            <a:ext cx="1042988" cy="427038"/>
          </a:xfrm>
          <a:custGeom>
            <a:avLst/>
            <a:gdLst>
              <a:gd name="T0" fmla="*/ 0 w 480"/>
              <a:gd name="T1" fmla="*/ 0 h 384"/>
              <a:gd name="T2" fmla="*/ 288 w 480"/>
              <a:gd name="T3" fmla="*/ 144 h 384"/>
              <a:gd name="T4" fmla="*/ 480 w 48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 rot="20802083" flipH="1" flipV="1">
            <a:off x="4359413" y="4265613"/>
            <a:ext cx="155575" cy="704850"/>
          </a:xfrm>
          <a:custGeom>
            <a:avLst/>
            <a:gdLst>
              <a:gd name="T0" fmla="*/ 0 w 480"/>
              <a:gd name="T1" fmla="*/ 0 h 384"/>
              <a:gd name="T2" fmla="*/ 288 w 480"/>
              <a:gd name="T3" fmla="*/ 144 h 384"/>
              <a:gd name="T4" fmla="*/ 480 w 48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 rot="797917" flipH="1" flipV="1">
            <a:off x="4346713" y="2963863"/>
            <a:ext cx="169863" cy="827087"/>
          </a:xfrm>
          <a:custGeom>
            <a:avLst/>
            <a:gdLst>
              <a:gd name="T0" fmla="*/ 0 w 480"/>
              <a:gd name="T1" fmla="*/ 0 h 384"/>
              <a:gd name="T2" fmla="*/ 288 w 480"/>
              <a:gd name="T3" fmla="*/ 144 h 384"/>
              <a:gd name="T4" fmla="*/ 480 w 48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 rot="11243810" flipV="1">
            <a:off x="4783276" y="1835150"/>
            <a:ext cx="533400" cy="457200"/>
          </a:xfrm>
          <a:custGeom>
            <a:avLst/>
            <a:gdLst>
              <a:gd name="T0" fmla="*/ 0 w 480"/>
              <a:gd name="T1" fmla="*/ 0 h 384"/>
              <a:gd name="T2" fmla="*/ 288 w 480"/>
              <a:gd name="T3" fmla="*/ 144 h 384"/>
              <a:gd name="T4" fmla="*/ 480 w 48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104" y="40"/>
                  <a:pt x="208" y="80"/>
                  <a:pt x="288" y="144"/>
                </a:cubicBezTo>
                <a:cubicBezTo>
                  <a:pt x="368" y="208"/>
                  <a:pt x="424" y="296"/>
                  <a:pt x="480" y="384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5489713" y="3352800"/>
            <a:ext cx="1098550" cy="1244600"/>
            <a:chOff x="374" y="2064"/>
            <a:chExt cx="692" cy="784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74" y="2099"/>
              <a:ext cx="692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72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24" y="20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3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762537" y="2508253"/>
            <a:ext cx="4114800" cy="2128839"/>
            <a:chOff x="960" y="1580"/>
            <a:chExt cx="2592" cy="1341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451887"/>
                </p:ext>
              </p:extLst>
            </p:nvPr>
          </p:nvGraphicFramePr>
          <p:xfrm>
            <a:off x="960" y="1580"/>
            <a:ext cx="2592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Bitmap Image" r:id="rId3" imgW="2381582" imgH="905001" progId="Paint.Picture">
                    <p:embed/>
                  </p:oleObj>
                </mc:Choice>
                <mc:Fallback>
                  <p:oleObj name="Bitmap Image" r:id="rId3" imgW="2381582" imgH="905001" progId="Paint.Picture">
                    <p:embed/>
                    <p:pic>
                      <p:nvPicPr>
                        <p:cNvPr id="2191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80"/>
                          <a:ext cx="2592" cy="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688" y="1725"/>
              <a:ext cx="443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/>
                <a:t>100%</a:t>
              </a:r>
            </a:p>
            <a:p>
              <a:pPr algn="l"/>
              <a:endParaRPr lang="en-US" altLang="en-US" sz="1600"/>
            </a:p>
            <a:p>
              <a:pPr algn="l"/>
              <a:endParaRPr lang="en-US" altLang="en-US" sz="1600"/>
            </a:p>
            <a:p>
              <a:pPr algn="l"/>
              <a:endParaRPr lang="en-US" altLang="en-US" sz="1600"/>
            </a:p>
            <a:p>
              <a:pPr algn="l"/>
              <a:r>
                <a:rPr lang="en-US" altLang="en-US" sz="1600"/>
                <a:t>0%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749" y="2690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dirty="0"/>
                <a:t>Operational</a:t>
              </a: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7035672" y="2661553"/>
            <a:ext cx="3169608" cy="1976698"/>
            <a:chOff x="4304" y="1673"/>
            <a:chExt cx="2035" cy="1192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128464"/>
                </p:ext>
              </p:extLst>
            </p:nvPr>
          </p:nvGraphicFramePr>
          <p:xfrm>
            <a:off x="4304" y="1673"/>
            <a:ext cx="2035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Bitmap Image" r:id="rId5" imgW="1920240" imgH="716400" progId="Paint.Picture">
                    <p:embed/>
                  </p:oleObj>
                </mc:Choice>
                <mc:Fallback>
                  <p:oleObj name="Bitmap Image" r:id="rId5" imgW="1920240" imgH="716400" progId="Paint.Picture">
                    <p:embed/>
                    <p:pic>
                      <p:nvPicPr>
                        <p:cNvPr id="2191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673"/>
                          <a:ext cx="2035" cy="7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087" y="2643"/>
              <a:ext cx="469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dirty="0"/>
                <a:t>DWH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41984" y="5042807"/>
            <a:ext cx="6569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 Service vs Train</a:t>
            </a:r>
            <a:endParaRPr lang="en-US" sz="60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3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There are no stable requirements in a data warehouse environment.</a:t>
            </a:r>
          </a:p>
          <a:p>
            <a:r>
              <a:rPr lang="en-US" dirty="0"/>
              <a:t>SDLC modeling does not work, as </a:t>
            </a:r>
            <a:r>
              <a:rPr lang="en-US" dirty="0" smtClean="0"/>
              <a:t>the typical </a:t>
            </a:r>
            <a:r>
              <a:rPr lang="en-US" dirty="0"/>
              <a:t>turnaround is in </a:t>
            </a:r>
            <a:r>
              <a:rPr lang="en-US" dirty="0" smtClean="0"/>
              <a:t>years.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Familiar database techniques break down in DSS at </a:t>
            </a:r>
            <a:r>
              <a:rPr lang="en-US" dirty="0" smtClean="0">
                <a:solidFill>
                  <a:srgbClr val="C00000"/>
                </a:solidFill>
              </a:rPr>
              <a:t>a large </a:t>
            </a:r>
            <a:r>
              <a:rPr lang="en-US" dirty="0">
                <a:solidFill>
                  <a:srgbClr val="C00000"/>
                </a:solidFill>
              </a:rPr>
              <a:t>scale.</a:t>
            </a:r>
          </a:p>
          <a:p>
            <a:r>
              <a:rPr lang="en-US" dirty="0"/>
              <a:t>CS people are trained in OLTP techniques, here performance issues are different.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The scale factor in VLDB implementations is difficult to comprehend.</a:t>
            </a:r>
          </a:p>
          <a:p>
            <a:r>
              <a:rPr lang="en-US" dirty="0"/>
              <a:t>Talking of databases 500GB+ </a:t>
            </a:r>
            <a:r>
              <a:rPr lang="en-US" dirty="0" smtClean="0"/>
              <a:t>up to </a:t>
            </a:r>
            <a:r>
              <a:rPr lang="en-US" dirty="0"/>
              <a:t>100TB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Performance impacts are often non-linear.</a:t>
            </a:r>
          </a:p>
          <a:p>
            <a:r>
              <a:rPr lang="en-US" dirty="0"/>
              <a:t>For millions of rows, O(n2) really hurts as compared to O(</a:t>
            </a:r>
            <a:r>
              <a:rPr lang="en-US" dirty="0" err="1"/>
              <a:t>nl</a:t>
            </a:r>
            <a:r>
              <a:rPr lang="en-US" dirty="0"/>
              <a:t> g n)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Complex architectures for deployment.</a:t>
            </a:r>
          </a:p>
          <a:p>
            <a:r>
              <a:rPr lang="en-US" dirty="0"/>
              <a:t>Domain of MPP instead of SMP or PC/RISC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 Rapidly changing product characteristics.</a:t>
            </a:r>
          </a:p>
          <a:p>
            <a:r>
              <a:rPr lang="en-US" dirty="0">
                <a:solidFill>
                  <a:srgbClr val="C00000"/>
                </a:solidFill>
              </a:rPr>
              <a:t> And so on...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600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6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</a:t>
            </a:r>
            <a:r>
              <a:rPr lang="en-US" sz="6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</a:t>
            </a:r>
            <a:r>
              <a:rPr lang="en-US" sz="66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ware…</a:t>
            </a:r>
            <a:endParaRPr lang="en-US" sz="66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…software is the hardware.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Data Warehouse?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Data Warehouse?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Speed Up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software doesn’t scale up, it doesn’t matter how much your hardware can scale up!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2763" y="1817688"/>
            <a:ext cx="2890215" cy="4623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7030A0"/>
                </a:solidFill>
                <a:latin typeface="Times New Roman" panose="02020603050405020304" pitchFamily="18" charset="0"/>
              </a:rPr>
              <a:t>Sequential Execution: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073275" y="3556000"/>
            <a:ext cx="3222036" cy="4623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7030A0"/>
                </a:solidFill>
                <a:latin typeface="Times New Roman" panose="02020603050405020304" pitchFamily="18" charset="0"/>
              </a:rPr>
              <a:t>Ideal Parallel Execution: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54038" y="5075238"/>
            <a:ext cx="5461000" cy="831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r>
              <a:rPr lang="en-US" altLang="en-US" sz="2400" b="0">
                <a:solidFill>
                  <a:srgbClr val="7030A0"/>
                </a:solidFill>
                <a:latin typeface="Times New Roman" panose="02020603050405020304" pitchFamily="18" charset="0"/>
              </a:rPr>
              <a:t>Let “s” be the fraction of the program that must be performed sequentially.</a:t>
            </a: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1027113" y="2474913"/>
            <a:ext cx="7607300" cy="255587"/>
            <a:chOff x="616" y="1559"/>
            <a:chExt cx="4564" cy="161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616" y="1564"/>
              <a:ext cx="4564" cy="1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866" y="1560"/>
              <a:ext cx="0" cy="153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11" y="1560"/>
              <a:ext cx="0" cy="153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167" y="1567"/>
              <a:ext cx="0" cy="153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212" y="1567"/>
              <a:ext cx="0" cy="153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3468" y="1567"/>
              <a:ext cx="0" cy="153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4924" y="1559"/>
              <a:ext cx="0" cy="153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38" name="Group 14"/>
          <p:cNvGrpSpPr>
            <a:grpSpLocks/>
          </p:cNvGrpSpPr>
          <p:nvPr/>
        </p:nvGrpSpPr>
        <p:grpSpPr bwMode="auto">
          <a:xfrm>
            <a:off x="5627688" y="2959100"/>
            <a:ext cx="2246312" cy="1816100"/>
            <a:chOff x="3376" y="1864"/>
            <a:chExt cx="1348" cy="1144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76" y="2836"/>
              <a:ext cx="1348" cy="1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3976" y="2044"/>
              <a:ext cx="172" cy="9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4384" y="1864"/>
              <a:ext cx="172" cy="11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3556" y="2284"/>
              <a:ext cx="172" cy="72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1209607" y="2410619"/>
            <a:ext cx="762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1	2	    3	  4	         5		6	          7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656851" y="4435475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1   2   3  </a:t>
            </a:r>
            <a:r>
              <a:rPr lang="en-US" altLang="en-US" dirty="0" smtClean="0">
                <a:solidFill>
                  <a:srgbClr val="C00000"/>
                </a:solidFill>
              </a:rPr>
              <a:t>    </a:t>
            </a:r>
            <a:r>
              <a:rPr lang="en-US" altLang="en-US" dirty="0">
                <a:solidFill>
                  <a:srgbClr val="C00000"/>
                </a:solidFill>
              </a:rPr>
              <a:t>4   </a:t>
            </a:r>
            <a:r>
              <a:rPr lang="en-US" altLang="en-US" dirty="0" smtClean="0">
                <a:solidFill>
                  <a:srgbClr val="C00000"/>
                </a:solidFill>
              </a:rPr>
              <a:t> 5    </a:t>
            </a:r>
            <a:r>
              <a:rPr lang="en-US" altLang="en-US" dirty="0">
                <a:solidFill>
                  <a:srgbClr val="C00000"/>
                </a:solidFill>
              </a:rPr>
              <a:t>6   7</a:t>
            </a:r>
          </a:p>
        </p:txBody>
      </p:sp>
    </p:spTree>
    <p:extLst>
      <p:ext uri="{BB962C8B-B14F-4D97-AF65-F5344CB8AC3E}">
        <p14:creationId xmlns:p14="http://schemas.microsoft.com/office/powerpoint/2010/main" val="11792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Quantitative representation:</a:t>
            </a:r>
          </a:p>
          <a:p>
            <a:endParaRPr lang="en-US" dirty="0"/>
          </a:p>
          <a:p>
            <a:r>
              <a:rPr lang="en-US" dirty="0" err="1"/>
              <a:t>SpeedUp</a:t>
            </a:r>
            <a:r>
              <a:rPr lang="en-US" dirty="0"/>
              <a:t> = 1 / ( Percent Sequential + (Percent Parallel / # of Processors) + Overhead)</a:t>
            </a:r>
          </a:p>
          <a:p>
            <a:r>
              <a:rPr lang="en-US" dirty="0" err="1"/>
              <a:t>SpeedUp</a:t>
            </a:r>
            <a:r>
              <a:rPr lang="en-US" dirty="0"/>
              <a:t> = 1 / ( 0.1 + (0.9 / 4) + 0 ) = 3.08</a:t>
            </a:r>
          </a:p>
          <a:p>
            <a:endParaRPr lang="en-US" dirty="0"/>
          </a:p>
          <a:p>
            <a:r>
              <a:rPr lang="en-US" dirty="0"/>
              <a:t>The keys to parallel performance:</a:t>
            </a:r>
          </a:p>
          <a:p>
            <a:r>
              <a:rPr lang="en-US" dirty="0"/>
              <a:t>Amount of parallelism</a:t>
            </a:r>
          </a:p>
          <a:p>
            <a:r>
              <a:rPr lang="en-US" dirty="0"/>
              <a:t>Overhead management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V="1">
            <a:off x="3373712" y="1939925"/>
            <a:ext cx="520700" cy="36195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654574" y="777875"/>
            <a:ext cx="0" cy="3810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654574" y="4587875"/>
            <a:ext cx="60801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18062" y="4648200"/>
            <a:ext cx="5905463" cy="30841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0	2	4	6	8	10	12	14	16	18	20	22	24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96082" y="747713"/>
            <a:ext cx="455317" cy="393864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100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90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80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70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60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50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40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30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20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10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latin typeface="Times New Roman" panose="02020603050405020304" pitchFamily="18" charset="0"/>
            </a:endParaRP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673624" y="4953000"/>
            <a:ext cx="6081713" cy="4623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latin typeface="Times New Roman" panose="02020603050405020304" pitchFamily="18" charset="0"/>
              </a:rPr>
              <a:t>% Sequential Execution</a:t>
            </a:r>
          </a:p>
        </p:txBody>
      </p:sp>
      <p:sp>
        <p:nvSpPr>
          <p:cNvPr id="12" name="Arc 9"/>
          <p:cNvSpPr>
            <a:spLocks/>
          </p:cNvSpPr>
          <p:nvPr/>
        </p:nvSpPr>
        <p:spPr bwMode="auto">
          <a:xfrm>
            <a:off x="2716487" y="777875"/>
            <a:ext cx="5940425" cy="3429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3" name="Arc 10"/>
          <p:cNvSpPr>
            <a:spLocks/>
          </p:cNvSpPr>
          <p:nvPr/>
        </p:nvSpPr>
        <p:spPr bwMode="auto">
          <a:xfrm>
            <a:off x="2675212" y="2644775"/>
            <a:ext cx="5842000" cy="1562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4" name="Arc 11"/>
          <p:cNvSpPr>
            <a:spLocks/>
          </p:cNvSpPr>
          <p:nvPr/>
        </p:nvSpPr>
        <p:spPr bwMode="auto">
          <a:xfrm>
            <a:off x="2656162" y="3559175"/>
            <a:ext cx="5780087" cy="6477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5" name="Arc 12"/>
          <p:cNvSpPr>
            <a:spLocks/>
          </p:cNvSpPr>
          <p:nvPr/>
        </p:nvSpPr>
        <p:spPr bwMode="auto">
          <a:xfrm>
            <a:off x="2675212" y="4092575"/>
            <a:ext cx="6000750" cy="1714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C00000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173687" y="2187575"/>
            <a:ext cx="280987" cy="2667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837262" y="1690688"/>
            <a:ext cx="1466850" cy="336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latin typeface="Times New Roman" panose="02020603050405020304" pitchFamily="18" charset="0"/>
              </a:rPr>
              <a:t>100 Processors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76937" y="2281238"/>
            <a:ext cx="1365250" cy="336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latin typeface="Times New Roman" panose="02020603050405020304" pitchFamily="18" charset="0"/>
              </a:rPr>
              <a:t>50 Processors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994299" y="2530475"/>
            <a:ext cx="820738" cy="59055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2794274" y="2987675"/>
            <a:ext cx="279400" cy="2667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273699" y="2968625"/>
            <a:ext cx="1160463" cy="85725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3073674" y="3692525"/>
            <a:ext cx="280988" cy="2667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397649" y="2700338"/>
            <a:ext cx="1365250" cy="336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latin typeface="Times New Roman" panose="02020603050405020304" pitchFamily="18" charset="0"/>
              </a:rPr>
              <a:t>25 Processors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177112" y="3195638"/>
            <a:ext cx="1365250" cy="336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latin typeface="Times New Roman" panose="02020603050405020304" pitchFamily="18" charset="0"/>
              </a:rPr>
              <a:t>10 Processors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4215087" y="3463925"/>
            <a:ext cx="1039812" cy="76200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4015062" y="4092575"/>
            <a:ext cx="279400" cy="2667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 rot="16200000">
            <a:off x="-89420" y="2539829"/>
            <a:ext cx="4252913" cy="4623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latin typeface="Times New Roman" panose="02020603050405020304" pitchFamily="18" charset="0"/>
              </a:rPr>
              <a:t>Effective performance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256237" y="1863725"/>
            <a:ext cx="0" cy="297180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b="1" smtClean="0">
              <a:latin typeface="Century Gothic" panose="020B0502020202020204" pitchFamily="34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911624" y="5562600"/>
            <a:ext cx="8093075" cy="677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b="1" smtClean="0">
                <a:solidFill>
                  <a:srgbClr val="C00000"/>
                </a:solidFill>
                <a:latin typeface="Century Gothic" panose="020B0502020202020204" pitchFamily="34" charset="0"/>
              </a:rPr>
              <a:t>At 98% parallelization and 100 processors, with effective performance of 60 Processors, what are the 40 processors doing?</a:t>
            </a:r>
          </a:p>
        </p:txBody>
      </p:sp>
    </p:spTree>
    <p:extLst>
      <p:ext uri="{BB962C8B-B14F-4D97-AF65-F5344CB8AC3E}">
        <p14:creationId xmlns:p14="http://schemas.microsoft.com/office/powerpoint/2010/main" val="7991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– It’s Not Just About Volume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278059" y="1293813"/>
            <a:ext cx="3679825" cy="2189163"/>
            <a:chOff x="274" y="815"/>
            <a:chExt cx="2208" cy="1379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897" y="1512"/>
              <a:ext cx="404" cy="66"/>
            </a:xfrm>
            <a:prstGeom prst="ellipse">
              <a:avLst/>
            </a:prstGeom>
            <a:solidFill>
              <a:srgbClr val="00279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893" y="1329"/>
              <a:ext cx="412" cy="214"/>
            </a:xfrm>
            <a:prstGeom prst="rect">
              <a:avLst/>
            </a:prstGeom>
            <a:solidFill>
              <a:srgbClr val="0027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897" y="1296"/>
              <a:ext cx="404" cy="65"/>
            </a:xfrm>
            <a:prstGeom prst="ellipse">
              <a:avLst/>
            </a:prstGeom>
            <a:solidFill>
              <a:srgbClr val="00279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892" y="1512"/>
              <a:ext cx="401" cy="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888" y="1329"/>
              <a:ext cx="409" cy="21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892" y="1296"/>
              <a:ext cx="401" cy="6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385" y="1296"/>
              <a:ext cx="411" cy="282"/>
              <a:chOff x="433" y="1440"/>
              <a:chExt cx="411" cy="282"/>
            </a:xfrm>
          </p:grpSpPr>
          <p:sp>
            <p:nvSpPr>
              <p:cNvPr id="55" name="Oval 11"/>
              <p:cNvSpPr>
                <a:spLocks noChangeArrowheads="1"/>
              </p:cNvSpPr>
              <p:nvPr/>
            </p:nvSpPr>
            <p:spPr bwMode="auto">
              <a:xfrm>
                <a:off x="437" y="1656"/>
                <a:ext cx="403" cy="66"/>
              </a:xfrm>
              <a:prstGeom prst="ellipse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433" y="1473"/>
                <a:ext cx="411" cy="214"/>
              </a:xfrm>
              <a:prstGeom prst="rect">
                <a:avLst/>
              </a:prstGeom>
              <a:solidFill>
                <a:srgbClr val="AD6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437" y="1440"/>
                <a:ext cx="403" cy="65"/>
              </a:xfrm>
              <a:prstGeom prst="ellipse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396" y="1512"/>
              <a:ext cx="402" cy="66"/>
            </a:xfrm>
            <a:prstGeom prst="ellipse">
              <a:avLst/>
            </a:prstGeom>
            <a:solidFill>
              <a:srgbClr val="00AE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392" y="1329"/>
              <a:ext cx="410" cy="21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396" y="1296"/>
              <a:ext cx="402" cy="65"/>
            </a:xfrm>
            <a:prstGeom prst="ellipse">
              <a:avLst/>
            </a:prstGeom>
            <a:solidFill>
              <a:srgbClr val="00AE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67" y="1810"/>
              <a:ext cx="1624" cy="100"/>
            </a:xfrm>
            <a:prstGeom prst="ellipse">
              <a:avLst/>
            </a:prstGeom>
            <a:solidFill>
              <a:srgbClr val="006B6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63" y="1541"/>
              <a:ext cx="1632" cy="318"/>
            </a:xfrm>
            <a:prstGeom prst="rect">
              <a:avLst/>
            </a:prstGeom>
            <a:solidFill>
              <a:srgbClr val="006B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467" y="1489"/>
              <a:ext cx="1624" cy="100"/>
            </a:xfrm>
            <a:prstGeom prst="ellipse">
              <a:avLst/>
            </a:prstGeom>
            <a:solidFill>
              <a:srgbClr val="006B6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576" y="1728"/>
              <a:ext cx="397" cy="418"/>
              <a:chOff x="384" y="2352"/>
              <a:chExt cx="397" cy="418"/>
            </a:xfrm>
          </p:grpSpPr>
          <p:sp>
            <p:nvSpPr>
              <p:cNvPr id="52" name="Oval 21"/>
              <p:cNvSpPr>
                <a:spLocks noChangeArrowheads="1"/>
              </p:cNvSpPr>
              <p:nvPr/>
            </p:nvSpPr>
            <p:spPr bwMode="auto">
              <a:xfrm>
                <a:off x="388" y="2669"/>
                <a:ext cx="389" cy="10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2"/>
              <p:cNvSpPr>
                <a:spLocks noChangeArrowheads="1"/>
              </p:cNvSpPr>
              <p:nvPr/>
            </p:nvSpPr>
            <p:spPr bwMode="auto">
              <a:xfrm>
                <a:off x="384" y="2401"/>
                <a:ext cx="397" cy="3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23"/>
              <p:cNvSpPr>
                <a:spLocks noChangeArrowheads="1"/>
              </p:cNvSpPr>
              <p:nvPr/>
            </p:nvSpPr>
            <p:spPr bwMode="auto">
              <a:xfrm>
                <a:off x="384" y="2352"/>
                <a:ext cx="389" cy="9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1584" y="1392"/>
              <a:ext cx="396" cy="418"/>
              <a:chOff x="1774" y="2352"/>
              <a:chExt cx="396" cy="418"/>
            </a:xfrm>
          </p:grpSpPr>
          <p:sp>
            <p:nvSpPr>
              <p:cNvPr id="49" name="Oval 25"/>
              <p:cNvSpPr>
                <a:spLocks noChangeArrowheads="1"/>
              </p:cNvSpPr>
              <p:nvPr/>
            </p:nvSpPr>
            <p:spPr bwMode="auto">
              <a:xfrm>
                <a:off x="1778" y="2669"/>
                <a:ext cx="388" cy="10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774" y="2401"/>
                <a:ext cx="396" cy="3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27"/>
              <p:cNvSpPr>
                <a:spLocks noChangeArrowheads="1"/>
              </p:cNvSpPr>
              <p:nvPr/>
            </p:nvSpPr>
            <p:spPr bwMode="auto">
              <a:xfrm>
                <a:off x="1778" y="2352"/>
                <a:ext cx="388" cy="9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672" y="1392"/>
              <a:ext cx="396" cy="418"/>
              <a:chOff x="1774" y="2352"/>
              <a:chExt cx="396" cy="418"/>
            </a:xfrm>
          </p:grpSpPr>
          <p:sp>
            <p:nvSpPr>
              <p:cNvPr id="46" name="Oval 29"/>
              <p:cNvSpPr>
                <a:spLocks noChangeArrowheads="1"/>
              </p:cNvSpPr>
              <p:nvPr/>
            </p:nvSpPr>
            <p:spPr bwMode="auto">
              <a:xfrm>
                <a:off x="1778" y="2669"/>
                <a:ext cx="388" cy="10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1774" y="2401"/>
                <a:ext cx="396" cy="3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31"/>
              <p:cNvSpPr>
                <a:spLocks noChangeArrowheads="1"/>
              </p:cNvSpPr>
              <p:nvPr/>
            </p:nvSpPr>
            <p:spPr bwMode="auto">
              <a:xfrm>
                <a:off x="1778" y="2352"/>
                <a:ext cx="388" cy="9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32"/>
            <p:cNvGrpSpPr>
              <a:grpSpLocks/>
            </p:cNvGrpSpPr>
            <p:nvPr/>
          </p:nvGrpSpPr>
          <p:grpSpPr bwMode="auto">
            <a:xfrm>
              <a:off x="1152" y="1392"/>
              <a:ext cx="396" cy="418"/>
              <a:chOff x="1774" y="2352"/>
              <a:chExt cx="396" cy="418"/>
            </a:xfrm>
          </p:grpSpPr>
          <p:sp>
            <p:nvSpPr>
              <p:cNvPr id="43" name="Oval 33"/>
              <p:cNvSpPr>
                <a:spLocks noChangeArrowheads="1"/>
              </p:cNvSpPr>
              <p:nvPr/>
            </p:nvSpPr>
            <p:spPr bwMode="auto">
              <a:xfrm>
                <a:off x="1778" y="2669"/>
                <a:ext cx="388" cy="10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34"/>
              <p:cNvSpPr>
                <a:spLocks noChangeArrowheads="1"/>
              </p:cNvSpPr>
              <p:nvPr/>
            </p:nvSpPr>
            <p:spPr bwMode="auto">
              <a:xfrm>
                <a:off x="1774" y="2401"/>
                <a:ext cx="396" cy="3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1778" y="2352"/>
                <a:ext cx="388" cy="9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36"/>
            <p:cNvGrpSpPr>
              <a:grpSpLocks/>
            </p:cNvGrpSpPr>
            <p:nvPr/>
          </p:nvGrpSpPr>
          <p:grpSpPr bwMode="auto">
            <a:xfrm>
              <a:off x="1104" y="1776"/>
              <a:ext cx="396" cy="418"/>
              <a:chOff x="1774" y="2352"/>
              <a:chExt cx="396" cy="418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auto">
              <a:xfrm>
                <a:off x="1778" y="2669"/>
                <a:ext cx="388" cy="10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1774" y="2401"/>
                <a:ext cx="396" cy="3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1778" y="2352"/>
                <a:ext cx="388" cy="9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1728" y="1680"/>
              <a:ext cx="396" cy="418"/>
              <a:chOff x="1774" y="2352"/>
              <a:chExt cx="396" cy="418"/>
            </a:xfrm>
          </p:grpSpPr>
          <p:sp>
            <p:nvSpPr>
              <p:cNvPr id="37" name="Oval 41"/>
              <p:cNvSpPr>
                <a:spLocks noChangeArrowheads="1"/>
              </p:cNvSpPr>
              <p:nvPr/>
            </p:nvSpPr>
            <p:spPr bwMode="auto">
              <a:xfrm>
                <a:off x="1778" y="2669"/>
                <a:ext cx="388" cy="10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2"/>
              <p:cNvSpPr>
                <a:spLocks noChangeArrowheads="1"/>
              </p:cNvSpPr>
              <p:nvPr/>
            </p:nvSpPr>
            <p:spPr bwMode="auto">
              <a:xfrm>
                <a:off x="1774" y="2401"/>
                <a:ext cx="396" cy="3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43"/>
              <p:cNvSpPr>
                <a:spLocks noChangeArrowheads="1"/>
              </p:cNvSpPr>
              <p:nvPr/>
            </p:nvSpPr>
            <p:spPr bwMode="auto">
              <a:xfrm>
                <a:off x="1778" y="2352"/>
                <a:ext cx="388" cy="9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44"/>
            <p:cNvGrpSpPr>
              <a:grpSpLocks/>
            </p:cNvGrpSpPr>
            <p:nvPr/>
          </p:nvGrpSpPr>
          <p:grpSpPr bwMode="auto">
            <a:xfrm>
              <a:off x="864" y="1584"/>
              <a:ext cx="411" cy="282"/>
              <a:chOff x="433" y="1440"/>
              <a:chExt cx="411" cy="282"/>
            </a:xfrm>
          </p:grpSpPr>
          <p:sp>
            <p:nvSpPr>
              <p:cNvPr id="34" name="Oval 45"/>
              <p:cNvSpPr>
                <a:spLocks noChangeArrowheads="1"/>
              </p:cNvSpPr>
              <p:nvPr/>
            </p:nvSpPr>
            <p:spPr bwMode="auto">
              <a:xfrm>
                <a:off x="437" y="1656"/>
                <a:ext cx="403" cy="66"/>
              </a:xfrm>
              <a:prstGeom prst="ellipse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/>
            </p:nvSpPr>
            <p:spPr bwMode="auto">
              <a:xfrm>
                <a:off x="433" y="1473"/>
                <a:ext cx="411" cy="214"/>
              </a:xfrm>
              <a:prstGeom prst="rect">
                <a:avLst/>
              </a:prstGeom>
              <a:solidFill>
                <a:srgbClr val="AD6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47"/>
              <p:cNvSpPr>
                <a:spLocks noChangeArrowheads="1"/>
              </p:cNvSpPr>
              <p:nvPr/>
            </p:nvSpPr>
            <p:spPr bwMode="auto">
              <a:xfrm>
                <a:off x="437" y="1440"/>
                <a:ext cx="403" cy="65"/>
              </a:xfrm>
              <a:prstGeom prst="ellipse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1392" y="1872"/>
              <a:ext cx="411" cy="282"/>
              <a:chOff x="433" y="1440"/>
              <a:chExt cx="411" cy="282"/>
            </a:xfrm>
          </p:grpSpPr>
          <p:sp>
            <p:nvSpPr>
              <p:cNvPr id="31" name="Oval 49"/>
              <p:cNvSpPr>
                <a:spLocks noChangeArrowheads="1"/>
              </p:cNvSpPr>
              <p:nvPr/>
            </p:nvSpPr>
            <p:spPr bwMode="auto">
              <a:xfrm>
                <a:off x="437" y="1656"/>
                <a:ext cx="403" cy="66"/>
              </a:xfrm>
              <a:prstGeom prst="ellipse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/>
            </p:nvSpPr>
            <p:spPr bwMode="auto">
              <a:xfrm>
                <a:off x="433" y="1473"/>
                <a:ext cx="411" cy="214"/>
              </a:xfrm>
              <a:prstGeom prst="rect">
                <a:avLst/>
              </a:prstGeom>
              <a:solidFill>
                <a:srgbClr val="AD6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51"/>
              <p:cNvSpPr>
                <a:spLocks noChangeArrowheads="1"/>
              </p:cNvSpPr>
              <p:nvPr/>
            </p:nvSpPr>
            <p:spPr bwMode="auto">
              <a:xfrm>
                <a:off x="437" y="1440"/>
                <a:ext cx="403" cy="65"/>
              </a:xfrm>
              <a:prstGeom prst="ellipse">
                <a:avLst/>
              </a:prstGeom>
              <a:solidFill>
                <a:srgbClr val="AD6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274" y="815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Amount of Detailed Data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Group 53"/>
          <p:cNvGrpSpPr>
            <a:grpSpLocks/>
          </p:cNvGrpSpPr>
          <p:nvPr/>
        </p:nvGrpSpPr>
        <p:grpSpPr bwMode="auto">
          <a:xfrm>
            <a:off x="6782283" y="1233487"/>
            <a:ext cx="3693158" cy="2527300"/>
            <a:chOff x="3216" y="777"/>
            <a:chExt cx="2216" cy="1592"/>
          </a:xfrm>
        </p:grpSpPr>
        <p:graphicFrame>
          <p:nvGraphicFramePr>
            <p:cNvPr id="59" name="Object 54"/>
            <p:cNvGraphicFramePr>
              <a:graphicFrameLocks noChangeAspect="1"/>
            </p:cNvGraphicFramePr>
            <p:nvPr/>
          </p:nvGraphicFramePr>
          <p:xfrm>
            <a:off x="3216" y="1104"/>
            <a:ext cx="2016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Clip" r:id="rId3" imgW="4038840" imgH="2534400" progId="MS_ClipArt_Gallery.2">
                    <p:embed/>
                  </p:oleObj>
                </mc:Choice>
                <mc:Fallback>
                  <p:oleObj name="Clip" r:id="rId3" imgW="4038840" imgH="2534400" progId="MS_ClipArt_Gallery.2">
                    <p:embed/>
                    <p:pic>
                      <p:nvPicPr>
                        <p:cNvPr id="14034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04"/>
                          <a:ext cx="2016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3224" y="777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Concurrent Users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2117689" y="3873500"/>
            <a:ext cx="3840162" cy="2341563"/>
            <a:chOff x="380" y="2653"/>
            <a:chExt cx="2304" cy="1475"/>
          </a:xfrm>
        </p:grpSpPr>
        <p:pic>
          <p:nvPicPr>
            <p:cNvPr id="62" name="Picture 5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976"/>
              <a:ext cx="1999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>
              <a:off x="380" y="2653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Complexity of Data Model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Group 59"/>
          <p:cNvGrpSpPr>
            <a:grpSpLocks/>
          </p:cNvGrpSpPr>
          <p:nvPr/>
        </p:nvGrpSpPr>
        <p:grpSpPr bwMode="auto">
          <a:xfrm>
            <a:off x="6621945" y="3923196"/>
            <a:ext cx="4240213" cy="2122488"/>
            <a:chOff x="3120" y="2265"/>
            <a:chExt cx="2544" cy="1337"/>
          </a:xfrm>
        </p:grpSpPr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3120" y="2697"/>
              <a:ext cx="2544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 Simple Direct at the start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 Moderate Multi-table Join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 Regression analysis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 Query tool support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3504" y="2265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Query Complexity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2061058" y="3886200"/>
            <a:ext cx="8801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 flipV="1">
            <a:off x="6293974" y="1411355"/>
            <a:ext cx="12194" cy="48037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05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“Drowning in data and starving for information”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8" y="3778250"/>
            <a:ext cx="10515600" cy="1660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60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“Knowledge is Power, Wisdom is Absolute Power”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overview: Crisis of </a:t>
            </a:r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607904" y="609597"/>
            <a:ext cx="4883150" cy="5730875"/>
            <a:chOff x="1296" y="240"/>
            <a:chExt cx="3076" cy="3610"/>
          </a:xfrm>
        </p:grpSpPr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2832" y="2400"/>
              <a:ext cx="1296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H="1">
              <a:off x="1392" y="2448"/>
              <a:ext cx="1344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1296" y="240"/>
              <a:ext cx="3076" cy="3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37000" dirty="0">
                  <a:sym typeface="Webdings" panose="05030102010509060703" pitchFamily="18" charset="2"/>
                </a:rPr>
                <a:t></a:t>
              </a:r>
            </a:p>
          </p:txBody>
        </p:sp>
      </p:grpSp>
      <p:sp>
        <p:nvSpPr>
          <p:cNvPr id="65" name="AutoShape 42"/>
          <p:cNvSpPr>
            <a:spLocks noChangeArrowheads="1"/>
          </p:cNvSpPr>
          <p:nvPr/>
        </p:nvSpPr>
        <p:spPr bwMode="auto">
          <a:xfrm>
            <a:off x="5817704" y="1600197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43"/>
          <p:cNvSpPr>
            <a:spLocks noChangeArrowheads="1"/>
          </p:cNvSpPr>
          <p:nvPr/>
        </p:nvSpPr>
        <p:spPr bwMode="auto">
          <a:xfrm>
            <a:off x="3531704" y="3124197"/>
            <a:ext cx="457200" cy="533400"/>
          </a:xfrm>
          <a:prstGeom prst="can">
            <a:avLst>
              <a:gd name="adj" fmla="val 291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44"/>
          <p:cNvSpPr>
            <a:spLocks noChangeArrowheads="1"/>
          </p:cNvSpPr>
          <p:nvPr/>
        </p:nvSpPr>
        <p:spPr bwMode="auto">
          <a:xfrm>
            <a:off x="7113104" y="3352797"/>
            <a:ext cx="457200" cy="533400"/>
          </a:xfrm>
          <a:prstGeom prst="can">
            <a:avLst>
              <a:gd name="adj" fmla="val 29167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45"/>
          <p:cNvSpPr>
            <a:spLocks noChangeArrowheads="1"/>
          </p:cNvSpPr>
          <p:nvPr/>
        </p:nvSpPr>
        <p:spPr bwMode="auto">
          <a:xfrm>
            <a:off x="4217504" y="5943597"/>
            <a:ext cx="304800" cy="304800"/>
          </a:xfrm>
          <a:prstGeom prst="ca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AutoShape 46"/>
          <p:cNvSpPr>
            <a:spLocks noChangeArrowheads="1"/>
          </p:cNvSpPr>
          <p:nvPr/>
        </p:nvSpPr>
        <p:spPr bwMode="auto">
          <a:xfrm>
            <a:off x="4598504" y="5943597"/>
            <a:ext cx="304800" cy="381000"/>
          </a:xfrm>
          <a:prstGeom prst="can">
            <a:avLst>
              <a:gd name="adj" fmla="val 3125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7"/>
          <p:cNvSpPr txBox="1">
            <a:spLocks noChangeArrowheads="1"/>
          </p:cNvSpPr>
          <p:nvPr/>
        </p:nvSpPr>
        <p:spPr bwMode="auto">
          <a:xfrm>
            <a:off x="6427304" y="4997447"/>
            <a:ext cx="76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5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</a:t>
            </a:r>
          </a:p>
        </p:txBody>
      </p:sp>
      <p:sp>
        <p:nvSpPr>
          <p:cNvPr id="71" name="Rectangle 48"/>
          <p:cNvSpPr>
            <a:spLocks noChangeArrowheads="1"/>
          </p:cNvSpPr>
          <p:nvPr/>
        </p:nvSpPr>
        <p:spPr bwMode="auto">
          <a:xfrm>
            <a:off x="4293704" y="3473447"/>
            <a:ext cx="1098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7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ebdings" panose="05030102010509060703" pitchFamily="18" charset="2"/>
              </a:rPr>
              <a:t></a:t>
            </a: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7113104" y="5791197"/>
            <a:ext cx="592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>
                <a:solidFill>
                  <a:srgbClr val="FF0000"/>
                </a:solidFill>
                <a:sym typeface="Wingdings" panose="05000000000000000000" pitchFamily="2" charset="2"/>
              </a:rPr>
              <a:t></a:t>
            </a:r>
          </a:p>
        </p:txBody>
      </p:sp>
      <p:sp>
        <p:nvSpPr>
          <p:cNvPr id="73" name="Rectangle 50"/>
          <p:cNvSpPr>
            <a:spLocks noChangeArrowheads="1"/>
          </p:cNvSpPr>
          <p:nvPr/>
        </p:nvSpPr>
        <p:spPr bwMode="auto">
          <a:xfrm>
            <a:off x="8179904" y="2895597"/>
            <a:ext cx="592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>
                <a:solidFill>
                  <a:schemeClr val="hlink"/>
                </a:solidFill>
                <a:sym typeface="Wingdings" panose="05000000000000000000" pitchFamily="2" charset="2"/>
              </a:rPr>
              <a:t></a:t>
            </a:r>
          </a:p>
        </p:txBody>
      </p:sp>
      <p:sp>
        <p:nvSpPr>
          <p:cNvPr id="74" name="Text Box 52"/>
          <p:cNvSpPr txBox="1">
            <a:spLocks noChangeArrowheads="1"/>
          </p:cNvSpPr>
          <p:nvPr/>
        </p:nvSpPr>
        <p:spPr bwMode="auto">
          <a:xfrm>
            <a:off x="4598504" y="2362197"/>
            <a:ext cx="76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5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</a:t>
            </a:r>
          </a:p>
        </p:txBody>
      </p:sp>
      <p:sp>
        <p:nvSpPr>
          <p:cNvPr id="75" name="Rectangle 53"/>
          <p:cNvSpPr>
            <a:spLocks noChangeArrowheads="1"/>
          </p:cNvSpPr>
          <p:nvPr/>
        </p:nvSpPr>
        <p:spPr bwMode="auto">
          <a:xfrm>
            <a:off x="5436704" y="2406647"/>
            <a:ext cx="1098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7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ebdings" panose="05030102010509060703" pitchFamily="18" charset="2"/>
              </a:rPr>
              <a:t></a:t>
            </a:r>
          </a:p>
        </p:txBody>
      </p:sp>
      <p:sp>
        <p:nvSpPr>
          <p:cNvPr id="76" name="AutoShape 54"/>
          <p:cNvSpPr>
            <a:spLocks noChangeArrowheads="1"/>
          </p:cNvSpPr>
          <p:nvPr/>
        </p:nvSpPr>
        <p:spPr bwMode="auto">
          <a:xfrm>
            <a:off x="4979504" y="4952997"/>
            <a:ext cx="457200" cy="533400"/>
          </a:xfrm>
          <a:prstGeom prst="can">
            <a:avLst>
              <a:gd name="adj" fmla="val 29167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55"/>
          <p:cNvSpPr>
            <a:spLocks noChangeArrowheads="1"/>
          </p:cNvSpPr>
          <p:nvPr/>
        </p:nvSpPr>
        <p:spPr bwMode="auto">
          <a:xfrm>
            <a:off x="5817704" y="3962397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67"/>
          <p:cNvGrpSpPr>
            <a:grpSpLocks/>
          </p:cNvGrpSpPr>
          <p:nvPr/>
        </p:nvGrpSpPr>
        <p:grpSpPr bwMode="auto">
          <a:xfrm>
            <a:off x="2464904" y="4495797"/>
            <a:ext cx="914400" cy="533400"/>
            <a:chOff x="576" y="2688"/>
            <a:chExt cx="576" cy="336"/>
          </a:xfrm>
        </p:grpSpPr>
        <p:sp>
          <p:nvSpPr>
            <p:cNvPr id="79" name="AutoShape 62"/>
            <p:cNvSpPr>
              <a:spLocks noChangeArrowheads="1"/>
            </p:cNvSpPr>
            <p:nvPr/>
          </p:nvSpPr>
          <p:spPr bwMode="auto">
            <a:xfrm flipH="1">
              <a:off x="576" y="2688"/>
              <a:ext cx="576" cy="336"/>
            </a:xfrm>
            <a:prstGeom prst="wedgeRectCallout">
              <a:avLst>
                <a:gd name="adj1" fmla="val -77083"/>
                <a:gd name="adj2" fmla="val 6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80" name="Text Box 63"/>
            <p:cNvSpPr txBox="1">
              <a:spLocks noChangeArrowheads="1"/>
            </p:cNvSpPr>
            <p:nvPr/>
          </p:nvSpPr>
          <p:spPr bwMode="auto">
            <a:xfrm>
              <a:off x="624" y="2736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-10%</a:t>
              </a:r>
            </a:p>
          </p:txBody>
        </p:sp>
      </p:grpSp>
      <p:grpSp>
        <p:nvGrpSpPr>
          <p:cNvPr id="81" name="Group 68"/>
          <p:cNvGrpSpPr>
            <a:grpSpLocks/>
          </p:cNvGrpSpPr>
          <p:nvPr/>
        </p:nvGrpSpPr>
        <p:grpSpPr bwMode="auto">
          <a:xfrm>
            <a:off x="8287854" y="4800597"/>
            <a:ext cx="958850" cy="533400"/>
            <a:chOff x="4244" y="2880"/>
            <a:chExt cx="604" cy="336"/>
          </a:xfrm>
        </p:grpSpPr>
        <p:sp>
          <p:nvSpPr>
            <p:cNvPr id="82" name="AutoShape 65"/>
            <p:cNvSpPr>
              <a:spLocks noChangeArrowheads="1"/>
            </p:cNvSpPr>
            <p:nvPr/>
          </p:nvSpPr>
          <p:spPr bwMode="auto">
            <a:xfrm>
              <a:off x="4272" y="2880"/>
              <a:ext cx="576" cy="336"/>
            </a:xfrm>
            <a:prstGeom prst="wedgeRectCallout">
              <a:avLst>
                <a:gd name="adj1" fmla="val -70139"/>
                <a:gd name="adj2" fmla="val -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83" name="Text Box 66"/>
            <p:cNvSpPr txBox="1">
              <a:spLocks noChangeArrowheads="1"/>
            </p:cNvSpPr>
            <p:nvPr/>
          </p:nvSpPr>
          <p:spPr bwMode="auto">
            <a:xfrm flipH="1">
              <a:off x="4244" y="2937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  +10%</a:t>
              </a:r>
            </a:p>
          </p:txBody>
        </p:sp>
      </p:grpSp>
      <p:grpSp>
        <p:nvGrpSpPr>
          <p:cNvPr id="84" name="Group 72"/>
          <p:cNvGrpSpPr>
            <a:grpSpLocks/>
          </p:cNvGrpSpPr>
          <p:nvPr/>
        </p:nvGrpSpPr>
        <p:grpSpPr bwMode="auto">
          <a:xfrm>
            <a:off x="8865704" y="1752597"/>
            <a:ext cx="1301750" cy="1585913"/>
            <a:chOff x="4608" y="960"/>
            <a:chExt cx="820" cy="999"/>
          </a:xfrm>
        </p:grpSpPr>
        <p:sp>
          <p:nvSpPr>
            <p:cNvPr id="85" name="Text Box 69"/>
            <p:cNvSpPr txBox="1">
              <a:spLocks noChangeArrowheads="1"/>
            </p:cNvSpPr>
            <p:nvPr/>
          </p:nvSpPr>
          <p:spPr bwMode="auto">
            <a:xfrm>
              <a:off x="4608" y="1056"/>
              <a:ext cx="820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l"/>
              <a:r>
                <a:rPr lang="en-US" altLang="en-US" sz="8800" b="1" dirty="0">
                  <a:ln/>
                  <a:solidFill>
                    <a:schemeClr val="accent3"/>
                  </a:solidFill>
                  <a:sym typeface="Webdings" panose="05030102010509060703" pitchFamily="18" charset="2"/>
                </a:rPr>
                <a:t></a:t>
              </a:r>
            </a:p>
          </p:txBody>
        </p:sp>
        <p:sp>
          <p:nvSpPr>
            <p:cNvPr id="86" name="Text Box 70"/>
            <p:cNvSpPr txBox="1">
              <a:spLocks noChangeArrowheads="1"/>
            </p:cNvSpPr>
            <p:nvPr/>
          </p:nvSpPr>
          <p:spPr bwMode="auto">
            <a:xfrm>
              <a:off x="4752" y="960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/>
                <a:t>??</a:t>
              </a:r>
            </a:p>
          </p:txBody>
        </p:sp>
      </p:grpSp>
      <p:grpSp>
        <p:nvGrpSpPr>
          <p:cNvPr id="87" name="Group 77"/>
          <p:cNvGrpSpPr>
            <a:grpSpLocks/>
          </p:cNvGrpSpPr>
          <p:nvPr/>
        </p:nvGrpSpPr>
        <p:grpSpPr bwMode="auto">
          <a:xfrm>
            <a:off x="3836504" y="3276597"/>
            <a:ext cx="4572000" cy="1981200"/>
            <a:chOff x="1440" y="1920"/>
            <a:chExt cx="2880" cy="1248"/>
          </a:xfrm>
        </p:grpSpPr>
        <p:sp>
          <p:nvSpPr>
            <p:cNvPr id="88" name="Freeform 73"/>
            <p:cNvSpPr>
              <a:spLocks/>
            </p:cNvSpPr>
            <p:nvPr/>
          </p:nvSpPr>
          <p:spPr bwMode="auto">
            <a:xfrm>
              <a:off x="1440" y="2160"/>
              <a:ext cx="2208" cy="960"/>
            </a:xfrm>
            <a:custGeom>
              <a:avLst/>
              <a:gdLst>
                <a:gd name="T0" fmla="*/ 2208 w 2208"/>
                <a:gd name="T1" fmla="*/ 0 h 960"/>
                <a:gd name="T2" fmla="*/ 1440 w 2208"/>
                <a:gd name="T3" fmla="*/ 288 h 960"/>
                <a:gd name="T4" fmla="*/ 816 w 2208"/>
                <a:gd name="T5" fmla="*/ 960 h 960"/>
                <a:gd name="T6" fmla="*/ 720 w 2208"/>
                <a:gd name="T7" fmla="*/ 384 h 960"/>
                <a:gd name="T8" fmla="*/ 672 w 2208"/>
                <a:gd name="T9" fmla="*/ 480 h 960"/>
                <a:gd name="T10" fmla="*/ 0 w 2208"/>
                <a:gd name="T11" fmla="*/ 72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8" h="960">
                  <a:moveTo>
                    <a:pt x="2208" y="0"/>
                  </a:moveTo>
                  <a:lnTo>
                    <a:pt x="1440" y="288"/>
                  </a:lnTo>
                  <a:lnTo>
                    <a:pt x="816" y="960"/>
                  </a:lnTo>
                  <a:lnTo>
                    <a:pt x="720" y="384"/>
                  </a:lnTo>
                  <a:lnTo>
                    <a:pt x="672" y="480"/>
                  </a:lnTo>
                  <a:lnTo>
                    <a:pt x="0" y="720"/>
                  </a:ln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74"/>
            <p:cNvSpPr>
              <a:spLocks noChangeShapeType="1"/>
            </p:cNvSpPr>
            <p:nvPr/>
          </p:nvSpPr>
          <p:spPr bwMode="auto">
            <a:xfrm flipH="1" flipV="1">
              <a:off x="2832" y="2496"/>
              <a:ext cx="528" cy="67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 flipV="1">
              <a:off x="3648" y="1920"/>
              <a:ext cx="672" cy="24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Freeform 78"/>
          <p:cNvSpPr>
            <a:spLocks/>
          </p:cNvSpPr>
          <p:nvPr/>
        </p:nvSpPr>
        <p:spPr bwMode="auto">
          <a:xfrm>
            <a:off x="3836504" y="1904997"/>
            <a:ext cx="4267200" cy="4191000"/>
          </a:xfrm>
          <a:custGeom>
            <a:avLst/>
            <a:gdLst>
              <a:gd name="T0" fmla="*/ 1392 w 2688"/>
              <a:gd name="T1" fmla="*/ 0 h 2640"/>
              <a:gd name="T2" fmla="*/ 768 w 2688"/>
              <a:gd name="T3" fmla="*/ 576 h 2640"/>
              <a:gd name="T4" fmla="*/ 0 w 2688"/>
              <a:gd name="T5" fmla="*/ 960 h 2640"/>
              <a:gd name="T6" fmla="*/ 240 w 2688"/>
              <a:gd name="T7" fmla="*/ 1200 h 2640"/>
              <a:gd name="T8" fmla="*/ 528 w 2688"/>
              <a:gd name="T9" fmla="*/ 2064 h 2640"/>
              <a:gd name="T10" fmla="*/ 624 w 2688"/>
              <a:gd name="T11" fmla="*/ 2352 h 2640"/>
              <a:gd name="T12" fmla="*/ 384 w 2688"/>
              <a:gd name="T13" fmla="*/ 2640 h 2640"/>
              <a:gd name="T14" fmla="*/ 816 w 2688"/>
              <a:gd name="T15" fmla="*/ 2112 h 2640"/>
              <a:gd name="T16" fmla="*/ 1776 w 2688"/>
              <a:gd name="T17" fmla="*/ 2112 h 2640"/>
              <a:gd name="T18" fmla="*/ 2016 w 2688"/>
              <a:gd name="T19" fmla="*/ 2208 h 2640"/>
              <a:gd name="T20" fmla="*/ 2304 w 2688"/>
              <a:gd name="T21" fmla="*/ 2640 h 2640"/>
              <a:gd name="T22" fmla="*/ 2160 w 2688"/>
              <a:gd name="T23" fmla="*/ 2400 h 2640"/>
              <a:gd name="T24" fmla="*/ 2400 w 2688"/>
              <a:gd name="T25" fmla="*/ 1632 h 2640"/>
              <a:gd name="T26" fmla="*/ 2688 w 2688"/>
              <a:gd name="T27" fmla="*/ 1728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88" h="2640">
                <a:moveTo>
                  <a:pt x="1392" y="0"/>
                </a:moveTo>
                <a:lnTo>
                  <a:pt x="768" y="576"/>
                </a:lnTo>
                <a:lnTo>
                  <a:pt x="0" y="960"/>
                </a:lnTo>
                <a:lnTo>
                  <a:pt x="240" y="1200"/>
                </a:lnTo>
                <a:lnTo>
                  <a:pt x="528" y="2064"/>
                </a:lnTo>
                <a:lnTo>
                  <a:pt x="624" y="2352"/>
                </a:lnTo>
                <a:lnTo>
                  <a:pt x="384" y="2640"/>
                </a:lnTo>
                <a:lnTo>
                  <a:pt x="816" y="2112"/>
                </a:lnTo>
                <a:lnTo>
                  <a:pt x="1776" y="2112"/>
                </a:lnTo>
                <a:lnTo>
                  <a:pt x="2016" y="2208"/>
                </a:lnTo>
                <a:lnTo>
                  <a:pt x="2304" y="2640"/>
                </a:lnTo>
                <a:lnTo>
                  <a:pt x="2160" y="2400"/>
                </a:lnTo>
                <a:lnTo>
                  <a:pt x="2400" y="1632"/>
                </a:lnTo>
                <a:lnTo>
                  <a:pt x="2688" y="1728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35625" y="1520551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financial health</a:t>
            </a:r>
          </a:p>
          <a:p>
            <a:r>
              <a:rPr lang="en-US" sz="36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my company?</a:t>
            </a:r>
            <a:endParaRPr lang="en-US" sz="36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Warehouse?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recording and storage </a:t>
            </a:r>
            <a:r>
              <a:rPr lang="en-US" dirty="0" smtClean="0"/>
              <a:t>are </a:t>
            </a:r>
            <a:r>
              <a:rPr lang="en-US" dirty="0"/>
              <a:t>growing.</a:t>
            </a:r>
          </a:p>
          <a:p>
            <a:endParaRPr lang="en-US" dirty="0"/>
          </a:p>
          <a:p>
            <a:r>
              <a:rPr lang="en-US" dirty="0"/>
              <a:t>History is </a:t>
            </a:r>
            <a:r>
              <a:rPr lang="en-US" dirty="0" smtClean="0"/>
              <a:t>an excellent </a:t>
            </a:r>
            <a:r>
              <a:rPr lang="en-US" dirty="0"/>
              <a:t>predictor of the future.</a:t>
            </a:r>
          </a:p>
          <a:p>
            <a:endParaRPr lang="en-US" dirty="0"/>
          </a:p>
          <a:p>
            <a:r>
              <a:rPr lang="en-US" dirty="0"/>
              <a:t>Gives </a:t>
            </a:r>
            <a:r>
              <a:rPr lang="en-US" dirty="0" smtClean="0"/>
              <a:t>a total </a:t>
            </a:r>
            <a:r>
              <a:rPr lang="en-US" dirty="0"/>
              <a:t>view of the organization.</a:t>
            </a:r>
          </a:p>
          <a:p>
            <a:endParaRPr lang="en-US" dirty="0"/>
          </a:p>
          <a:p>
            <a:r>
              <a:rPr lang="en-US" dirty="0"/>
              <a:t>Intelligent </a:t>
            </a:r>
            <a:r>
              <a:rPr lang="en-US" dirty="0" smtClean="0"/>
              <a:t>decision support </a:t>
            </a:r>
            <a:r>
              <a:rPr lang="en-US" dirty="0"/>
              <a:t>is required for decision-making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aphicFrame>
        <p:nvGraphicFramePr>
          <p:cNvPr id="7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08670"/>
              </p:ext>
            </p:extLst>
          </p:nvPr>
        </p:nvGraphicFramePr>
        <p:xfrm>
          <a:off x="1848678" y="1775791"/>
          <a:ext cx="8305800" cy="391477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66614044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729072097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149429530"/>
                    </a:ext>
                  </a:extLst>
                </a:gridCol>
              </a:tblGrid>
              <a:tr h="61277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How Much Data is that? *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64652"/>
                  </a:ext>
                </a:extLst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 MB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20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or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6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Small novel – 3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2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Disk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33521"/>
                  </a:ext>
                </a:extLst>
              </a:tr>
              <a:tr h="674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 GB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30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or 10</a:t>
                      </a:r>
                      <a:r>
                        <a:rPr kumimoji="0" lang="en-US" alt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9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Paper in the bed of a pickup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85327"/>
                  </a:ext>
                </a:extLst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 TB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40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or 10</a:t>
                      </a:r>
                      <a:r>
                        <a:rPr kumimoji="0" lang="en-US" alt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12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50,000 trees made into paper and printed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39861"/>
                  </a:ext>
                </a:extLst>
              </a:tr>
              <a:tr h="757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2 PB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 PB = 2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50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or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15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All U.S. academic research libraries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22182"/>
                  </a:ext>
                </a:extLst>
              </a:tr>
              <a:tr h="668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5 EB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 EB = 2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60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or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18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All words ever spoken by human beings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0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Walmart: </a:t>
            </a:r>
            <a:r>
              <a:rPr lang="en-US" dirty="0"/>
              <a:t>24 TB </a:t>
            </a:r>
          </a:p>
          <a:p>
            <a:endParaRPr lang="en-US" dirty="0" smtClean="0"/>
          </a:p>
          <a:p>
            <a:r>
              <a:rPr lang="en-US" dirty="0" smtClean="0"/>
              <a:t>France </a:t>
            </a:r>
            <a:r>
              <a:rPr lang="en-US" dirty="0"/>
              <a:t>Telecom: ~ 100 TB</a:t>
            </a:r>
          </a:p>
          <a:p>
            <a:endParaRPr lang="en-US" dirty="0" smtClean="0"/>
          </a:p>
          <a:p>
            <a:r>
              <a:rPr lang="en-US" dirty="0" smtClean="0"/>
              <a:t>CERN</a:t>
            </a:r>
            <a:r>
              <a:rPr lang="en-US" dirty="0"/>
              <a:t>: Up to 20 PB by 2006 </a:t>
            </a:r>
          </a:p>
          <a:p>
            <a:endParaRPr lang="en-US" dirty="0" smtClean="0"/>
          </a:p>
          <a:p>
            <a:r>
              <a:rPr lang="en-US" dirty="0" smtClean="0"/>
              <a:t>Stanford </a:t>
            </a:r>
            <a:r>
              <a:rPr lang="en-US" dirty="0"/>
              <a:t>Linear Accelerator Center (SLAC): 500TB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Warehouse of Data</a:t>
            </a:r>
          </a:p>
          <a:p>
            <a:pPr marL="0" indent="0" algn="ctr">
              <a:buNone/>
            </a:pPr>
            <a:r>
              <a:rPr lang="en-US" sz="7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NOT a </a:t>
            </a:r>
          </a:p>
          <a:p>
            <a:pPr marL="0" indent="0" algn="ctr">
              <a:buNone/>
            </a:pPr>
            <a:r>
              <a:rPr lang="en-US" sz="7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Warehouse</a:t>
            </a:r>
            <a:endParaRPr lang="en-US" sz="72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Size</a:t>
            </a:r>
            <a:endParaRPr lang="en-US" sz="72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7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</a:t>
            </a:r>
            <a:r>
              <a:rPr lang="en-US" sz="7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</a:t>
            </a:r>
            <a:endParaRPr lang="en-US" sz="72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7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Everything</a:t>
            </a:r>
            <a:endParaRPr lang="en-US" sz="72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957</Words>
  <Application>Microsoft Office PowerPoint</Application>
  <PresentationFormat>Widescreen</PresentationFormat>
  <Paragraphs>233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Century Gothic</vt:lpstr>
      <vt:lpstr>Tahoma</vt:lpstr>
      <vt:lpstr>Times New Roman</vt:lpstr>
      <vt:lpstr>Webdings</vt:lpstr>
      <vt:lpstr>Wingdings</vt:lpstr>
      <vt:lpstr>Office Theme</vt:lpstr>
      <vt:lpstr>Microsoft Clip Gallery</vt:lpstr>
      <vt:lpstr>Bitmap Image</vt:lpstr>
      <vt:lpstr>Paintbrush Picture</vt:lpstr>
      <vt:lpstr>Introduction To Data Warehouse</vt:lpstr>
      <vt:lpstr>Agenda</vt:lpstr>
      <vt:lpstr>The Need!</vt:lpstr>
      <vt:lpstr>Historical overview: Crisis of Credibility</vt:lpstr>
      <vt:lpstr>Why Data Warehouse?</vt:lpstr>
      <vt:lpstr>PowerPoint Presentation</vt:lpstr>
      <vt:lpstr>Few Examples</vt:lpstr>
      <vt:lpstr>Note!</vt:lpstr>
      <vt:lpstr>Caution!</vt:lpstr>
      <vt:lpstr>Businesses want much more…</vt:lpstr>
      <vt:lpstr>What is Data Warehouse?</vt:lpstr>
      <vt:lpstr>What is Data Warehouse?</vt:lpstr>
      <vt:lpstr>What is a Data Warehouse?</vt:lpstr>
      <vt:lpstr>What is a Data Warehouse?</vt:lpstr>
      <vt:lpstr>How is it Different?</vt:lpstr>
      <vt:lpstr>How is it Different?</vt:lpstr>
      <vt:lpstr>Why is this Hard?</vt:lpstr>
      <vt:lpstr>Why is this hard?</vt:lpstr>
      <vt:lpstr>Reality Check!</vt:lpstr>
      <vt:lpstr>Reality Check!</vt:lpstr>
      <vt:lpstr>Amdahl’s Law</vt:lpstr>
      <vt:lpstr>Amdahl’s Law</vt:lpstr>
      <vt:lpstr>Amdahl’s Law</vt:lpstr>
      <vt:lpstr>Scalability – It’s Not Just About Volume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68</cp:revision>
  <dcterms:created xsi:type="dcterms:W3CDTF">2023-08-30T20:03:28Z</dcterms:created>
  <dcterms:modified xsi:type="dcterms:W3CDTF">2023-09-12T04:43:21Z</dcterms:modified>
</cp:coreProperties>
</file>