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32" autoAdjust="0"/>
  </p:normalViewPr>
  <p:slideViewPr>
    <p:cSldViewPr snapToGrid="0">
      <p:cViewPr varScale="1">
        <p:scale>
          <a:sx n="80" d="100"/>
          <a:sy n="80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EC035-2552-400A-AF95-20A19EBBA641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2CBFF-B5D7-49AD-809B-1381A60EA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6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B779-BE40-4D00-88B1-9AE9BBB50E49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443D-8C79-4D7C-8398-4E1C3994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27DBE-EB2E-4079-90BE-76F562CAA8AD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443D-8C79-4D7C-8398-4E1C3994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2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2958F-DE04-4C65-9609-5D6E1A981C62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443D-8C79-4D7C-8398-4E1C3994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9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A48F-8EE0-4C66-92A7-00DCA2F8E2E1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443D-8C79-4D7C-8398-4E1C3994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7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7446-564F-485A-A7D3-9D76F98F1E35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443D-8C79-4D7C-8398-4E1C3994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2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47DD-6373-4A4B-9D27-2BF9AAB3A591}" type="datetime1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443D-8C79-4D7C-8398-4E1C3994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4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5500-A71A-4E18-9710-D8B982C84D99}" type="datetime1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443D-8C79-4D7C-8398-4E1C3994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1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32B8B-47AB-4721-8486-E193CCAFE8AB}" type="datetime1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443D-8C79-4D7C-8398-4E1C3994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22DCF-B373-41A3-9DAC-7A3B22661957}" type="datetime1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443D-8C79-4D7C-8398-4E1C3994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4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6821-CAF0-42E8-A5D0-5F329609A4B2}" type="datetime1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443D-8C79-4D7C-8398-4E1C3994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4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7079-D096-4111-A743-9F85C2A70544}" type="datetime1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7443D-8C79-4D7C-8398-4E1C3994C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3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480175"/>
            <a:ext cx="12191999" cy="365125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University of Sargodha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706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747443D-8C79-4D7C-8398-4E1C3994CE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415553" y="62753"/>
            <a:ext cx="877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0"/>
            <a:ext cx="12191999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 Database</a:t>
            </a:r>
            <a:r>
              <a:rPr lang="en-US" baseline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Management System – Fall 2023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611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DB90BEA-C74E-4C86-86D7-D900F0D8DF13}" type="datetime1">
              <a:rPr lang="en-US" smtClean="0"/>
              <a:t>10/9/2023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6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DeNormalization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Lecture 12</a:t>
            </a:r>
          </a:p>
          <a:p>
            <a:r>
              <a:rPr lang="en-US" dirty="0" smtClean="0"/>
              <a:t>Fahad </a:t>
            </a:r>
            <a:r>
              <a:rPr lang="en-US" dirty="0" err="1" smtClean="0"/>
              <a:t>Maqbool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Department of Computer Science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532" y="381000"/>
            <a:ext cx="1640494" cy="16125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582" y="5349875"/>
            <a:ext cx="3022393" cy="1105235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7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grpSp>
        <p:nvGrpSpPr>
          <p:cNvPr id="5" name="Group 127"/>
          <p:cNvGrpSpPr>
            <a:grpSpLocks/>
          </p:cNvGrpSpPr>
          <p:nvPr/>
        </p:nvGrpSpPr>
        <p:grpSpPr bwMode="auto">
          <a:xfrm>
            <a:off x="4133850" y="365125"/>
            <a:ext cx="2514600" cy="3124200"/>
            <a:chOff x="528" y="384"/>
            <a:chExt cx="1584" cy="1968"/>
          </a:xfrm>
        </p:grpSpPr>
        <p:sp>
          <p:nvSpPr>
            <p:cNvPr id="6" name="Rectangle 34"/>
            <p:cNvSpPr>
              <a:spLocks noChangeArrowheads="1"/>
            </p:cNvSpPr>
            <p:nvPr/>
          </p:nvSpPr>
          <p:spPr bwMode="auto">
            <a:xfrm>
              <a:off x="528" y="624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ColA</a:t>
              </a:r>
            </a:p>
          </p:txBody>
        </p:sp>
        <p:sp>
          <p:nvSpPr>
            <p:cNvPr id="7" name="Rectangle 35"/>
            <p:cNvSpPr>
              <a:spLocks noChangeArrowheads="1"/>
            </p:cNvSpPr>
            <p:nvPr/>
          </p:nvSpPr>
          <p:spPr bwMode="auto">
            <a:xfrm>
              <a:off x="1056" y="624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ColB</a:t>
              </a:r>
            </a:p>
          </p:txBody>
        </p:sp>
        <p:sp>
          <p:nvSpPr>
            <p:cNvPr id="8" name="Rectangle 36"/>
            <p:cNvSpPr>
              <a:spLocks noChangeArrowheads="1"/>
            </p:cNvSpPr>
            <p:nvPr/>
          </p:nvSpPr>
          <p:spPr bwMode="auto">
            <a:xfrm>
              <a:off x="528" y="91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37"/>
            <p:cNvSpPr>
              <a:spLocks noChangeArrowheads="1"/>
            </p:cNvSpPr>
            <p:nvPr/>
          </p:nvSpPr>
          <p:spPr bwMode="auto">
            <a:xfrm>
              <a:off x="1056" y="91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38"/>
            <p:cNvSpPr>
              <a:spLocks noChangeArrowheads="1"/>
            </p:cNvSpPr>
            <p:nvPr/>
          </p:nvSpPr>
          <p:spPr bwMode="auto">
            <a:xfrm>
              <a:off x="528" y="115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39"/>
            <p:cNvSpPr>
              <a:spLocks noChangeArrowheads="1"/>
            </p:cNvSpPr>
            <p:nvPr/>
          </p:nvSpPr>
          <p:spPr bwMode="auto">
            <a:xfrm>
              <a:off x="1056" y="115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40"/>
            <p:cNvSpPr>
              <a:spLocks noChangeArrowheads="1"/>
            </p:cNvSpPr>
            <p:nvPr/>
          </p:nvSpPr>
          <p:spPr bwMode="auto">
            <a:xfrm>
              <a:off x="528" y="139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41"/>
            <p:cNvSpPr>
              <a:spLocks noChangeArrowheads="1"/>
            </p:cNvSpPr>
            <p:nvPr/>
          </p:nvSpPr>
          <p:spPr bwMode="auto">
            <a:xfrm>
              <a:off x="1056" y="139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42"/>
            <p:cNvSpPr>
              <a:spLocks noChangeArrowheads="1"/>
            </p:cNvSpPr>
            <p:nvPr/>
          </p:nvSpPr>
          <p:spPr bwMode="auto">
            <a:xfrm>
              <a:off x="1584" y="624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ColC</a:t>
              </a:r>
            </a:p>
          </p:txBody>
        </p:sp>
        <p:sp>
          <p:nvSpPr>
            <p:cNvPr id="15" name="Rectangle 43"/>
            <p:cNvSpPr>
              <a:spLocks noChangeArrowheads="1"/>
            </p:cNvSpPr>
            <p:nvPr/>
          </p:nvSpPr>
          <p:spPr bwMode="auto">
            <a:xfrm>
              <a:off x="1584" y="91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44"/>
            <p:cNvSpPr>
              <a:spLocks noChangeArrowheads="1"/>
            </p:cNvSpPr>
            <p:nvPr/>
          </p:nvSpPr>
          <p:spPr bwMode="auto">
            <a:xfrm>
              <a:off x="1584" y="115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45"/>
            <p:cNvSpPr>
              <a:spLocks noChangeArrowheads="1"/>
            </p:cNvSpPr>
            <p:nvPr/>
          </p:nvSpPr>
          <p:spPr bwMode="auto">
            <a:xfrm>
              <a:off x="1584" y="139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47"/>
            <p:cNvSpPr>
              <a:spLocks noChangeArrowheads="1"/>
            </p:cNvSpPr>
            <p:nvPr/>
          </p:nvSpPr>
          <p:spPr bwMode="auto">
            <a:xfrm>
              <a:off x="528" y="163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48"/>
            <p:cNvSpPr>
              <a:spLocks noChangeArrowheads="1"/>
            </p:cNvSpPr>
            <p:nvPr/>
          </p:nvSpPr>
          <p:spPr bwMode="auto">
            <a:xfrm>
              <a:off x="1056" y="163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49"/>
            <p:cNvSpPr>
              <a:spLocks noChangeArrowheads="1"/>
            </p:cNvSpPr>
            <p:nvPr/>
          </p:nvSpPr>
          <p:spPr bwMode="auto">
            <a:xfrm>
              <a:off x="528" y="187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50"/>
            <p:cNvSpPr>
              <a:spLocks noChangeArrowheads="1"/>
            </p:cNvSpPr>
            <p:nvPr/>
          </p:nvSpPr>
          <p:spPr bwMode="auto">
            <a:xfrm>
              <a:off x="1056" y="187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51"/>
            <p:cNvSpPr>
              <a:spLocks noChangeArrowheads="1"/>
            </p:cNvSpPr>
            <p:nvPr/>
          </p:nvSpPr>
          <p:spPr bwMode="auto">
            <a:xfrm>
              <a:off x="528" y="211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52"/>
            <p:cNvSpPr>
              <a:spLocks noChangeArrowheads="1"/>
            </p:cNvSpPr>
            <p:nvPr/>
          </p:nvSpPr>
          <p:spPr bwMode="auto">
            <a:xfrm>
              <a:off x="1056" y="211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53"/>
            <p:cNvSpPr>
              <a:spLocks noChangeArrowheads="1"/>
            </p:cNvSpPr>
            <p:nvPr/>
          </p:nvSpPr>
          <p:spPr bwMode="auto">
            <a:xfrm>
              <a:off x="1584" y="163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54"/>
            <p:cNvSpPr>
              <a:spLocks noChangeArrowheads="1"/>
            </p:cNvSpPr>
            <p:nvPr/>
          </p:nvSpPr>
          <p:spPr bwMode="auto">
            <a:xfrm>
              <a:off x="1584" y="187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55"/>
            <p:cNvSpPr>
              <a:spLocks noChangeArrowheads="1"/>
            </p:cNvSpPr>
            <p:nvPr/>
          </p:nvSpPr>
          <p:spPr bwMode="auto">
            <a:xfrm>
              <a:off x="1584" y="211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119"/>
            <p:cNvSpPr txBox="1">
              <a:spLocks noChangeArrowheads="1"/>
            </p:cNvSpPr>
            <p:nvPr/>
          </p:nvSpPr>
          <p:spPr bwMode="auto">
            <a:xfrm>
              <a:off x="1056" y="384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Table</a:t>
              </a:r>
            </a:p>
          </p:txBody>
        </p:sp>
      </p:grpSp>
      <p:grpSp>
        <p:nvGrpSpPr>
          <p:cNvPr id="28" name="Group 130"/>
          <p:cNvGrpSpPr>
            <a:grpSpLocks/>
          </p:cNvGrpSpPr>
          <p:nvPr/>
        </p:nvGrpSpPr>
        <p:grpSpPr bwMode="auto">
          <a:xfrm>
            <a:off x="6953250" y="365125"/>
            <a:ext cx="4648200" cy="3643312"/>
            <a:chOff x="2784" y="441"/>
            <a:chExt cx="2928" cy="2295"/>
          </a:xfrm>
        </p:grpSpPr>
        <p:grpSp>
          <p:nvGrpSpPr>
            <p:cNvPr id="29" name="Group 125"/>
            <p:cNvGrpSpPr>
              <a:grpSpLocks/>
            </p:cNvGrpSpPr>
            <p:nvPr/>
          </p:nvGrpSpPr>
          <p:grpSpPr bwMode="auto">
            <a:xfrm>
              <a:off x="3312" y="441"/>
              <a:ext cx="2400" cy="2295"/>
              <a:chOff x="2976" y="384"/>
              <a:chExt cx="2400" cy="2295"/>
            </a:xfrm>
          </p:grpSpPr>
          <p:sp>
            <p:nvSpPr>
              <p:cNvPr id="31" name="Text Box 46"/>
              <p:cNvSpPr txBox="1">
                <a:spLocks noChangeArrowheads="1"/>
              </p:cNvSpPr>
              <p:nvPr/>
            </p:nvSpPr>
            <p:spPr bwMode="auto">
              <a:xfrm>
                <a:off x="3792" y="2448"/>
                <a:ext cx="9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Vertical Split</a:t>
                </a:r>
              </a:p>
            </p:txBody>
          </p:sp>
          <p:sp>
            <p:nvSpPr>
              <p:cNvPr id="32" name="Rectangle 56"/>
              <p:cNvSpPr>
                <a:spLocks noChangeArrowheads="1"/>
              </p:cNvSpPr>
              <p:nvPr/>
            </p:nvSpPr>
            <p:spPr bwMode="auto">
              <a:xfrm>
                <a:off x="2976" y="624"/>
                <a:ext cx="52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ColA</a:t>
                </a:r>
              </a:p>
            </p:txBody>
          </p:sp>
          <p:sp>
            <p:nvSpPr>
              <p:cNvPr id="33" name="Rectangle 57"/>
              <p:cNvSpPr>
                <a:spLocks noChangeArrowheads="1"/>
              </p:cNvSpPr>
              <p:nvPr/>
            </p:nvSpPr>
            <p:spPr bwMode="auto">
              <a:xfrm>
                <a:off x="3504" y="624"/>
                <a:ext cx="52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ColB</a:t>
                </a:r>
              </a:p>
            </p:txBody>
          </p:sp>
          <p:sp>
            <p:nvSpPr>
              <p:cNvPr id="34" name="Rectangle 58"/>
              <p:cNvSpPr>
                <a:spLocks noChangeArrowheads="1"/>
              </p:cNvSpPr>
              <p:nvPr/>
            </p:nvSpPr>
            <p:spPr bwMode="auto">
              <a:xfrm>
                <a:off x="2976" y="912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Rectangle 59"/>
              <p:cNvSpPr>
                <a:spLocks noChangeArrowheads="1"/>
              </p:cNvSpPr>
              <p:nvPr/>
            </p:nvSpPr>
            <p:spPr bwMode="auto">
              <a:xfrm>
                <a:off x="3504" y="912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60"/>
              <p:cNvSpPr>
                <a:spLocks noChangeArrowheads="1"/>
              </p:cNvSpPr>
              <p:nvPr/>
            </p:nvSpPr>
            <p:spPr bwMode="auto">
              <a:xfrm>
                <a:off x="2976" y="1152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Rectangle 61"/>
              <p:cNvSpPr>
                <a:spLocks noChangeArrowheads="1"/>
              </p:cNvSpPr>
              <p:nvPr/>
            </p:nvSpPr>
            <p:spPr bwMode="auto">
              <a:xfrm>
                <a:off x="3504" y="1152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62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Rectangle 63"/>
              <p:cNvSpPr>
                <a:spLocks noChangeArrowheads="1"/>
              </p:cNvSpPr>
              <p:nvPr/>
            </p:nvSpPr>
            <p:spPr bwMode="auto">
              <a:xfrm>
                <a:off x="3504" y="1392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Rectangle 68"/>
              <p:cNvSpPr>
                <a:spLocks noChangeArrowheads="1"/>
              </p:cNvSpPr>
              <p:nvPr/>
            </p:nvSpPr>
            <p:spPr bwMode="auto">
              <a:xfrm>
                <a:off x="2976" y="1632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Rectangle 69"/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70"/>
              <p:cNvSpPr>
                <a:spLocks noChangeArrowheads="1"/>
              </p:cNvSpPr>
              <p:nvPr/>
            </p:nvSpPr>
            <p:spPr bwMode="auto">
              <a:xfrm>
                <a:off x="2976" y="1872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Rectangle 71"/>
              <p:cNvSpPr>
                <a:spLocks noChangeArrowheads="1"/>
              </p:cNvSpPr>
              <p:nvPr/>
            </p:nvSpPr>
            <p:spPr bwMode="auto">
              <a:xfrm>
                <a:off x="3504" y="1872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Rectangle 72"/>
              <p:cNvSpPr>
                <a:spLocks noChangeArrowheads="1"/>
              </p:cNvSpPr>
              <p:nvPr/>
            </p:nvSpPr>
            <p:spPr bwMode="auto">
              <a:xfrm>
                <a:off x="2976" y="2112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Rectangle 73"/>
              <p:cNvSpPr>
                <a:spLocks noChangeArrowheads="1"/>
              </p:cNvSpPr>
              <p:nvPr/>
            </p:nvSpPr>
            <p:spPr bwMode="auto">
              <a:xfrm>
                <a:off x="3504" y="2112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98"/>
              <p:cNvSpPr>
                <a:spLocks noChangeArrowheads="1"/>
              </p:cNvSpPr>
              <p:nvPr/>
            </p:nvSpPr>
            <p:spPr bwMode="auto">
              <a:xfrm>
                <a:off x="4320" y="624"/>
                <a:ext cx="52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ColA</a:t>
                </a:r>
              </a:p>
            </p:txBody>
          </p:sp>
          <p:sp>
            <p:nvSpPr>
              <p:cNvPr id="47" name="Rectangle 99"/>
              <p:cNvSpPr>
                <a:spLocks noChangeArrowheads="1"/>
              </p:cNvSpPr>
              <p:nvPr/>
            </p:nvSpPr>
            <p:spPr bwMode="auto">
              <a:xfrm>
                <a:off x="4848" y="624"/>
                <a:ext cx="52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ColC</a:t>
                </a:r>
              </a:p>
            </p:txBody>
          </p:sp>
          <p:sp>
            <p:nvSpPr>
              <p:cNvPr id="48" name="Rectangle 100"/>
              <p:cNvSpPr>
                <a:spLocks noChangeArrowheads="1"/>
              </p:cNvSpPr>
              <p:nvPr/>
            </p:nvSpPr>
            <p:spPr bwMode="auto">
              <a:xfrm>
                <a:off x="4320" y="912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101"/>
              <p:cNvSpPr>
                <a:spLocks noChangeArrowheads="1"/>
              </p:cNvSpPr>
              <p:nvPr/>
            </p:nvSpPr>
            <p:spPr bwMode="auto">
              <a:xfrm>
                <a:off x="4848" y="912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102"/>
              <p:cNvSpPr>
                <a:spLocks noChangeArrowheads="1"/>
              </p:cNvSpPr>
              <p:nvPr/>
            </p:nvSpPr>
            <p:spPr bwMode="auto">
              <a:xfrm>
                <a:off x="4320" y="1152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Rectangle 103"/>
              <p:cNvSpPr>
                <a:spLocks noChangeArrowheads="1"/>
              </p:cNvSpPr>
              <p:nvPr/>
            </p:nvSpPr>
            <p:spPr bwMode="auto">
              <a:xfrm>
                <a:off x="4848" y="1152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Rectangle 104"/>
              <p:cNvSpPr>
                <a:spLocks noChangeArrowheads="1"/>
              </p:cNvSpPr>
              <p:nvPr/>
            </p:nvSpPr>
            <p:spPr bwMode="auto">
              <a:xfrm>
                <a:off x="4320" y="1392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Rectangle 105"/>
              <p:cNvSpPr>
                <a:spLocks noChangeArrowheads="1"/>
              </p:cNvSpPr>
              <p:nvPr/>
            </p:nvSpPr>
            <p:spPr bwMode="auto">
              <a:xfrm>
                <a:off x="4848" y="1392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110"/>
              <p:cNvSpPr>
                <a:spLocks noChangeArrowheads="1"/>
              </p:cNvSpPr>
              <p:nvPr/>
            </p:nvSpPr>
            <p:spPr bwMode="auto">
              <a:xfrm>
                <a:off x="4320" y="1632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Rectangle 111"/>
              <p:cNvSpPr>
                <a:spLocks noChangeArrowheads="1"/>
              </p:cNvSpPr>
              <p:nvPr/>
            </p:nvSpPr>
            <p:spPr bwMode="auto">
              <a:xfrm>
                <a:off x="4848" y="1632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Rectangle 112"/>
              <p:cNvSpPr>
                <a:spLocks noChangeArrowheads="1"/>
              </p:cNvSpPr>
              <p:nvPr/>
            </p:nvSpPr>
            <p:spPr bwMode="auto">
              <a:xfrm>
                <a:off x="4320" y="1872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Rectangle 113"/>
              <p:cNvSpPr>
                <a:spLocks noChangeArrowheads="1"/>
              </p:cNvSpPr>
              <p:nvPr/>
            </p:nvSpPr>
            <p:spPr bwMode="auto">
              <a:xfrm>
                <a:off x="4848" y="1872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Rectangle 114"/>
              <p:cNvSpPr>
                <a:spLocks noChangeArrowheads="1"/>
              </p:cNvSpPr>
              <p:nvPr/>
            </p:nvSpPr>
            <p:spPr bwMode="auto">
              <a:xfrm>
                <a:off x="4320" y="2112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Rectangle 115"/>
              <p:cNvSpPr>
                <a:spLocks noChangeArrowheads="1"/>
              </p:cNvSpPr>
              <p:nvPr/>
            </p:nvSpPr>
            <p:spPr bwMode="auto">
              <a:xfrm>
                <a:off x="4848" y="2112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Text Box 121"/>
              <p:cNvSpPr txBox="1">
                <a:spLocks noChangeArrowheads="1"/>
              </p:cNvSpPr>
              <p:nvPr/>
            </p:nvSpPr>
            <p:spPr bwMode="auto">
              <a:xfrm>
                <a:off x="3120" y="384"/>
                <a:ext cx="70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Table_v1</a:t>
                </a:r>
              </a:p>
            </p:txBody>
          </p:sp>
          <p:sp>
            <p:nvSpPr>
              <p:cNvPr id="61" name="Text Box 122"/>
              <p:cNvSpPr txBox="1">
                <a:spLocks noChangeArrowheads="1"/>
              </p:cNvSpPr>
              <p:nvPr/>
            </p:nvSpPr>
            <p:spPr bwMode="auto">
              <a:xfrm>
                <a:off x="4464" y="384"/>
                <a:ext cx="70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Table_v2</a:t>
                </a:r>
              </a:p>
            </p:txBody>
          </p:sp>
        </p:grpSp>
        <p:sp>
          <p:nvSpPr>
            <p:cNvPr id="30" name="AutoShape 128"/>
            <p:cNvSpPr>
              <a:spLocks noChangeArrowheads="1"/>
            </p:cNvSpPr>
            <p:nvPr/>
          </p:nvSpPr>
          <p:spPr bwMode="auto">
            <a:xfrm>
              <a:off x="2784" y="1344"/>
              <a:ext cx="384" cy="43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" name="Group 131"/>
          <p:cNvGrpSpPr>
            <a:grpSpLocks/>
          </p:cNvGrpSpPr>
          <p:nvPr/>
        </p:nvGrpSpPr>
        <p:grpSpPr bwMode="auto">
          <a:xfrm>
            <a:off x="2838450" y="3703637"/>
            <a:ext cx="5410200" cy="2819400"/>
            <a:chOff x="192" y="2544"/>
            <a:chExt cx="3408" cy="1776"/>
          </a:xfrm>
        </p:grpSpPr>
        <p:grpSp>
          <p:nvGrpSpPr>
            <p:cNvPr id="63" name="Group 126"/>
            <p:cNvGrpSpPr>
              <a:grpSpLocks/>
            </p:cNvGrpSpPr>
            <p:nvPr/>
          </p:nvGrpSpPr>
          <p:grpSpPr bwMode="auto">
            <a:xfrm>
              <a:off x="192" y="2784"/>
              <a:ext cx="3408" cy="1536"/>
              <a:chOff x="192" y="2784"/>
              <a:chExt cx="3408" cy="1536"/>
            </a:xfrm>
          </p:grpSpPr>
          <p:grpSp>
            <p:nvGrpSpPr>
              <p:cNvPr id="65" name="Group 4"/>
              <p:cNvGrpSpPr>
                <a:grpSpLocks/>
              </p:cNvGrpSpPr>
              <p:nvPr/>
            </p:nvGrpSpPr>
            <p:grpSpPr bwMode="auto">
              <a:xfrm>
                <a:off x="192" y="3072"/>
                <a:ext cx="1584" cy="1008"/>
                <a:chOff x="1488" y="2400"/>
                <a:chExt cx="1584" cy="1008"/>
              </a:xfrm>
            </p:grpSpPr>
            <p:sp>
              <p:nvSpPr>
                <p:cNvPr id="82" name="Rectangle 5"/>
                <p:cNvSpPr>
                  <a:spLocks noChangeArrowheads="1"/>
                </p:cNvSpPr>
                <p:nvPr/>
              </p:nvSpPr>
              <p:spPr bwMode="auto">
                <a:xfrm>
                  <a:off x="1488" y="2400"/>
                  <a:ext cx="52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ColA</a:t>
                  </a:r>
                </a:p>
              </p:txBody>
            </p:sp>
            <p:sp>
              <p:nvSpPr>
                <p:cNvPr id="83" name="Rectangle 6"/>
                <p:cNvSpPr>
                  <a:spLocks noChangeArrowheads="1"/>
                </p:cNvSpPr>
                <p:nvPr/>
              </p:nvSpPr>
              <p:spPr bwMode="auto">
                <a:xfrm>
                  <a:off x="2016" y="2400"/>
                  <a:ext cx="52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ColB</a:t>
                  </a:r>
                </a:p>
              </p:txBody>
            </p:sp>
            <p:sp>
              <p:nvSpPr>
                <p:cNvPr id="84" name="Rectangle 7"/>
                <p:cNvSpPr>
                  <a:spLocks noChangeArrowheads="1"/>
                </p:cNvSpPr>
                <p:nvPr/>
              </p:nvSpPr>
              <p:spPr bwMode="auto">
                <a:xfrm>
                  <a:off x="1488" y="2688"/>
                  <a:ext cx="52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Rectangle 8"/>
                <p:cNvSpPr>
                  <a:spLocks noChangeArrowheads="1"/>
                </p:cNvSpPr>
                <p:nvPr/>
              </p:nvSpPr>
              <p:spPr bwMode="auto">
                <a:xfrm>
                  <a:off x="2016" y="2688"/>
                  <a:ext cx="52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Rectangle 9"/>
                <p:cNvSpPr>
                  <a:spLocks noChangeArrowheads="1"/>
                </p:cNvSpPr>
                <p:nvPr/>
              </p:nvSpPr>
              <p:spPr bwMode="auto">
                <a:xfrm>
                  <a:off x="1488" y="2928"/>
                  <a:ext cx="52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Rectangle 10"/>
                <p:cNvSpPr>
                  <a:spLocks noChangeArrowheads="1"/>
                </p:cNvSpPr>
                <p:nvPr/>
              </p:nvSpPr>
              <p:spPr bwMode="auto">
                <a:xfrm>
                  <a:off x="2016" y="2928"/>
                  <a:ext cx="52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Rectangle 11"/>
                <p:cNvSpPr>
                  <a:spLocks noChangeArrowheads="1"/>
                </p:cNvSpPr>
                <p:nvPr/>
              </p:nvSpPr>
              <p:spPr bwMode="auto">
                <a:xfrm>
                  <a:off x="1488" y="3168"/>
                  <a:ext cx="52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Rectangle 12"/>
                <p:cNvSpPr>
                  <a:spLocks noChangeArrowheads="1"/>
                </p:cNvSpPr>
                <p:nvPr/>
              </p:nvSpPr>
              <p:spPr bwMode="auto">
                <a:xfrm>
                  <a:off x="2016" y="3168"/>
                  <a:ext cx="52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Rectangle 13"/>
                <p:cNvSpPr>
                  <a:spLocks noChangeArrowheads="1"/>
                </p:cNvSpPr>
                <p:nvPr/>
              </p:nvSpPr>
              <p:spPr bwMode="auto">
                <a:xfrm>
                  <a:off x="2544" y="2400"/>
                  <a:ext cx="52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ColC</a:t>
                  </a:r>
                </a:p>
              </p:txBody>
            </p:sp>
            <p:sp>
              <p:nvSpPr>
                <p:cNvPr id="91" name="Rectangle 14"/>
                <p:cNvSpPr>
                  <a:spLocks noChangeArrowheads="1"/>
                </p:cNvSpPr>
                <p:nvPr/>
              </p:nvSpPr>
              <p:spPr bwMode="auto">
                <a:xfrm>
                  <a:off x="2544" y="2688"/>
                  <a:ext cx="52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Rectangle 15"/>
                <p:cNvSpPr>
                  <a:spLocks noChangeArrowheads="1"/>
                </p:cNvSpPr>
                <p:nvPr/>
              </p:nvSpPr>
              <p:spPr bwMode="auto">
                <a:xfrm>
                  <a:off x="2544" y="2928"/>
                  <a:ext cx="52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Rectangle 16"/>
                <p:cNvSpPr>
                  <a:spLocks noChangeArrowheads="1"/>
                </p:cNvSpPr>
                <p:nvPr/>
              </p:nvSpPr>
              <p:spPr bwMode="auto">
                <a:xfrm>
                  <a:off x="2544" y="3168"/>
                  <a:ext cx="52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6" name="Text Box 18"/>
              <p:cNvSpPr txBox="1">
                <a:spLocks noChangeArrowheads="1"/>
              </p:cNvSpPr>
              <p:nvPr/>
            </p:nvSpPr>
            <p:spPr bwMode="auto">
              <a:xfrm>
                <a:off x="1440" y="4089"/>
                <a:ext cx="11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Horizontal split</a:t>
                </a:r>
              </a:p>
            </p:txBody>
          </p:sp>
          <p:grpSp>
            <p:nvGrpSpPr>
              <p:cNvPr id="67" name="Group 19"/>
              <p:cNvGrpSpPr>
                <a:grpSpLocks/>
              </p:cNvGrpSpPr>
              <p:nvPr/>
            </p:nvGrpSpPr>
            <p:grpSpPr bwMode="auto">
              <a:xfrm>
                <a:off x="2016" y="3072"/>
                <a:ext cx="1584" cy="1008"/>
                <a:chOff x="1488" y="2400"/>
                <a:chExt cx="1584" cy="1008"/>
              </a:xfrm>
            </p:grpSpPr>
            <p:sp>
              <p:nvSpPr>
                <p:cNvPr id="70" name="Rectangle 20"/>
                <p:cNvSpPr>
                  <a:spLocks noChangeArrowheads="1"/>
                </p:cNvSpPr>
                <p:nvPr/>
              </p:nvSpPr>
              <p:spPr bwMode="auto">
                <a:xfrm>
                  <a:off x="1488" y="2400"/>
                  <a:ext cx="52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ColA</a:t>
                  </a:r>
                </a:p>
              </p:txBody>
            </p:sp>
            <p:sp>
              <p:nvSpPr>
                <p:cNvPr id="71" name="Rectangle 21"/>
                <p:cNvSpPr>
                  <a:spLocks noChangeArrowheads="1"/>
                </p:cNvSpPr>
                <p:nvPr/>
              </p:nvSpPr>
              <p:spPr bwMode="auto">
                <a:xfrm>
                  <a:off x="2016" y="2400"/>
                  <a:ext cx="52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ColB</a:t>
                  </a:r>
                </a:p>
              </p:txBody>
            </p:sp>
            <p:sp>
              <p:nvSpPr>
                <p:cNvPr id="72" name="Rectangle 22"/>
                <p:cNvSpPr>
                  <a:spLocks noChangeArrowheads="1"/>
                </p:cNvSpPr>
                <p:nvPr/>
              </p:nvSpPr>
              <p:spPr bwMode="auto">
                <a:xfrm>
                  <a:off x="1488" y="2688"/>
                  <a:ext cx="52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Rectangle 23"/>
                <p:cNvSpPr>
                  <a:spLocks noChangeArrowheads="1"/>
                </p:cNvSpPr>
                <p:nvPr/>
              </p:nvSpPr>
              <p:spPr bwMode="auto">
                <a:xfrm>
                  <a:off x="2016" y="2688"/>
                  <a:ext cx="52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Rectangle 24"/>
                <p:cNvSpPr>
                  <a:spLocks noChangeArrowheads="1"/>
                </p:cNvSpPr>
                <p:nvPr/>
              </p:nvSpPr>
              <p:spPr bwMode="auto">
                <a:xfrm>
                  <a:off x="1488" y="2928"/>
                  <a:ext cx="52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Rectangle 25"/>
                <p:cNvSpPr>
                  <a:spLocks noChangeArrowheads="1"/>
                </p:cNvSpPr>
                <p:nvPr/>
              </p:nvSpPr>
              <p:spPr bwMode="auto">
                <a:xfrm>
                  <a:off x="2016" y="2928"/>
                  <a:ext cx="52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Rectangle 26"/>
                <p:cNvSpPr>
                  <a:spLocks noChangeArrowheads="1"/>
                </p:cNvSpPr>
                <p:nvPr/>
              </p:nvSpPr>
              <p:spPr bwMode="auto">
                <a:xfrm>
                  <a:off x="1488" y="3168"/>
                  <a:ext cx="52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Rectangle 27"/>
                <p:cNvSpPr>
                  <a:spLocks noChangeArrowheads="1"/>
                </p:cNvSpPr>
                <p:nvPr/>
              </p:nvSpPr>
              <p:spPr bwMode="auto">
                <a:xfrm>
                  <a:off x="2016" y="3168"/>
                  <a:ext cx="52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Rectangle 28"/>
                <p:cNvSpPr>
                  <a:spLocks noChangeArrowheads="1"/>
                </p:cNvSpPr>
                <p:nvPr/>
              </p:nvSpPr>
              <p:spPr bwMode="auto">
                <a:xfrm>
                  <a:off x="2544" y="2400"/>
                  <a:ext cx="528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en-US"/>
                    <a:t>ColC</a:t>
                  </a:r>
                </a:p>
              </p:txBody>
            </p:sp>
            <p:sp>
              <p:nvSpPr>
                <p:cNvPr id="79" name="Rectangle 29"/>
                <p:cNvSpPr>
                  <a:spLocks noChangeArrowheads="1"/>
                </p:cNvSpPr>
                <p:nvPr/>
              </p:nvSpPr>
              <p:spPr bwMode="auto">
                <a:xfrm>
                  <a:off x="2544" y="2688"/>
                  <a:ext cx="52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Rectangle 30"/>
                <p:cNvSpPr>
                  <a:spLocks noChangeArrowheads="1"/>
                </p:cNvSpPr>
                <p:nvPr/>
              </p:nvSpPr>
              <p:spPr bwMode="auto">
                <a:xfrm>
                  <a:off x="2544" y="2928"/>
                  <a:ext cx="52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Rectangle 31"/>
                <p:cNvSpPr>
                  <a:spLocks noChangeArrowheads="1"/>
                </p:cNvSpPr>
                <p:nvPr/>
              </p:nvSpPr>
              <p:spPr bwMode="auto">
                <a:xfrm>
                  <a:off x="2544" y="3168"/>
                  <a:ext cx="528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8" name="Text Box 123"/>
              <p:cNvSpPr txBox="1">
                <a:spLocks noChangeArrowheads="1"/>
              </p:cNvSpPr>
              <p:nvPr/>
            </p:nvSpPr>
            <p:spPr bwMode="auto">
              <a:xfrm>
                <a:off x="672" y="2784"/>
                <a:ext cx="7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Table_h1</a:t>
                </a:r>
              </a:p>
            </p:txBody>
          </p:sp>
          <p:sp>
            <p:nvSpPr>
              <p:cNvPr id="69" name="Text Box 124"/>
              <p:cNvSpPr txBox="1">
                <a:spLocks noChangeArrowheads="1"/>
              </p:cNvSpPr>
              <p:nvPr/>
            </p:nvSpPr>
            <p:spPr bwMode="auto">
              <a:xfrm>
                <a:off x="2448" y="2784"/>
                <a:ext cx="7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Table_h2</a:t>
                </a:r>
              </a:p>
            </p:txBody>
          </p:sp>
        </p:grpSp>
        <p:sp>
          <p:nvSpPr>
            <p:cNvPr id="64" name="AutoShape 129"/>
            <p:cNvSpPr>
              <a:spLocks noChangeArrowheads="1"/>
            </p:cNvSpPr>
            <p:nvPr/>
          </p:nvSpPr>
          <p:spPr bwMode="auto">
            <a:xfrm>
              <a:off x="1680" y="2544"/>
              <a:ext cx="480" cy="384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431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Splitting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Breaks a table into multiple tables based upon common column values. Example: Campus specific queries. </a:t>
            </a:r>
          </a:p>
          <a:p>
            <a:endParaRPr lang="en-US" dirty="0"/>
          </a:p>
          <a:p>
            <a:r>
              <a:rPr lang="en-US" dirty="0"/>
              <a:t>GOAL</a:t>
            </a:r>
          </a:p>
          <a:p>
            <a:endParaRPr lang="en-US" dirty="0"/>
          </a:p>
          <a:p>
            <a:r>
              <a:rPr lang="en-US" dirty="0"/>
              <a:t> Spreading rows for exploiting parallelism.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Grouping data to avoid unnecessary query load in WHERE clause.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47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Splitting: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Enhance security of data.</a:t>
            </a:r>
          </a:p>
          <a:p>
            <a:endParaRPr lang="en-US" dirty="0"/>
          </a:p>
          <a:p>
            <a:r>
              <a:rPr lang="en-US" dirty="0" smtClean="0"/>
              <a:t>Organizing </a:t>
            </a:r>
            <a:r>
              <a:rPr lang="en-US" dirty="0"/>
              <a:t>tables differently for different queries.</a:t>
            </a:r>
          </a:p>
          <a:p>
            <a:endParaRPr lang="en-US" dirty="0" smtClean="0"/>
          </a:p>
          <a:p>
            <a:r>
              <a:rPr lang="en-US" dirty="0" smtClean="0"/>
              <a:t>Graceful </a:t>
            </a:r>
            <a:r>
              <a:rPr lang="en-US" dirty="0"/>
              <a:t>degradation of database in case of table damage.</a:t>
            </a:r>
          </a:p>
          <a:p>
            <a:endParaRPr lang="en-US" dirty="0"/>
          </a:p>
          <a:p>
            <a:r>
              <a:rPr lang="en-US" dirty="0" smtClean="0"/>
              <a:t>Fewer </a:t>
            </a:r>
            <a:r>
              <a:rPr lang="en-US" dirty="0"/>
              <a:t>rows result in flatter B-trees and fast data retrieval.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46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Splitting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Infrequently accessed columns become extra “baggage” thus degrading performance. </a:t>
            </a:r>
          </a:p>
          <a:p>
            <a:endParaRPr lang="en-US" dirty="0"/>
          </a:p>
          <a:p>
            <a:r>
              <a:rPr lang="en-US" dirty="0"/>
              <a:t>Very useful for rarely accessed large text columns with large headers.</a:t>
            </a:r>
          </a:p>
          <a:p>
            <a:endParaRPr lang="en-US" dirty="0"/>
          </a:p>
          <a:p>
            <a:r>
              <a:rPr lang="en-US" dirty="0"/>
              <a:t> Header size is reduced, allowing more rows per block, thus reducing I/O. </a:t>
            </a:r>
          </a:p>
          <a:p>
            <a:endParaRPr lang="en-US" dirty="0"/>
          </a:p>
          <a:p>
            <a:r>
              <a:rPr lang="en-US" dirty="0"/>
              <a:t>Splitting and distributing into separate files with repeating primary key. </a:t>
            </a:r>
          </a:p>
          <a:p>
            <a:endParaRPr lang="en-US" dirty="0"/>
          </a:p>
          <a:p>
            <a:r>
              <a:rPr lang="en-US" dirty="0"/>
              <a:t> For an end user, the split appears as a single table through </a:t>
            </a:r>
            <a:r>
              <a:rPr lang="en-US" dirty="0" smtClean="0"/>
              <a:t>a </a:t>
            </a:r>
            <a:r>
              <a:rPr lang="en-US" dirty="0"/>
              <a:t>view.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83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Joining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frequent joins and append the tables together in the physical data model.  </a:t>
            </a:r>
          </a:p>
          <a:p>
            <a:endParaRPr lang="en-US" dirty="0"/>
          </a:p>
          <a:p>
            <a:r>
              <a:rPr lang="en-US" dirty="0"/>
              <a:t>Generally used for 1:M such as master-detail. RI  is assumed to exist.</a:t>
            </a:r>
          </a:p>
          <a:p>
            <a:endParaRPr lang="en-US" dirty="0"/>
          </a:p>
          <a:p>
            <a:r>
              <a:rPr lang="en-US" dirty="0"/>
              <a:t>Additional space is required as the master information is repeated in the new header table.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96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Joining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 rot="16200000">
            <a:off x="2666207" y="2356643"/>
            <a:ext cx="1301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normalized</a:t>
            </a:r>
          </a:p>
        </p:txBody>
      </p:sp>
      <p:sp>
        <p:nvSpPr>
          <p:cNvPr id="6" name="AutoShape 22"/>
          <p:cNvSpPr>
            <a:spLocks/>
          </p:cNvSpPr>
          <p:nvPr/>
        </p:nvSpPr>
        <p:spPr bwMode="auto">
          <a:xfrm>
            <a:off x="3590925" y="822325"/>
            <a:ext cx="228600" cy="3581400"/>
          </a:xfrm>
          <a:prstGeom prst="leftBrace">
            <a:avLst>
              <a:gd name="adj1" fmla="val 130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100"/>
          <p:cNvGrpSpPr>
            <a:grpSpLocks/>
          </p:cNvGrpSpPr>
          <p:nvPr/>
        </p:nvGrpSpPr>
        <p:grpSpPr bwMode="auto">
          <a:xfrm>
            <a:off x="4048125" y="2727325"/>
            <a:ext cx="4800600" cy="1600200"/>
            <a:chOff x="576" y="1680"/>
            <a:chExt cx="3024" cy="1008"/>
          </a:xfrm>
        </p:grpSpPr>
        <p:sp>
          <p:nvSpPr>
            <p:cNvPr id="8" name="Rectangle 48"/>
            <p:cNvSpPr>
              <a:spLocks noChangeArrowheads="1"/>
            </p:cNvSpPr>
            <p:nvPr/>
          </p:nvSpPr>
          <p:spPr bwMode="auto">
            <a:xfrm>
              <a:off x="576" y="1680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Tx_ID</a:t>
              </a:r>
            </a:p>
          </p:txBody>
        </p:sp>
        <p:sp>
          <p:nvSpPr>
            <p:cNvPr id="9" name="Rectangle 49"/>
            <p:cNvSpPr>
              <a:spLocks noChangeArrowheads="1"/>
            </p:cNvSpPr>
            <p:nvPr/>
          </p:nvSpPr>
          <p:spPr bwMode="auto">
            <a:xfrm>
              <a:off x="1104" y="1680"/>
              <a:ext cx="67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Sale_ID</a:t>
              </a:r>
            </a:p>
          </p:txBody>
        </p:sp>
        <p:sp>
          <p:nvSpPr>
            <p:cNvPr id="10" name="Rectangle 50"/>
            <p:cNvSpPr>
              <a:spLocks noChangeArrowheads="1"/>
            </p:cNvSpPr>
            <p:nvPr/>
          </p:nvSpPr>
          <p:spPr bwMode="auto">
            <a:xfrm>
              <a:off x="576" y="1968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51"/>
            <p:cNvSpPr>
              <a:spLocks noChangeArrowheads="1"/>
            </p:cNvSpPr>
            <p:nvPr/>
          </p:nvSpPr>
          <p:spPr bwMode="auto">
            <a:xfrm>
              <a:off x="1104" y="1968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52"/>
            <p:cNvSpPr>
              <a:spLocks noChangeArrowheads="1"/>
            </p:cNvSpPr>
            <p:nvPr/>
          </p:nvSpPr>
          <p:spPr bwMode="auto">
            <a:xfrm>
              <a:off x="1776" y="1680"/>
              <a:ext cx="57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Item_ID</a:t>
              </a:r>
            </a:p>
          </p:txBody>
        </p:sp>
        <p:sp>
          <p:nvSpPr>
            <p:cNvPr id="13" name="Rectangle 53"/>
            <p:cNvSpPr>
              <a:spLocks noChangeArrowheads="1"/>
            </p:cNvSpPr>
            <p:nvPr/>
          </p:nvSpPr>
          <p:spPr bwMode="auto">
            <a:xfrm>
              <a:off x="1776" y="196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54"/>
            <p:cNvSpPr>
              <a:spLocks noChangeArrowheads="1"/>
            </p:cNvSpPr>
            <p:nvPr/>
          </p:nvSpPr>
          <p:spPr bwMode="auto">
            <a:xfrm>
              <a:off x="576" y="2208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55"/>
            <p:cNvSpPr>
              <a:spLocks noChangeArrowheads="1"/>
            </p:cNvSpPr>
            <p:nvPr/>
          </p:nvSpPr>
          <p:spPr bwMode="auto">
            <a:xfrm>
              <a:off x="1104" y="2208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56"/>
            <p:cNvSpPr>
              <a:spLocks noChangeArrowheads="1"/>
            </p:cNvSpPr>
            <p:nvPr/>
          </p:nvSpPr>
          <p:spPr bwMode="auto">
            <a:xfrm>
              <a:off x="1776" y="220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57"/>
            <p:cNvSpPr>
              <a:spLocks noChangeArrowheads="1"/>
            </p:cNvSpPr>
            <p:nvPr/>
          </p:nvSpPr>
          <p:spPr bwMode="auto">
            <a:xfrm>
              <a:off x="576" y="2448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58"/>
            <p:cNvSpPr>
              <a:spLocks noChangeArrowheads="1"/>
            </p:cNvSpPr>
            <p:nvPr/>
          </p:nvSpPr>
          <p:spPr bwMode="auto">
            <a:xfrm>
              <a:off x="1104" y="2448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59"/>
            <p:cNvSpPr>
              <a:spLocks noChangeArrowheads="1"/>
            </p:cNvSpPr>
            <p:nvPr/>
          </p:nvSpPr>
          <p:spPr bwMode="auto">
            <a:xfrm>
              <a:off x="1776" y="2448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60"/>
            <p:cNvSpPr>
              <a:spLocks noChangeArrowheads="1"/>
            </p:cNvSpPr>
            <p:nvPr/>
          </p:nvSpPr>
          <p:spPr bwMode="auto">
            <a:xfrm>
              <a:off x="2352" y="1680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Item_Qty</a:t>
              </a:r>
            </a:p>
          </p:txBody>
        </p:sp>
        <p:sp>
          <p:nvSpPr>
            <p:cNvPr id="21" name="Rectangle 61"/>
            <p:cNvSpPr>
              <a:spLocks noChangeArrowheads="1"/>
            </p:cNvSpPr>
            <p:nvPr/>
          </p:nvSpPr>
          <p:spPr bwMode="auto">
            <a:xfrm>
              <a:off x="2352" y="1968"/>
              <a:ext cx="62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62"/>
            <p:cNvSpPr>
              <a:spLocks noChangeArrowheads="1"/>
            </p:cNvSpPr>
            <p:nvPr/>
          </p:nvSpPr>
          <p:spPr bwMode="auto">
            <a:xfrm>
              <a:off x="2352" y="2208"/>
              <a:ext cx="62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63"/>
            <p:cNvSpPr>
              <a:spLocks noChangeArrowheads="1"/>
            </p:cNvSpPr>
            <p:nvPr/>
          </p:nvSpPr>
          <p:spPr bwMode="auto">
            <a:xfrm>
              <a:off x="2352" y="2448"/>
              <a:ext cx="62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64"/>
            <p:cNvSpPr>
              <a:spLocks noChangeArrowheads="1"/>
            </p:cNvSpPr>
            <p:nvPr/>
          </p:nvSpPr>
          <p:spPr bwMode="auto">
            <a:xfrm>
              <a:off x="2976" y="1680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Sale_Rs</a:t>
              </a:r>
            </a:p>
          </p:txBody>
        </p:sp>
        <p:sp>
          <p:nvSpPr>
            <p:cNvPr id="25" name="Rectangle 65"/>
            <p:cNvSpPr>
              <a:spLocks noChangeArrowheads="1"/>
            </p:cNvSpPr>
            <p:nvPr/>
          </p:nvSpPr>
          <p:spPr bwMode="auto">
            <a:xfrm>
              <a:off x="2976" y="1968"/>
              <a:ext cx="62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2976" y="2208"/>
              <a:ext cx="62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67"/>
            <p:cNvSpPr>
              <a:spLocks noChangeArrowheads="1"/>
            </p:cNvSpPr>
            <p:nvPr/>
          </p:nvSpPr>
          <p:spPr bwMode="auto">
            <a:xfrm>
              <a:off x="2976" y="2448"/>
              <a:ext cx="62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102"/>
          <p:cNvGrpSpPr>
            <a:grpSpLocks/>
          </p:cNvGrpSpPr>
          <p:nvPr/>
        </p:nvGrpSpPr>
        <p:grpSpPr bwMode="auto">
          <a:xfrm>
            <a:off x="3514725" y="3408363"/>
            <a:ext cx="7696200" cy="2900362"/>
            <a:chOff x="240" y="2205"/>
            <a:chExt cx="4848" cy="1827"/>
          </a:xfrm>
        </p:grpSpPr>
        <p:sp>
          <p:nvSpPr>
            <p:cNvPr id="29" name="Rectangle 68"/>
            <p:cNvSpPr>
              <a:spLocks noChangeArrowheads="1"/>
            </p:cNvSpPr>
            <p:nvPr/>
          </p:nvSpPr>
          <p:spPr bwMode="auto">
            <a:xfrm>
              <a:off x="576" y="3024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Tx_ID</a:t>
              </a:r>
            </a:p>
          </p:txBody>
        </p:sp>
        <p:sp>
          <p:nvSpPr>
            <p:cNvPr id="30" name="Rectangle 69"/>
            <p:cNvSpPr>
              <a:spLocks noChangeArrowheads="1"/>
            </p:cNvSpPr>
            <p:nvPr/>
          </p:nvSpPr>
          <p:spPr bwMode="auto">
            <a:xfrm>
              <a:off x="1104" y="3024"/>
              <a:ext cx="67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Sale_ID</a:t>
              </a:r>
            </a:p>
          </p:txBody>
        </p:sp>
        <p:sp>
          <p:nvSpPr>
            <p:cNvPr id="31" name="Rectangle 70"/>
            <p:cNvSpPr>
              <a:spLocks noChangeArrowheads="1"/>
            </p:cNvSpPr>
            <p:nvPr/>
          </p:nvSpPr>
          <p:spPr bwMode="auto">
            <a:xfrm>
              <a:off x="576" y="331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71"/>
            <p:cNvSpPr>
              <a:spLocks noChangeArrowheads="1"/>
            </p:cNvSpPr>
            <p:nvPr/>
          </p:nvSpPr>
          <p:spPr bwMode="auto">
            <a:xfrm>
              <a:off x="1104" y="3312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72"/>
            <p:cNvSpPr>
              <a:spLocks noChangeArrowheads="1"/>
            </p:cNvSpPr>
            <p:nvPr/>
          </p:nvSpPr>
          <p:spPr bwMode="auto">
            <a:xfrm>
              <a:off x="3264" y="3024"/>
              <a:ext cx="57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Item_ID</a:t>
              </a:r>
            </a:p>
          </p:txBody>
        </p:sp>
        <p:sp>
          <p:nvSpPr>
            <p:cNvPr id="34" name="Rectangle 73"/>
            <p:cNvSpPr>
              <a:spLocks noChangeArrowheads="1"/>
            </p:cNvSpPr>
            <p:nvPr/>
          </p:nvSpPr>
          <p:spPr bwMode="auto">
            <a:xfrm>
              <a:off x="3264" y="331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74"/>
            <p:cNvSpPr>
              <a:spLocks noChangeArrowheads="1"/>
            </p:cNvSpPr>
            <p:nvPr/>
          </p:nvSpPr>
          <p:spPr bwMode="auto">
            <a:xfrm>
              <a:off x="576" y="355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75"/>
            <p:cNvSpPr>
              <a:spLocks noChangeArrowheads="1"/>
            </p:cNvSpPr>
            <p:nvPr/>
          </p:nvSpPr>
          <p:spPr bwMode="auto">
            <a:xfrm>
              <a:off x="1104" y="3552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76"/>
            <p:cNvSpPr>
              <a:spLocks noChangeArrowheads="1"/>
            </p:cNvSpPr>
            <p:nvPr/>
          </p:nvSpPr>
          <p:spPr bwMode="auto">
            <a:xfrm>
              <a:off x="3264" y="355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77"/>
            <p:cNvSpPr>
              <a:spLocks noChangeArrowheads="1"/>
            </p:cNvSpPr>
            <p:nvPr/>
          </p:nvSpPr>
          <p:spPr bwMode="auto">
            <a:xfrm>
              <a:off x="576" y="379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78"/>
            <p:cNvSpPr>
              <a:spLocks noChangeArrowheads="1"/>
            </p:cNvSpPr>
            <p:nvPr/>
          </p:nvSpPr>
          <p:spPr bwMode="auto">
            <a:xfrm>
              <a:off x="1104" y="3792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79"/>
            <p:cNvSpPr>
              <a:spLocks noChangeArrowheads="1"/>
            </p:cNvSpPr>
            <p:nvPr/>
          </p:nvSpPr>
          <p:spPr bwMode="auto">
            <a:xfrm>
              <a:off x="3264" y="3792"/>
              <a:ext cx="57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80"/>
            <p:cNvSpPr>
              <a:spLocks noChangeArrowheads="1"/>
            </p:cNvSpPr>
            <p:nvPr/>
          </p:nvSpPr>
          <p:spPr bwMode="auto">
            <a:xfrm>
              <a:off x="3840" y="3024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Item_Qty</a:t>
              </a:r>
            </a:p>
          </p:txBody>
        </p:sp>
        <p:sp>
          <p:nvSpPr>
            <p:cNvPr id="42" name="Rectangle 81"/>
            <p:cNvSpPr>
              <a:spLocks noChangeArrowheads="1"/>
            </p:cNvSpPr>
            <p:nvPr/>
          </p:nvSpPr>
          <p:spPr bwMode="auto">
            <a:xfrm>
              <a:off x="3840" y="3312"/>
              <a:ext cx="62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82"/>
            <p:cNvSpPr>
              <a:spLocks noChangeArrowheads="1"/>
            </p:cNvSpPr>
            <p:nvPr/>
          </p:nvSpPr>
          <p:spPr bwMode="auto">
            <a:xfrm>
              <a:off x="3840" y="3552"/>
              <a:ext cx="62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83"/>
            <p:cNvSpPr>
              <a:spLocks noChangeArrowheads="1"/>
            </p:cNvSpPr>
            <p:nvPr/>
          </p:nvSpPr>
          <p:spPr bwMode="auto">
            <a:xfrm>
              <a:off x="3840" y="3792"/>
              <a:ext cx="62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84"/>
            <p:cNvSpPr>
              <a:spLocks noChangeArrowheads="1"/>
            </p:cNvSpPr>
            <p:nvPr/>
          </p:nvSpPr>
          <p:spPr bwMode="auto">
            <a:xfrm>
              <a:off x="4464" y="3024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Sale_Rs</a:t>
              </a:r>
            </a:p>
          </p:txBody>
        </p:sp>
        <p:sp>
          <p:nvSpPr>
            <p:cNvPr id="46" name="Rectangle 85"/>
            <p:cNvSpPr>
              <a:spLocks noChangeArrowheads="1"/>
            </p:cNvSpPr>
            <p:nvPr/>
          </p:nvSpPr>
          <p:spPr bwMode="auto">
            <a:xfrm>
              <a:off x="4464" y="3312"/>
              <a:ext cx="62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86"/>
            <p:cNvSpPr>
              <a:spLocks noChangeArrowheads="1"/>
            </p:cNvSpPr>
            <p:nvPr/>
          </p:nvSpPr>
          <p:spPr bwMode="auto">
            <a:xfrm>
              <a:off x="4464" y="3552"/>
              <a:ext cx="62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87"/>
            <p:cNvSpPr>
              <a:spLocks noChangeArrowheads="1"/>
            </p:cNvSpPr>
            <p:nvPr/>
          </p:nvSpPr>
          <p:spPr bwMode="auto">
            <a:xfrm>
              <a:off x="4464" y="3792"/>
              <a:ext cx="62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88"/>
            <p:cNvSpPr>
              <a:spLocks noChangeArrowheads="1"/>
            </p:cNvSpPr>
            <p:nvPr/>
          </p:nvSpPr>
          <p:spPr bwMode="auto">
            <a:xfrm>
              <a:off x="1776" y="3024"/>
              <a:ext cx="67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Sale_date</a:t>
              </a:r>
            </a:p>
          </p:txBody>
        </p:sp>
        <p:sp>
          <p:nvSpPr>
            <p:cNvPr id="50" name="Rectangle 89"/>
            <p:cNvSpPr>
              <a:spLocks noChangeArrowheads="1"/>
            </p:cNvSpPr>
            <p:nvPr/>
          </p:nvSpPr>
          <p:spPr bwMode="auto">
            <a:xfrm>
              <a:off x="1776" y="3312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90"/>
            <p:cNvSpPr>
              <a:spLocks noChangeArrowheads="1"/>
            </p:cNvSpPr>
            <p:nvPr/>
          </p:nvSpPr>
          <p:spPr bwMode="auto">
            <a:xfrm>
              <a:off x="2448" y="3024"/>
              <a:ext cx="81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Sale_person</a:t>
              </a:r>
            </a:p>
          </p:txBody>
        </p:sp>
        <p:sp>
          <p:nvSpPr>
            <p:cNvPr id="52" name="Rectangle 91"/>
            <p:cNvSpPr>
              <a:spLocks noChangeArrowheads="1"/>
            </p:cNvSpPr>
            <p:nvPr/>
          </p:nvSpPr>
          <p:spPr bwMode="auto">
            <a:xfrm>
              <a:off x="2448" y="3312"/>
              <a:ext cx="81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92"/>
            <p:cNvSpPr>
              <a:spLocks noChangeArrowheads="1"/>
            </p:cNvSpPr>
            <p:nvPr/>
          </p:nvSpPr>
          <p:spPr bwMode="auto">
            <a:xfrm>
              <a:off x="1776" y="3552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93"/>
            <p:cNvSpPr>
              <a:spLocks noChangeArrowheads="1"/>
            </p:cNvSpPr>
            <p:nvPr/>
          </p:nvSpPr>
          <p:spPr bwMode="auto">
            <a:xfrm>
              <a:off x="2448" y="3552"/>
              <a:ext cx="81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94"/>
            <p:cNvSpPr>
              <a:spLocks noChangeArrowheads="1"/>
            </p:cNvSpPr>
            <p:nvPr/>
          </p:nvSpPr>
          <p:spPr bwMode="auto">
            <a:xfrm>
              <a:off x="1776" y="3792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95"/>
            <p:cNvSpPr>
              <a:spLocks noChangeArrowheads="1"/>
            </p:cNvSpPr>
            <p:nvPr/>
          </p:nvSpPr>
          <p:spPr bwMode="auto">
            <a:xfrm>
              <a:off x="2448" y="3792"/>
              <a:ext cx="81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AutoShape 96"/>
            <p:cNvSpPr>
              <a:spLocks noChangeArrowheads="1"/>
            </p:cNvSpPr>
            <p:nvPr/>
          </p:nvSpPr>
          <p:spPr bwMode="auto">
            <a:xfrm rot="3060058">
              <a:off x="3568" y="2205"/>
              <a:ext cx="672" cy="672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97"/>
            <p:cNvSpPr txBox="1">
              <a:spLocks noChangeArrowheads="1"/>
            </p:cNvSpPr>
            <p:nvPr/>
          </p:nvSpPr>
          <p:spPr bwMode="auto">
            <a:xfrm rot="16200000">
              <a:off x="-134" y="3398"/>
              <a:ext cx="9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denormalized</a:t>
              </a:r>
            </a:p>
          </p:txBody>
        </p:sp>
      </p:grp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4048125" y="746125"/>
            <a:ext cx="838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Sale_ID</a:t>
            </a:r>
          </a:p>
        </p:txBody>
      </p:sp>
      <p:sp>
        <p:nvSpPr>
          <p:cNvPr id="60" name="Rectangle 5"/>
          <p:cNvSpPr>
            <a:spLocks noChangeArrowheads="1"/>
          </p:cNvSpPr>
          <p:nvPr/>
        </p:nvSpPr>
        <p:spPr bwMode="auto">
          <a:xfrm>
            <a:off x="4886325" y="746125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Sale_date</a:t>
            </a:r>
          </a:p>
        </p:txBody>
      </p:sp>
      <p:sp>
        <p:nvSpPr>
          <p:cNvPr id="61" name="Rectangle 6"/>
          <p:cNvSpPr>
            <a:spLocks noChangeArrowheads="1"/>
          </p:cNvSpPr>
          <p:nvPr/>
        </p:nvSpPr>
        <p:spPr bwMode="auto">
          <a:xfrm>
            <a:off x="4048125" y="1203325"/>
            <a:ext cx="838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7"/>
          <p:cNvSpPr>
            <a:spLocks noChangeArrowheads="1"/>
          </p:cNvSpPr>
          <p:nvPr/>
        </p:nvSpPr>
        <p:spPr bwMode="auto">
          <a:xfrm>
            <a:off x="4886325" y="1203325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40"/>
          <p:cNvSpPr>
            <a:spLocks noChangeArrowheads="1"/>
          </p:cNvSpPr>
          <p:nvPr/>
        </p:nvSpPr>
        <p:spPr bwMode="auto">
          <a:xfrm>
            <a:off x="5953125" y="746125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Sale_person</a:t>
            </a:r>
          </a:p>
        </p:txBody>
      </p:sp>
      <p:sp>
        <p:nvSpPr>
          <p:cNvPr id="64" name="Rectangle 41"/>
          <p:cNvSpPr>
            <a:spLocks noChangeArrowheads="1"/>
          </p:cNvSpPr>
          <p:nvPr/>
        </p:nvSpPr>
        <p:spPr bwMode="auto">
          <a:xfrm>
            <a:off x="5953125" y="1203325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42"/>
          <p:cNvSpPr>
            <a:spLocks noChangeArrowheads="1"/>
          </p:cNvSpPr>
          <p:nvPr/>
        </p:nvSpPr>
        <p:spPr bwMode="auto">
          <a:xfrm>
            <a:off x="4048125" y="1584325"/>
            <a:ext cx="838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Rectangle 43"/>
          <p:cNvSpPr>
            <a:spLocks noChangeArrowheads="1"/>
          </p:cNvSpPr>
          <p:nvPr/>
        </p:nvSpPr>
        <p:spPr bwMode="auto">
          <a:xfrm>
            <a:off x="4886325" y="1584325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44"/>
          <p:cNvSpPr>
            <a:spLocks noChangeArrowheads="1"/>
          </p:cNvSpPr>
          <p:nvPr/>
        </p:nvSpPr>
        <p:spPr bwMode="auto">
          <a:xfrm>
            <a:off x="5953125" y="1584325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Rectangle 45"/>
          <p:cNvSpPr>
            <a:spLocks noChangeArrowheads="1"/>
          </p:cNvSpPr>
          <p:nvPr/>
        </p:nvSpPr>
        <p:spPr bwMode="auto">
          <a:xfrm>
            <a:off x="4048125" y="1965325"/>
            <a:ext cx="838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ectangle 46"/>
          <p:cNvSpPr>
            <a:spLocks noChangeArrowheads="1"/>
          </p:cNvSpPr>
          <p:nvPr/>
        </p:nvSpPr>
        <p:spPr bwMode="auto">
          <a:xfrm>
            <a:off x="4886325" y="1965325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Rectangle 47"/>
          <p:cNvSpPr>
            <a:spLocks noChangeArrowheads="1"/>
          </p:cNvSpPr>
          <p:nvPr/>
        </p:nvSpPr>
        <p:spPr bwMode="auto">
          <a:xfrm>
            <a:off x="5953125" y="1965325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Text Box 98"/>
          <p:cNvSpPr txBox="1">
            <a:spLocks noChangeArrowheads="1"/>
          </p:cNvSpPr>
          <p:nvPr/>
        </p:nvSpPr>
        <p:spPr bwMode="auto">
          <a:xfrm>
            <a:off x="4048125" y="365125"/>
            <a:ext cx="92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Master</a:t>
            </a:r>
          </a:p>
        </p:txBody>
      </p:sp>
      <p:sp>
        <p:nvSpPr>
          <p:cNvPr id="72" name="Text Box 99"/>
          <p:cNvSpPr txBox="1">
            <a:spLocks noChangeArrowheads="1"/>
          </p:cNvSpPr>
          <p:nvPr/>
        </p:nvSpPr>
        <p:spPr bwMode="auto">
          <a:xfrm>
            <a:off x="9001125" y="2803525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Detail</a:t>
            </a:r>
          </a:p>
        </p:txBody>
      </p:sp>
      <p:sp>
        <p:nvSpPr>
          <p:cNvPr id="73" name="Line 103"/>
          <p:cNvSpPr>
            <a:spLocks noChangeShapeType="1"/>
          </p:cNvSpPr>
          <p:nvPr/>
        </p:nvSpPr>
        <p:spPr bwMode="auto">
          <a:xfrm>
            <a:off x="4429125" y="2346325"/>
            <a:ext cx="99060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Text Box 104"/>
          <p:cNvSpPr txBox="1">
            <a:spLocks noChangeArrowheads="1"/>
          </p:cNvSpPr>
          <p:nvPr/>
        </p:nvSpPr>
        <p:spPr bwMode="auto">
          <a:xfrm>
            <a:off x="4260850" y="23066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75" name="Text Box 105"/>
          <p:cNvSpPr txBox="1">
            <a:spLocks noChangeArrowheads="1"/>
          </p:cNvSpPr>
          <p:nvPr/>
        </p:nvSpPr>
        <p:spPr bwMode="auto">
          <a:xfrm>
            <a:off x="5403850" y="2382838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hlink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05392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Joining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Typical of Market basket query</a:t>
            </a:r>
          </a:p>
          <a:p>
            <a:endParaRPr lang="en-US" dirty="0"/>
          </a:p>
          <a:p>
            <a:r>
              <a:rPr lang="en-US" dirty="0"/>
              <a:t>Join ALWAYS required</a:t>
            </a:r>
          </a:p>
          <a:p>
            <a:endParaRPr lang="en-US" dirty="0"/>
          </a:p>
          <a:p>
            <a:r>
              <a:rPr lang="en-US" dirty="0"/>
              <a:t>Tables could be millions of rows</a:t>
            </a:r>
          </a:p>
          <a:p>
            <a:endParaRPr lang="en-US" dirty="0"/>
          </a:p>
          <a:p>
            <a:r>
              <a:rPr lang="en-US" dirty="0"/>
              <a:t>Squeeze Master into Detail</a:t>
            </a:r>
          </a:p>
          <a:p>
            <a:endParaRPr lang="en-US" dirty="0"/>
          </a:p>
          <a:p>
            <a:r>
              <a:rPr lang="en-US" dirty="0"/>
              <a:t>Repetition of facts. How much?</a:t>
            </a:r>
          </a:p>
          <a:p>
            <a:endParaRPr lang="en-US" dirty="0"/>
          </a:p>
          <a:p>
            <a:r>
              <a:rPr lang="en-US" dirty="0"/>
              <a:t>Detail 3-4 times of master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3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20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Balance Between Good &amp; Evil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62275" y="48006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Flat Table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029075" y="42672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Data Lists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791075" y="37338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Data Cubes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086475" y="3733800"/>
            <a:ext cx="12954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b="1"/>
              <a:t>1</a:t>
            </a:r>
            <a:r>
              <a:rPr lang="en-US" altLang="en-US" sz="1200" b="1" baseline="30000"/>
              <a:t>st</a:t>
            </a:r>
            <a:r>
              <a:rPr lang="en-US" altLang="en-US" sz="1200" b="1"/>
              <a:t> Normal Form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543675" y="3200400"/>
            <a:ext cx="12954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b="1"/>
              <a:t>2</a:t>
            </a:r>
            <a:r>
              <a:rPr lang="en-US" altLang="en-US" sz="1200" b="1" baseline="30000"/>
              <a:t>nd</a:t>
            </a:r>
            <a:r>
              <a:rPr lang="en-US" altLang="en-US" sz="1200" b="1"/>
              <a:t>  Normal Form</a:t>
            </a:r>
            <a:endParaRPr lang="en-US" altLang="en-US" sz="120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7305675" y="2667000"/>
            <a:ext cx="12954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b="1"/>
              <a:t>3</a:t>
            </a:r>
            <a:r>
              <a:rPr lang="en-US" altLang="en-US" sz="1200" b="1" baseline="30000"/>
              <a:t>rd</a:t>
            </a:r>
            <a:r>
              <a:rPr lang="en-US" altLang="en-US" sz="1200" b="1"/>
              <a:t> Normal Form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7991475" y="2133600"/>
            <a:ext cx="12954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b="1"/>
              <a:t>4+ Normal Forms</a:t>
            </a:r>
          </a:p>
        </p:txBody>
      </p: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3343275" y="1614488"/>
            <a:ext cx="5715000" cy="4024312"/>
            <a:chOff x="912" y="633"/>
            <a:chExt cx="3600" cy="2535"/>
          </a:xfrm>
        </p:grpSpPr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640" y="816"/>
              <a:ext cx="0" cy="235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736" y="864"/>
              <a:ext cx="177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>
              <a:off x="912" y="864"/>
              <a:ext cx="163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3014" y="647"/>
              <a:ext cx="9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Normalization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296" y="633"/>
              <a:ext cx="1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De-normalization</a:t>
              </a:r>
            </a:p>
          </p:txBody>
        </p:sp>
      </p:grpSp>
      <p:grpSp>
        <p:nvGrpSpPr>
          <p:cNvPr id="18" name="Group 19"/>
          <p:cNvGrpSpPr>
            <a:grpSpLocks/>
          </p:cNvGrpSpPr>
          <p:nvPr/>
        </p:nvGrpSpPr>
        <p:grpSpPr bwMode="auto">
          <a:xfrm>
            <a:off x="4257675" y="2057400"/>
            <a:ext cx="3778250" cy="3186113"/>
            <a:chOff x="1488" y="912"/>
            <a:chExt cx="2380" cy="2007"/>
          </a:xfrm>
        </p:grpSpPr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1488" y="2688"/>
              <a:ext cx="10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chemeClr val="hlink"/>
                  </a:solidFill>
                </a:rPr>
                <a:t>One big flat file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2688" y="912"/>
              <a:ext cx="1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chemeClr val="hlink"/>
                  </a:solidFill>
                </a:rPr>
                <a:t>Too many tables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893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DeNormalization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It is not chaos, more like a “controlled crash” with the aim of performance enhancement without loss of information. </a:t>
            </a:r>
          </a:p>
          <a:p>
            <a:endParaRPr lang="en-US" dirty="0"/>
          </a:p>
          <a:p>
            <a:r>
              <a:rPr lang="en-US" dirty="0"/>
              <a:t> Normalization is a rule of thumb in DBMS, but in DSS ease of use is achieved by way of </a:t>
            </a:r>
            <a:r>
              <a:rPr lang="en-US" dirty="0" err="1"/>
              <a:t>denormalization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 De-normalization comes in many flavors, such as combining tables, splitting tables, adding data etc., but all done very carefully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DeNormalization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Bringing “close” dispersed but related data items.</a:t>
            </a:r>
          </a:p>
          <a:p>
            <a:endParaRPr lang="en-US" dirty="0"/>
          </a:p>
          <a:p>
            <a:r>
              <a:rPr lang="en-US" dirty="0"/>
              <a:t> Query performance in DSS significantly dependent on physical data model.</a:t>
            </a:r>
          </a:p>
          <a:p>
            <a:endParaRPr lang="en-US" dirty="0"/>
          </a:p>
          <a:p>
            <a:r>
              <a:rPr lang="en-US" dirty="0"/>
              <a:t> Very early studies showed performance difference in orders of magnitude for different number de-normalized tables and rows per table.</a:t>
            </a:r>
          </a:p>
          <a:p>
            <a:endParaRPr lang="en-US" dirty="0"/>
          </a:p>
          <a:p>
            <a:r>
              <a:rPr lang="en-US" dirty="0"/>
              <a:t> The level of de-normalization should be carefully considered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80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DeNormalization</a:t>
            </a:r>
            <a:r>
              <a:rPr lang="en-US" dirty="0" smtClean="0"/>
              <a:t> Improves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De-normalization specifically improves performance by either:</a:t>
            </a:r>
          </a:p>
          <a:p>
            <a:endParaRPr lang="en-US" dirty="0"/>
          </a:p>
          <a:p>
            <a:r>
              <a:rPr lang="en-US" dirty="0"/>
              <a:t>Reducing the number of tables and hence the reliance on joins, which consequently speeds up performance. </a:t>
            </a:r>
          </a:p>
          <a:p>
            <a:endParaRPr lang="en-US" dirty="0"/>
          </a:p>
          <a:p>
            <a:r>
              <a:rPr lang="en-US" dirty="0"/>
              <a:t>Reducing the number of joins required during query execution, or</a:t>
            </a:r>
          </a:p>
          <a:p>
            <a:endParaRPr lang="en-US" dirty="0"/>
          </a:p>
          <a:p>
            <a:r>
              <a:rPr lang="en-US" dirty="0"/>
              <a:t>Reducing the number of rows to be retrieved from the Primary Data Table.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80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DeNormalization</a:t>
            </a:r>
            <a:r>
              <a:rPr lang="en-US" dirty="0" smtClean="0"/>
              <a:t>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Carefully do a cost-benefit analysis (frequency of use, additional storage, join time).</a:t>
            </a:r>
          </a:p>
          <a:p>
            <a:endParaRPr lang="en-US" dirty="0"/>
          </a:p>
          <a:p>
            <a:r>
              <a:rPr lang="en-US" dirty="0" smtClean="0"/>
              <a:t>Do </a:t>
            </a:r>
            <a:r>
              <a:rPr lang="en-US" dirty="0"/>
              <a:t>a data requirement and storage analysis.</a:t>
            </a:r>
          </a:p>
          <a:p>
            <a:endParaRPr lang="en-US" dirty="0"/>
          </a:p>
          <a:p>
            <a:r>
              <a:rPr lang="en-US" dirty="0" smtClean="0"/>
              <a:t>Weigh </a:t>
            </a:r>
            <a:r>
              <a:rPr lang="en-US" dirty="0"/>
              <a:t>against the maintenance issue of the redundant data (triggers used).</a:t>
            </a:r>
          </a:p>
          <a:p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in doubt, don’t </a:t>
            </a:r>
            <a:r>
              <a:rPr lang="en-US" dirty="0" err="1"/>
              <a:t>denormalize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3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Dealing with the abundance of star schemas.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Fast access to </a:t>
            </a:r>
            <a:r>
              <a:rPr lang="en-US" dirty="0"/>
              <a:t>time series data for </a:t>
            </a:r>
            <a:r>
              <a:rPr lang="en-US" dirty="0" smtClean="0"/>
              <a:t>analysis.</a:t>
            </a:r>
          </a:p>
          <a:p>
            <a:pPr lvl="1"/>
            <a:r>
              <a:rPr lang="en-US" dirty="0" smtClean="0"/>
              <a:t>Fast </a:t>
            </a:r>
            <a:r>
              <a:rPr lang="en-US" dirty="0"/>
              <a:t>aggregate (sum, </a:t>
            </a:r>
            <a:r>
              <a:rPr lang="en-US" dirty="0" smtClean="0"/>
              <a:t>average, </a:t>
            </a:r>
            <a:r>
              <a:rPr lang="en-US" dirty="0"/>
              <a:t>etc.) results and complicated </a:t>
            </a:r>
            <a:r>
              <a:rPr lang="en-US" dirty="0" smtClean="0"/>
              <a:t>calculations.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Multidimensional </a:t>
            </a:r>
            <a:r>
              <a:rPr lang="en-US" dirty="0"/>
              <a:t>analysis (e.g</a:t>
            </a:r>
            <a:r>
              <a:rPr lang="en-US" dirty="0" smtClean="0"/>
              <a:t>., </a:t>
            </a:r>
            <a:r>
              <a:rPr lang="en-US" dirty="0"/>
              <a:t>geography) in a complex </a:t>
            </a:r>
            <a:r>
              <a:rPr lang="en-US" dirty="0" smtClean="0"/>
              <a:t>hierarchy.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Dealing </a:t>
            </a:r>
            <a:r>
              <a:rPr lang="en-US" dirty="0"/>
              <a:t>with few updates but many join queries.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74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</a:t>
            </a:r>
            <a:r>
              <a:rPr lang="en-US" dirty="0" err="1" smtClean="0"/>
              <a:t>DeNormalization</a:t>
            </a:r>
            <a:r>
              <a:rPr lang="en-US" dirty="0" smtClean="0"/>
              <a:t>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Collapsing </a:t>
            </a:r>
            <a:r>
              <a:rPr lang="en-US" dirty="0"/>
              <a:t>Tables. </a:t>
            </a:r>
            <a:endParaRPr lang="en-US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Two </a:t>
            </a:r>
            <a:r>
              <a:rPr lang="en-US" dirty="0"/>
              <a:t>entities with a One-to-One </a:t>
            </a:r>
            <a:r>
              <a:rPr lang="en-US" dirty="0" smtClean="0"/>
              <a:t>relationship.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Two </a:t>
            </a:r>
            <a:r>
              <a:rPr lang="en-US" dirty="0"/>
              <a:t>entities with a Many-to-Many relationship.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Splitting </a:t>
            </a:r>
            <a:r>
              <a:rPr lang="en-US" dirty="0"/>
              <a:t>Tables (Horizontal/Vertical Splitting).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Pre-Joining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Adding </a:t>
            </a:r>
            <a:r>
              <a:rPr lang="en-US" dirty="0"/>
              <a:t>Redundant Columns (Reference Data).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Derived </a:t>
            </a:r>
            <a:r>
              <a:rPr lang="en-US" dirty="0"/>
              <a:t>Attributes (Summary, Total, Balance </a:t>
            </a:r>
            <a:r>
              <a:rPr lang="en-US" dirty="0" err="1"/>
              <a:t>etc</a:t>
            </a:r>
            <a:r>
              <a:rPr lang="en-US" dirty="0"/>
              <a:t>).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11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Collapsing Tables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Sargodha</a:t>
            </a:r>
            <a:endParaRPr lang="en-US"/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2562225" y="1152525"/>
            <a:ext cx="1676400" cy="1600200"/>
            <a:chOff x="1680" y="3024"/>
            <a:chExt cx="1056" cy="1008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680" y="3024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ColA</a:t>
              </a: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2208" y="3024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ColB</a:t>
              </a:r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1680" y="331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2208" y="331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1680" y="355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2208" y="355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1680" y="379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2208" y="3792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25"/>
          <p:cNvGrpSpPr>
            <a:grpSpLocks/>
          </p:cNvGrpSpPr>
          <p:nvPr/>
        </p:nvGrpSpPr>
        <p:grpSpPr bwMode="auto">
          <a:xfrm>
            <a:off x="2562225" y="3209925"/>
            <a:ext cx="1676400" cy="1600200"/>
            <a:chOff x="3360" y="2928"/>
            <a:chExt cx="1056" cy="1008"/>
          </a:xfrm>
        </p:grpSpPr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360" y="2928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ColA</a:t>
              </a: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3888" y="2928"/>
              <a:ext cx="52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ColC</a:t>
              </a: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3360" y="3216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3888" y="3216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3360" y="3456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3888" y="3456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3360" y="3696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3888" y="3696"/>
              <a:ext cx="5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Text Box 41"/>
          <p:cNvSpPr txBox="1">
            <a:spLocks noChangeArrowheads="1"/>
          </p:cNvSpPr>
          <p:nvPr/>
        </p:nvSpPr>
        <p:spPr bwMode="auto">
          <a:xfrm rot="16200000">
            <a:off x="1256507" y="2839243"/>
            <a:ext cx="1301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normalized</a:t>
            </a:r>
          </a:p>
        </p:txBody>
      </p:sp>
      <p:sp>
        <p:nvSpPr>
          <p:cNvPr id="24" name="AutoShape 42"/>
          <p:cNvSpPr>
            <a:spLocks/>
          </p:cNvSpPr>
          <p:nvPr/>
        </p:nvSpPr>
        <p:spPr bwMode="auto">
          <a:xfrm>
            <a:off x="2105025" y="1152525"/>
            <a:ext cx="228600" cy="3581400"/>
          </a:xfrm>
          <a:prstGeom prst="leftBrace">
            <a:avLst>
              <a:gd name="adj1" fmla="val 130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" name="Group 45"/>
          <p:cNvGrpSpPr>
            <a:grpSpLocks/>
          </p:cNvGrpSpPr>
          <p:nvPr/>
        </p:nvGrpSpPr>
        <p:grpSpPr bwMode="auto">
          <a:xfrm>
            <a:off x="4619625" y="1533525"/>
            <a:ext cx="3886200" cy="2057400"/>
            <a:chOff x="2208" y="1008"/>
            <a:chExt cx="2448" cy="1296"/>
          </a:xfrm>
        </p:grpSpPr>
        <p:grpSp>
          <p:nvGrpSpPr>
            <p:cNvPr id="26" name="Group 39"/>
            <p:cNvGrpSpPr>
              <a:grpSpLocks/>
            </p:cNvGrpSpPr>
            <p:nvPr/>
          </p:nvGrpSpPr>
          <p:grpSpPr bwMode="auto">
            <a:xfrm>
              <a:off x="3072" y="1296"/>
              <a:ext cx="1584" cy="1008"/>
              <a:chOff x="1488" y="2400"/>
              <a:chExt cx="1584" cy="1008"/>
            </a:xfrm>
          </p:grpSpPr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1488" y="2400"/>
                <a:ext cx="52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ColA</a:t>
                </a:r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2016" y="2400"/>
                <a:ext cx="52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ColB</a:t>
                </a:r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/>
            </p:nvSpPr>
            <p:spPr bwMode="auto">
              <a:xfrm>
                <a:off x="1488" y="2688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2016" y="2688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1488" y="2928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Rectangle 32"/>
              <p:cNvSpPr>
                <a:spLocks noChangeArrowheads="1"/>
              </p:cNvSpPr>
              <p:nvPr/>
            </p:nvSpPr>
            <p:spPr bwMode="auto">
              <a:xfrm>
                <a:off x="2016" y="2928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Rectangle 33"/>
              <p:cNvSpPr>
                <a:spLocks noChangeArrowheads="1"/>
              </p:cNvSpPr>
              <p:nvPr/>
            </p:nvSpPr>
            <p:spPr bwMode="auto">
              <a:xfrm>
                <a:off x="1488" y="3168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34"/>
              <p:cNvSpPr>
                <a:spLocks noChangeArrowheads="1"/>
              </p:cNvSpPr>
              <p:nvPr/>
            </p:nvSpPr>
            <p:spPr bwMode="auto">
              <a:xfrm>
                <a:off x="2016" y="3168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Rectangle 35"/>
              <p:cNvSpPr>
                <a:spLocks noChangeArrowheads="1"/>
              </p:cNvSpPr>
              <p:nvPr/>
            </p:nvSpPr>
            <p:spPr bwMode="auto">
              <a:xfrm>
                <a:off x="2544" y="2400"/>
                <a:ext cx="52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ColC</a:t>
                </a:r>
              </a:p>
            </p:txBody>
          </p:sp>
          <p:sp>
            <p:nvSpPr>
              <p:cNvPr id="38" name="Rectangle 36"/>
              <p:cNvSpPr>
                <a:spLocks noChangeArrowheads="1"/>
              </p:cNvSpPr>
              <p:nvPr/>
            </p:nvSpPr>
            <p:spPr bwMode="auto">
              <a:xfrm>
                <a:off x="2544" y="2688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Rectangle 37"/>
              <p:cNvSpPr>
                <a:spLocks noChangeArrowheads="1"/>
              </p:cNvSpPr>
              <p:nvPr/>
            </p:nvSpPr>
            <p:spPr bwMode="auto">
              <a:xfrm>
                <a:off x="2544" y="2928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Rectangle 38"/>
              <p:cNvSpPr>
                <a:spLocks noChangeArrowheads="1"/>
              </p:cNvSpPr>
              <p:nvPr/>
            </p:nvSpPr>
            <p:spPr bwMode="auto">
              <a:xfrm>
                <a:off x="2544" y="3168"/>
                <a:ext cx="52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" name="AutoShape 40"/>
            <p:cNvSpPr>
              <a:spLocks noChangeArrowheads="1"/>
            </p:cNvSpPr>
            <p:nvPr/>
          </p:nvSpPr>
          <p:spPr bwMode="auto">
            <a:xfrm>
              <a:off x="2208" y="1680"/>
              <a:ext cx="480" cy="384"/>
            </a:xfrm>
            <a:prstGeom prst="rightArrow">
              <a:avLst>
                <a:gd name="adj1" fmla="val 50000"/>
                <a:gd name="adj2" fmla="val 31250"/>
              </a:avLst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43"/>
            <p:cNvSpPr txBox="1">
              <a:spLocks noChangeArrowheads="1"/>
            </p:cNvSpPr>
            <p:nvPr/>
          </p:nvSpPr>
          <p:spPr bwMode="auto">
            <a:xfrm>
              <a:off x="3360" y="1008"/>
              <a:ext cx="9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denormalized</a:t>
              </a:r>
            </a:p>
          </p:txBody>
        </p:sp>
      </p:grpSp>
      <p:sp>
        <p:nvSpPr>
          <p:cNvPr id="41" name="Text Box 46"/>
          <p:cNvSpPr txBox="1">
            <a:spLocks noChangeArrowheads="1"/>
          </p:cNvSpPr>
          <p:nvPr/>
        </p:nvSpPr>
        <p:spPr bwMode="auto">
          <a:xfrm>
            <a:off x="5915025" y="3819525"/>
            <a:ext cx="3743325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 Reduced storage space.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 Reduced update time.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 Does not changes business view.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folHlink"/>
                </a:solidFill>
              </a:rPr>
              <a:t> </a:t>
            </a:r>
            <a:r>
              <a:rPr lang="en-US" altLang="en-US" dirty="0">
                <a:solidFill>
                  <a:schemeClr val="hlink"/>
                </a:solidFill>
              </a:rPr>
              <a:t>Reduced foreign keys.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>
              <a:solidFill>
                <a:schemeClr val="hlink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hlink"/>
                </a:solidFill>
              </a:rPr>
              <a:t> Reduced indexing.</a:t>
            </a:r>
            <a:r>
              <a:rPr lang="en-US" altLang="en-US" dirty="0">
                <a:solidFill>
                  <a:schemeClr val="folHlink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066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4193</TotalTime>
  <Words>728</Words>
  <Application>Microsoft Office PowerPoint</Application>
  <PresentationFormat>Widescreen</PresentationFormat>
  <Paragraphs>189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Office Theme</vt:lpstr>
      <vt:lpstr>DeNormalization</vt:lpstr>
      <vt:lpstr>Balance Between Good &amp; Evil</vt:lpstr>
      <vt:lpstr>What is DeNormalization?</vt:lpstr>
      <vt:lpstr>What is DeNormalization?</vt:lpstr>
      <vt:lpstr>DeNormalization Improves Performance</vt:lpstr>
      <vt:lpstr>DeNormalization Guidelines</vt:lpstr>
      <vt:lpstr>PowerPoint Presentation</vt:lpstr>
      <vt:lpstr>Five DeNormalization Principles</vt:lpstr>
      <vt:lpstr>Collapsing Tables</vt:lpstr>
      <vt:lpstr>Splitting</vt:lpstr>
      <vt:lpstr>Horizontal Splitting</vt:lpstr>
      <vt:lpstr>Horizontal Splitting: Advantages</vt:lpstr>
      <vt:lpstr>Vertical Splitting</vt:lpstr>
      <vt:lpstr>Pre Joining</vt:lpstr>
      <vt:lpstr>Pre Joining</vt:lpstr>
      <vt:lpstr>Pre Joining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41</cp:revision>
  <dcterms:created xsi:type="dcterms:W3CDTF">2023-08-30T20:03:28Z</dcterms:created>
  <dcterms:modified xsi:type="dcterms:W3CDTF">2023-10-10T04:36:56Z</dcterms:modified>
</cp:coreProperties>
</file>