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 varScale="1">
        <p:scale>
          <a:sx n="84" d="100"/>
          <a:sy n="84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EC035-2552-400A-AF95-20A19EBBA64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2CBFF-B5D7-49AD-809B-1381A60E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6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B779-BE40-4D00-88B1-9AE9BBB50E49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DBE-EB2E-4079-90BE-76F562CAA8AD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2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58F-DE04-4C65-9609-5D6E1A981C62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A48F-8EE0-4C66-92A7-00DCA2F8E2E1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446-564F-485A-A7D3-9D76F98F1E35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2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47DD-6373-4A4B-9D27-2BF9AAB3A591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4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5500-A71A-4E18-9710-D8B982C84D99}" type="datetime1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2B8B-47AB-4721-8486-E193CCAFE8AB}" type="datetime1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2DCF-B373-41A3-9DAC-7A3B22661957}" type="datetime1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6821-CAF0-42E8-A5D0-5F329609A4B2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7079-D096-4111-A743-9F85C2A70544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80175"/>
            <a:ext cx="12191999" cy="365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University of Sargodha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70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747443D-8C79-4D7C-8398-4E1C3994CE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415553" y="62753"/>
            <a:ext cx="877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 Database</a:t>
            </a:r>
            <a:r>
              <a:rPr lang="en-US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 – Fall 2023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61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DB90BEA-C74E-4C86-86D7-D900F0D8DF13}" type="datetime1">
              <a:rPr lang="en-US" smtClean="0"/>
              <a:t>10/15/2023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hh0RO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13</a:t>
            </a:r>
            <a:endParaRPr lang="en-US" dirty="0" smtClean="0"/>
          </a:p>
          <a:p>
            <a:r>
              <a:rPr lang="en-US" dirty="0" smtClean="0"/>
              <a:t>Fahad </a:t>
            </a:r>
            <a:r>
              <a:rPr lang="en-US" dirty="0" err="1" smtClean="0"/>
              <a:t>Maqbool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32" y="381000"/>
            <a:ext cx="1640494" cy="1612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82" y="5349875"/>
            <a:ext cx="3022393" cy="110523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Chunk servers</a:t>
            </a:r>
          </a:p>
          <a:p>
            <a:pPr lvl="1"/>
            <a:r>
              <a:rPr lang="en-US" dirty="0"/>
              <a:t>File is split into contiguous chunks</a:t>
            </a:r>
          </a:p>
          <a:p>
            <a:pPr lvl="1"/>
            <a:r>
              <a:rPr lang="en-US" dirty="0"/>
              <a:t>Typically each chunk is 16-64MB</a:t>
            </a:r>
          </a:p>
          <a:p>
            <a:pPr lvl="1"/>
            <a:r>
              <a:rPr lang="en-US" dirty="0"/>
              <a:t>Each chunk replicated (usually 2x or 3x)</a:t>
            </a:r>
          </a:p>
          <a:p>
            <a:pPr lvl="1"/>
            <a:r>
              <a:rPr lang="en-US" dirty="0"/>
              <a:t>Try to keep replicas in different racks</a:t>
            </a:r>
          </a:p>
          <a:p>
            <a:r>
              <a:rPr lang="en-US" dirty="0">
                <a:solidFill>
                  <a:srgbClr val="0070C0"/>
                </a:solidFill>
              </a:rPr>
              <a:t>Master node</a:t>
            </a:r>
          </a:p>
          <a:p>
            <a:pPr lvl="1"/>
            <a:r>
              <a:rPr lang="en-US" dirty="0"/>
              <a:t>a.k.a. Name Node in Hadoop’s HDFS</a:t>
            </a:r>
          </a:p>
          <a:p>
            <a:pPr lvl="1"/>
            <a:r>
              <a:rPr lang="en-US" dirty="0"/>
              <a:t>Stores metadata about where files are stored</a:t>
            </a:r>
          </a:p>
          <a:p>
            <a:pPr lvl="1"/>
            <a:r>
              <a:rPr lang="en-US" dirty="0"/>
              <a:t>Might be replicated</a:t>
            </a:r>
          </a:p>
          <a:p>
            <a:r>
              <a:rPr lang="en-US" dirty="0">
                <a:solidFill>
                  <a:srgbClr val="0070C0"/>
                </a:solidFill>
              </a:rPr>
              <a:t>Client library for file access</a:t>
            </a:r>
          </a:p>
          <a:p>
            <a:pPr lvl="1"/>
            <a:r>
              <a:rPr lang="en-US" dirty="0"/>
              <a:t>Talks to master to find chunk servers </a:t>
            </a:r>
          </a:p>
          <a:p>
            <a:pPr lvl="1"/>
            <a:r>
              <a:rPr lang="en-US" dirty="0"/>
              <a:t>Connects directly to chunk servers to access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5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5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Reliable distributed file system</a:t>
            </a:r>
          </a:p>
          <a:p>
            <a:r>
              <a:rPr lang="en-US" dirty="0"/>
              <a:t>Data kept in “chunks” spread across machines</a:t>
            </a:r>
          </a:p>
          <a:p>
            <a:r>
              <a:rPr lang="en-US" dirty="0"/>
              <a:t>Each chunk replicated on different machines </a:t>
            </a:r>
          </a:p>
          <a:p>
            <a:pPr lvl="1"/>
            <a:r>
              <a:rPr lang="en-US" dirty="0"/>
              <a:t>Seamless recovery from disk or machine failure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592514" y="3755961"/>
            <a:ext cx="520700" cy="498475"/>
            <a:chOff x="528" y="2160"/>
            <a:chExt cx="328" cy="314"/>
          </a:xfrm>
        </p:grpSpPr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202114" y="3751199"/>
            <a:ext cx="552450" cy="498475"/>
            <a:chOff x="912" y="2157"/>
            <a:chExt cx="348" cy="314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912" y="2157"/>
              <a:ext cx="34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27"/>
            <p:cNvSpPr>
              <a:spLocks noChangeArrowheads="1"/>
            </p:cNvSpPr>
            <p:nvPr/>
          </p:nvSpPr>
          <p:spPr bwMode="auto">
            <a:xfrm>
              <a:off x="918" y="2157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11" name="Group 28"/>
          <p:cNvGrpSpPr>
            <a:grpSpLocks/>
          </p:cNvGrpSpPr>
          <p:nvPr/>
        </p:nvGrpSpPr>
        <p:grpSpPr bwMode="auto">
          <a:xfrm>
            <a:off x="3202114" y="4292536"/>
            <a:ext cx="531813" cy="498475"/>
            <a:chOff x="912" y="2498"/>
            <a:chExt cx="335" cy="314"/>
          </a:xfrm>
        </p:grpSpPr>
        <p:sp>
          <p:nvSpPr>
            <p:cNvPr id="12" name="AutoShape 29"/>
            <p:cNvSpPr>
              <a:spLocks noChangeArrowheads="1"/>
            </p:cNvSpPr>
            <p:nvPr/>
          </p:nvSpPr>
          <p:spPr bwMode="auto">
            <a:xfrm>
              <a:off x="912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912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4" name="Group 31"/>
          <p:cNvGrpSpPr>
            <a:grpSpLocks/>
          </p:cNvGrpSpPr>
          <p:nvPr/>
        </p:nvGrpSpPr>
        <p:grpSpPr bwMode="auto">
          <a:xfrm>
            <a:off x="2592514" y="4289361"/>
            <a:ext cx="520700" cy="498475"/>
            <a:chOff x="528" y="2496"/>
            <a:chExt cx="328" cy="314"/>
          </a:xfrm>
        </p:grpSpPr>
        <p:sp>
          <p:nvSpPr>
            <p:cNvPr id="15" name="AutoShape 32"/>
            <p:cNvSpPr>
              <a:spLocks noChangeArrowheads="1"/>
            </p:cNvSpPr>
            <p:nvPr/>
          </p:nvSpPr>
          <p:spPr bwMode="auto">
            <a:xfrm>
              <a:off x="528" y="2496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33"/>
            <p:cNvSpPr>
              <a:spLocks noChangeArrowheads="1"/>
            </p:cNvSpPr>
            <p:nvPr/>
          </p:nvSpPr>
          <p:spPr bwMode="auto">
            <a:xfrm>
              <a:off x="533" y="2496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7" name="AutoShape 34"/>
          <p:cNvSpPr>
            <a:spLocks noChangeArrowheads="1"/>
          </p:cNvSpPr>
          <p:nvPr/>
        </p:nvSpPr>
        <p:spPr bwMode="auto">
          <a:xfrm>
            <a:off x="2492502" y="3679761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auto">
          <a:xfrm rot="16200000">
            <a:off x="2888123" y="4196012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buClr>
                <a:srgbClr val="009999"/>
              </a:buClr>
              <a:buFont typeface="TradeGothic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1</a:t>
            </a: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6910574" y="4213161"/>
            <a:ext cx="550863" cy="393700"/>
            <a:chOff x="3099" y="2165"/>
            <a:chExt cx="347" cy="248"/>
          </a:xfrm>
        </p:grpSpPr>
        <p:sp>
          <p:nvSpPr>
            <p:cNvPr id="20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92D05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22" name="Group 39"/>
          <p:cNvGrpSpPr>
            <a:grpSpLocks/>
          </p:cNvGrpSpPr>
          <p:nvPr/>
        </p:nvGrpSpPr>
        <p:grpSpPr bwMode="auto">
          <a:xfrm>
            <a:off x="6904512" y="3763899"/>
            <a:ext cx="558800" cy="498475"/>
            <a:chOff x="3487" y="2165"/>
            <a:chExt cx="352" cy="314"/>
          </a:xfrm>
        </p:grpSpPr>
        <p:sp>
          <p:nvSpPr>
            <p:cNvPr id="23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25" name="AutoShape 42"/>
          <p:cNvSpPr>
            <a:spLocks noChangeArrowheads="1"/>
          </p:cNvSpPr>
          <p:nvPr/>
        </p:nvSpPr>
        <p:spPr bwMode="auto">
          <a:xfrm>
            <a:off x="6225125" y="3679761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3"/>
          <p:cNvSpPr>
            <a:spLocks noChangeArrowheads="1"/>
          </p:cNvSpPr>
          <p:nvPr/>
        </p:nvSpPr>
        <p:spPr bwMode="auto">
          <a:xfrm rot="16200000">
            <a:off x="6631002" y="4203950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3</a:t>
            </a:r>
            <a:endParaRPr lang="en-GB" sz="1600" dirty="0">
              <a:solidFill>
                <a:srgbClr val="009999"/>
              </a:solidFill>
              <a:latin typeface="TradeGothic" pitchFamily="32" charset="0"/>
            </a:endParaRPr>
          </a:p>
        </p:txBody>
      </p:sp>
      <p:grpSp>
        <p:nvGrpSpPr>
          <p:cNvPr id="27" name="Group 44"/>
          <p:cNvGrpSpPr>
            <a:grpSpLocks/>
          </p:cNvGrpSpPr>
          <p:nvPr/>
        </p:nvGrpSpPr>
        <p:grpSpPr bwMode="auto">
          <a:xfrm>
            <a:off x="5030914" y="3755961"/>
            <a:ext cx="520700" cy="498475"/>
            <a:chOff x="2064" y="2160"/>
            <a:chExt cx="328" cy="314"/>
          </a:xfrm>
        </p:grpSpPr>
        <p:sp>
          <p:nvSpPr>
            <p:cNvPr id="28" name="AutoShape 45"/>
            <p:cNvSpPr>
              <a:spLocks noChangeArrowheads="1"/>
            </p:cNvSpPr>
            <p:nvPr/>
          </p:nvSpPr>
          <p:spPr bwMode="auto">
            <a:xfrm>
              <a:off x="2064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46"/>
            <p:cNvSpPr>
              <a:spLocks noChangeArrowheads="1"/>
            </p:cNvSpPr>
            <p:nvPr/>
          </p:nvSpPr>
          <p:spPr bwMode="auto">
            <a:xfrm>
              <a:off x="2069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30" name="Group 47"/>
          <p:cNvGrpSpPr>
            <a:grpSpLocks/>
          </p:cNvGrpSpPr>
          <p:nvPr/>
        </p:nvGrpSpPr>
        <p:grpSpPr bwMode="auto">
          <a:xfrm>
            <a:off x="5030914" y="4292536"/>
            <a:ext cx="531813" cy="498475"/>
            <a:chOff x="2064" y="2498"/>
            <a:chExt cx="335" cy="314"/>
          </a:xfrm>
        </p:grpSpPr>
        <p:sp>
          <p:nvSpPr>
            <p:cNvPr id="31" name="AutoShape 48"/>
            <p:cNvSpPr>
              <a:spLocks noChangeArrowheads="1"/>
            </p:cNvSpPr>
            <p:nvPr/>
          </p:nvSpPr>
          <p:spPr bwMode="auto">
            <a:xfrm>
              <a:off x="2064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00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49"/>
            <p:cNvSpPr txBox="1">
              <a:spLocks noChangeArrowheads="1"/>
            </p:cNvSpPr>
            <p:nvPr/>
          </p:nvSpPr>
          <p:spPr bwMode="auto">
            <a:xfrm>
              <a:off x="2064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3</a:t>
              </a:r>
            </a:p>
          </p:txBody>
        </p:sp>
      </p:grpSp>
      <p:grpSp>
        <p:nvGrpSpPr>
          <p:cNvPr id="33" name="Group 50"/>
          <p:cNvGrpSpPr>
            <a:grpSpLocks/>
          </p:cNvGrpSpPr>
          <p:nvPr/>
        </p:nvGrpSpPr>
        <p:grpSpPr bwMode="auto">
          <a:xfrm>
            <a:off x="4421314" y="4297299"/>
            <a:ext cx="520700" cy="498475"/>
            <a:chOff x="1680" y="2501"/>
            <a:chExt cx="328" cy="314"/>
          </a:xfrm>
        </p:grpSpPr>
        <p:sp>
          <p:nvSpPr>
            <p:cNvPr id="34" name="AutoShape 51"/>
            <p:cNvSpPr>
              <a:spLocks noChangeArrowheads="1"/>
            </p:cNvSpPr>
            <p:nvPr/>
          </p:nvSpPr>
          <p:spPr bwMode="auto">
            <a:xfrm>
              <a:off x="1680" y="2501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52"/>
            <p:cNvSpPr>
              <a:spLocks noChangeArrowheads="1"/>
            </p:cNvSpPr>
            <p:nvPr/>
          </p:nvSpPr>
          <p:spPr bwMode="auto">
            <a:xfrm>
              <a:off x="1685" y="2501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36" name="AutoShape 53"/>
          <p:cNvSpPr>
            <a:spLocks noChangeArrowheads="1"/>
          </p:cNvSpPr>
          <p:nvPr/>
        </p:nvSpPr>
        <p:spPr bwMode="auto">
          <a:xfrm>
            <a:off x="4321302" y="3679761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54"/>
          <p:cNvSpPr>
            <a:spLocks noChangeArrowheads="1"/>
          </p:cNvSpPr>
          <p:nvPr/>
        </p:nvSpPr>
        <p:spPr bwMode="auto">
          <a:xfrm rot="16200000">
            <a:off x="4747086" y="4205536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2</a:t>
            </a:r>
          </a:p>
        </p:txBody>
      </p:sp>
      <p:sp>
        <p:nvSpPr>
          <p:cNvPr id="38" name="AutoShape 55"/>
          <p:cNvSpPr>
            <a:spLocks noChangeArrowheads="1"/>
          </p:cNvSpPr>
          <p:nvPr/>
        </p:nvSpPr>
        <p:spPr bwMode="auto">
          <a:xfrm>
            <a:off x="7761599" y="3984561"/>
            <a:ext cx="638175" cy="606425"/>
          </a:xfrm>
          <a:prstGeom prst="roundRect">
            <a:avLst>
              <a:gd name="adj" fmla="val 245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dirty="0">
                <a:solidFill>
                  <a:srgbClr val="7D7D7D"/>
                </a:solidFill>
                <a:latin typeface="TradeGothic" pitchFamily="32" charset="0"/>
              </a:rPr>
              <a:t>…</a:t>
            </a:r>
          </a:p>
        </p:txBody>
      </p:sp>
      <p:grpSp>
        <p:nvGrpSpPr>
          <p:cNvPr id="39" name="Group 60"/>
          <p:cNvGrpSpPr>
            <a:grpSpLocks/>
          </p:cNvGrpSpPr>
          <p:nvPr/>
        </p:nvGrpSpPr>
        <p:grpSpPr bwMode="auto">
          <a:xfrm>
            <a:off x="6313799" y="3755961"/>
            <a:ext cx="531813" cy="498475"/>
            <a:chOff x="3504" y="2496"/>
            <a:chExt cx="335" cy="314"/>
          </a:xfrm>
        </p:grpSpPr>
        <p:sp>
          <p:nvSpPr>
            <p:cNvPr id="40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42" name="Group 22"/>
          <p:cNvGrpSpPr>
            <a:grpSpLocks/>
          </p:cNvGrpSpPr>
          <p:nvPr/>
        </p:nvGrpSpPr>
        <p:grpSpPr bwMode="auto">
          <a:xfrm>
            <a:off x="4421500" y="3755961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43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grpSp>
        <p:nvGrpSpPr>
          <p:cNvPr id="45" name="Group 22"/>
          <p:cNvGrpSpPr>
            <a:grpSpLocks/>
          </p:cNvGrpSpPr>
          <p:nvPr/>
        </p:nvGrpSpPr>
        <p:grpSpPr bwMode="auto">
          <a:xfrm>
            <a:off x="6320496" y="4218567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46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489780" y="5203761"/>
            <a:ext cx="6922633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Bring computation directly to the data!</a:t>
            </a:r>
            <a:endParaRPr lang="en-US" sz="2800" dirty="0"/>
          </a:p>
        </p:txBody>
      </p:sp>
      <p:grpSp>
        <p:nvGrpSpPr>
          <p:cNvPr id="49" name="Group 36"/>
          <p:cNvGrpSpPr>
            <a:grpSpLocks/>
          </p:cNvGrpSpPr>
          <p:nvPr/>
        </p:nvGrpSpPr>
        <p:grpSpPr bwMode="auto">
          <a:xfrm>
            <a:off x="8502777" y="3763899"/>
            <a:ext cx="549275" cy="498475"/>
            <a:chOff x="3099" y="2165"/>
            <a:chExt cx="346" cy="314"/>
          </a:xfrm>
        </p:grpSpPr>
        <p:sp>
          <p:nvSpPr>
            <p:cNvPr id="50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52" name="Group 39"/>
          <p:cNvGrpSpPr>
            <a:grpSpLocks/>
          </p:cNvGrpSpPr>
          <p:nvPr/>
        </p:nvGrpSpPr>
        <p:grpSpPr bwMode="auto">
          <a:xfrm>
            <a:off x="9118727" y="3763899"/>
            <a:ext cx="558800" cy="498475"/>
            <a:chOff x="3487" y="2165"/>
            <a:chExt cx="352" cy="314"/>
          </a:xfrm>
        </p:grpSpPr>
        <p:sp>
          <p:nvSpPr>
            <p:cNvPr id="53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55" name="AutoShape 42"/>
          <p:cNvSpPr>
            <a:spLocks noChangeArrowheads="1"/>
          </p:cNvSpPr>
          <p:nvPr/>
        </p:nvSpPr>
        <p:spPr bwMode="auto">
          <a:xfrm>
            <a:off x="8439340" y="3679761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AutoShape 43"/>
          <p:cNvSpPr>
            <a:spLocks noChangeArrowheads="1"/>
          </p:cNvSpPr>
          <p:nvPr/>
        </p:nvSpPr>
        <p:spPr bwMode="auto">
          <a:xfrm rot="16200000">
            <a:off x="8845217" y="4187118"/>
            <a:ext cx="427979" cy="1519584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N</a:t>
            </a:r>
          </a:p>
        </p:txBody>
      </p: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9145714" y="4289361"/>
            <a:ext cx="531813" cy="498475"/>
            <a:chOff x="3504" y="2496"/>
            <a:chExt cx="335" cy="314"/>
          </a:xfrm>
        </p:grpSpPr>
        <p:sp>
          <p:nvSpPr>
            <p:cNvPr id="58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60" name="Group 22"/>
          <p:cNvGrpSpPr>
            <a:grpSpLocks/>
          </p:cNvGrpSpPr>
          <p:nvPr/>
        </p:nvGrpSpPr>
        <p:grpSpPr bwMode="auto">
          <a:xfrm>
            <a:off x="8534711" y="4218567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61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2511552" y="5889561"/>
            <a:ext cx="6922633" cy="5334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 servers also serve as compute servers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728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How to</a:t>
            </a:r>
            <a:r>
              <a:rPr lang="en-US" dirty="0"/>
              <a:t> distribute computation?</a:t>
            </a:r>
          </a:p>
          <a:p>
            <a:r>
              <a:rPr lang="en-US" dirty="0"/>
              <a:t>Distributed/parallel programming is </a:t>
            </a:r>
            <a:r>
              <a:rPr lang="en-US" dirty="0">
                <a:solidFill>
                  <a:srgbClr val="C00000"/>
                </a:solidFill>
              </a:rPr>
              <a:t>hard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Map-reduce</a:t>
            </a:r>
            <a:r>
              <a:rPr lang="en-US" dirty="0" smtClean="0"/>
              <a:t> </a:t>
            </a:r>
            <a:r>
              <a:rPr lang="en-US" dirty="0"/>
              <a:t>addresses all of the above</a:t>
            </a:r>
          </a:p>
          <a:p>
            <a:pPr lvl="1"/>
            <a:r>
              <a:rPr lang="en-US" dirty="0"/>
              <a:t>Google’s computational/data manipulation model</a:t>
            </a:r>
          </a:p>
          <a:p>
            <a:pPr lvl="1"/>
            <a:r>
              <a:rPr lang="en-US" dirty="0"/>
              <a:t>Elegant way to work with big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5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20+ billion web pages x 20KB = 400+ TB</a:t>
            </a:r>
          </a:p>
          <a:p>
            <a:r>
              <a:rPr lang="en-US" dirty="0"/>
              <a:t>1 computer reads 30-35 MB/sec from disk</a:t>
            </a:r>
          </a:p>
          <a:p>
            <a:pPr lvl="1"/>
            <a:r>
              <a:rPr lang="en-US" dirty="0"/>
              <a:t>~4 months to read the web</a:t>
            </a:r>
          </a:p>
          <a:p>
            <a:r>
              <a:rPr lang="en-US" dirty="0"/>
              <a:t>~</a:t>
            </a:r>
            <a:r>
              <a:rPr lang="en-US" dirty="0" smtClean="0"/>
              <a:t>1,000 </a:t>
            </a:r>
            <a:r>
              <a:rPr lang="en-US" dirty="0"/>
              <a:t>hard drives to store the web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It takes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even more to do something useful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with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data!</a:t>
            </a:r>
          </a:p>
          <a:p>
            <a:r>
              <a:rPr lang="en-US" dirty="0">
                <a:solidFill>
                  <a:srgbClr val="7030A0"/>
                </a:solidFill>
              </a:rPr>
              <a:t>Today, a standard architecture for such problems is emerging:</a:t>
            </a:r>
          </a:p>
          <a:p>
            <a:pPr lvl="1"/>
            <a:r>
              <a:rPr lang="en-US" dirty="0"/>
              <a:t>Cluster of commodity Linux nodes</a:t>
            </a:r>
          </a:p>
          <a:p>
            <a:pPr lvl="1"/>
            <a:r>
              <a:rPr lang="en-US" dirty="0"/>
              <a:t>Commodity network (</a:t>
            </a:r>
            <a:r>
              <a:rPr lang="en-US" dirty="0" err="1"/>
              <a:t>ethernet</a:t>
            </a:r>
            <a:r>
              <a:rPr lang="en-US" dirty="0"/>
              <a:t>) to connect them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9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76675" y="3437731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Memory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876675" y="4580731"/>
            <a:ext cx="1524000" cy="9144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Disk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76675" y="2675731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CPU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19475" y="2370931"/>
            <a:ext cx="2362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146800" y="3164681"/>
            <a:ext cx="3945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Machine Learning, Statistics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223000" y="4383881"/>
            <a:ext cx="32832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“Classical” Data Mining</a:t>
            </a:r>
          </a:p>
        </p:txBody>
      </p:sp>
    </p:spTree>
    <p:extLst>
      <p:ext uri="{BB962C8B-B14F-4D97-AF65-F5344CB8AC3E}">
        <p14:creationId xmlns:p14="http://schemas.microsoft.com/office/powerpoint/2010/main" val="414958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781300" y="3638550"/>
            <a:ext cx="1295400" cy="1828800"/>
            <a:chOff x="912" y="1536"/>
            <a:chExt cx="1488" cy="216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5067300" y="3638550"/>
            <a:ext cx="1295400" cy="1828800"/>
            <a:chOff x="912" y="1536"/>
            <a:chExt cx="1488" cy="2160"/>
          </a:xfrm>
        </p:grpSpPr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4229100" y="417195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3771900" y="272415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 flipH="1">
            <a:off x="3390900" y="302895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36"/>
          <p:cNvSpPr>
            <a:spLocks noChangeShapeType="1"/>
          </p:cNvSpPr>
          <p:nvPr/>
        </p:nvSpPr>
        <p:spPr bwMode="auto">
          <a:xfrm>
            <a:off x="4838700" y="302895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2705100" y="5619750"/>
            <a:ext cx="3863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Each rack contains 16-64 nodes</a:t>
            </a:r>
          </a:p>
        </p:txBody>
      </p:sp>
      <p:grpSp>
        <p:nvGrpSpPr>
          <p:cNvPr id="19" name="Group 38"/>
          <p:cNvGrpSpPr>
            <a:grpSpLocks/>
          </p:cNvGrpSpPr>
          <p:nvPr/>
        </p:nvGrpSpPr>
        <p:grpSpPr bwMode="auto">
          <a:xfrm>
            <a:off x="6743700" y="3638550"/>
            <a:ext cx="1295400" cy="1828800"/>
            <a:chOff x="912" y="1536"/>
            <a:chExt cx="1488" cy="2160"/>
          </a:xfrm>
        </p:grpSpPr>
        <p:sp>
          <p:nvSpPr>
            <p:cNvPr id="20" name="Rectangle 39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21" name="AutoShape 40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43"/>
          <p:cNvGrpSpPr>
            <a:grpSpLocks/>
          </p:cNvGrpSpPr>
          <p:nvPr/>
        </p:nvGrpSpPr>
        <p:grpSpPr bwMode="auto">
          <a:xfrm>
            <a:off x="9029700" y="3638550"/>
            <a:ext cx="1295400" cy="1828800"/>
            <a:chOff x="912" y="1536"/>
            <a:chExt cx="1488" cy="2160"/>
          </a:xfrm>
        </p:grpSpPr>
        <p:sp>
          <p:nvSpPr>
            <p:cNvPr id="25" name="Rectangle 4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26" name="AutoShape 4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28" name="Rectangle 4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8191500" y="417195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30" name="Rectangle 49"/>
          <p:cNvSpPr>
            <a:spLocks noChangeArrowheads="1"/>
          </p:cNvSpPr>
          <p:nvPr/>
        </p:nvSpPr>
        <p:spPr bwMode="auto">
          <a:xfrm>
            <a:off x="7734300" y="272415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31" name="Line 50"/>
          <p:cNvSpPr>
            <a:spLocks noChangeShapeType="1"/>
          </p:cNvSpPr>
          <p:nvPr/>
        </p:nvSpPr>
        <p:spPr bwMode="auto">
          <a:xfrm flipH="1">
            <a:off x="7353300" y="302895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51"/>
          <p:cNvSpPr>
            <a:spLocks noChangeShapeType="1"/>
          </p:cNvSpPr>
          <p:nvPr/>
        </p:nvSpPr>
        <p:spPr bwMode="auto">
          <a:xfrm>
            <a:off x="8801100" y="302895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Rectangle 52"/>
          <p:cNvSpPr>
            <a:spLocks noChangeArrowheads="1"/>
          </p:cNvSpPr>
          <p:nvPr/>
        </p:nvSpPr>
        <p:spPr bwMode="auto">
          <a:xfrm>
            <a:off x="5676900" y="180975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34" name="Line 53"/>
          <p:cNvSpPr>
            <a:spLocks noChangeShapeType="1"/>
          </p:cNvSpPr>
          <p:nvPr/>
        </p:nvSpPr>
        <p:spPr bwMode="auto">
          <a:xfrm flipV="1">
            <a:off x="4457700" y="211455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/>
          <p:cNvSpPr>
            <a:spLocks noChangeShapeType="1"/>
          </p:cNvSpPr>
          <p:nvPr/>
        </p:nvSpPr>
        <p:spPr bwMode="auto">
          <a:xfrm>
            <a:off x="6896100" y="211455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Box 55"/>
          <p:cNvSpPr txBox="1">
            <a:spLocks noChangeArrowheads="1"/>
          </p:cNvSpPr>
          <p:nvPr/>
        </p:nvSpPr>
        <p:spPr bwMode="auto">
          <a:xfrm>
            <a:off x="2324100" y="1733550"/>
            <a:ext cx="21828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Gbps</a:t>
            </a:r>
            <a:r>
              <a:rPr lang="en-US" dirty="0"/>
              <a:t> between </a:t>
            </a:r>
          </a:p>
          <a:p>
            <a:r>
              <a:rPr lang="en-US" dirty="0"/>
              <a:t>any pair of nodes</a:t>
            </a:r>
          </a:p>
          <a:p>
            <a:r>
              <a:rPr lang="en-US" dirty="0"/>
              <a:t>in a rack</a:t>
            </a:r>
          </a:p>
        </p:txBody>
      </p:sp>
      <p:sp>
        <p:nvSpPr>
          <p:cNvPr id="37" name="Text Box 56"/>
          <p:cNvSpPr txBox="1">
            <a:spLocks noChangeArrowheads="1"/>
          </p:cNvSpPr>
          <p:nvPr/>
        </p:nvSpPr>
        <p:spPr bwMode="auto">
          <a:xfrm>
            <a:off x="4686300" y="1352550"/>
            <a:ext cx="430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2-10 Gbps backbone between racks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55363" y="6026705"/>
            <a:ext cx="816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2011 it was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guestimated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that Google had </a:t>
            </a:r>
            <a:r>
              <a:rPr lang="en-US" dirty="0">
                <a:latin typeface="Arial" pitchFamily="34" charset="0"/>
                <a:cs typeface="Arial" pitchFamily="34" charset="0"/>
              </a:rPr>
              <a:t>1M machines,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bit.ly/Shh0RO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pic>
        <p:nvPicPr>
          <p:cNvPr id="4" name="Picture 2" descr="http://www.filecluster.com/reviews/wp-content/uploads/2008/11/server_r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53" y="354856"/>
            <a:ext cx="8424890" cy="612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6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Scale Computing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Large-scale computing for data mining </a:t>
            </a:r>
            <a:r>
              <a:rPr lang="en-US" dirty="0" smtClean="0"/>
              <a:t>problems </a:t>
            </a:r>
            <a:r>
              <a:rPr lang="en-US" dirty="0"/>
              <a:t>on commodity hardware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How do you distribute computation?</a:t>
            </a:r>
          </a:p>
          <a:p>
            <a:pPr lvl="1"/>
            <a:r>
              <a:rPr lang="en-US" dirty="0"/>
              <a:t>How can we make it easy to write distributed programs?</a:t>
            </a:r>
          </a:p>
          <a:p>
            <a:r>
              <a:rPr lang="en-US" dirty="0"/>
              <a:t>Machines fail:</a:t>
            </a:r>
          </a:p>
          <a:p>
            <a:pPr lvl="1"/>
            <a:r>
              <a:rPr lang="en-US" dirty="0"/>
              <a:t>One server may stay up 3 years (1,000 days)</a:t>
            </a:r>
          </a:p>
          <a:p>
            <a:pPr lvl="1"/>
            <a:r>
              <a:rPr lang="en-US" dirty="0"/>
              <a:t>If you have 1,000 servers, expect to loose 1/day</a:t>
            </a:r>
          </a:p>
          <a:p>
            <a:pPr lvl="1"/>
            <a:r>
              <a:rPr lang="en-US" dirty="0"/>
              <a:t>People estimated Google had ~1M machines in 2011</a:t>
            </a:r>
          </a:p>
          <a:p>
            <a:pPr lvl="1"/>
            <a:r>
              <a:rPr lang="en-US" dirty="0"/>
              <a:t>1,000 machines fail every day!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&amp;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Issue</a:t>
            </a:r>
            <a:r>
              <a:rPr lang="en-US" dirty="0"/>
              <a:t>: Copying data over a network takes time</a:t>
            </a:r>
          </a:p>
          <a:p>
            <a:r>
              <a:rPr lang="en-US" dirty="0">
                <a:solidFill>
                  <a:srgbClr val="7030A0"/>
                </a:solidFill>
              </a:rPr>
              <a:t>Idea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Bring computation close to the data</a:t>
            </a:r>
          </a:p>
          <a:p>
            <a:pPr lvl="1"/>
            <a:r>
              <a:rPr lang="en-US" dirty="0"/>
              <a:t>Store files multiple times for reliability</a:t>
            </a:r>
          </a:p>
          <a:p>
            <a:r>
              <a:rPr lang="en-US" dirty="0">
                <a:solidFill>
                  <a:srgbClr val="00B050"/>
                </a:solidFill>
              </a:rPr>
              <a:t>Map-reduce</a:t>
            </a:r>
            <a:r>
              <a:rPr lang="en-US" dirty="0"/>
              <a:t> addresses these problems</a:t>
            </a:r>
          </a:p>
          <a:p>
            <a:pPr lvl="1"/>
            <a:r>
              <a:rPr lang="en-US" dirty="0"/>
              <a:t>Google’s computational/data manipulation model</a:t>
            </a:r>
          </a:p>
          <a:p>
            <a:pPr lvl="1"/>
            <a:r>
              <a:rPr lang="en-US" dirty="0"/>
              <a:t>Elegant way to work with big data</a:t>
            </a:r>
          </a:p>
          <a:p>
            <a:pPr lvl="1"/>
            <a:r>
              <a:rPr lang="en-US" dirty="0"/>
              <a:t>Storage Infrastructure – File system</a:t>
            </a:r>
          </a:p>
          <a:p>
            <a:pPr lvl="2"/>
            <a:r>
              <a:rPr lang="en-US" dirty="0"/>
              <a:t>Google: GFS. Hadoop: HDFS</a:t>
            </a:r>
          </a:p>
          <a:p>
            <a:pPr lvl="1"/>
            <a:r>
              <a:rPr lang="en-US" dirty="0"/>
              <a:t>Programming model</a:t>
            </a:r>
          </a:p>
          <a:p>
            <a:pPr lvl="2"/>
            <a:r>
              <a:rPr lang="en-US" dirty="0"/>
              <a:t>Map-Reduce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nodes fail, how to store data persistently? </a:t>
            </a:r>
          </a:p>
          <a:p>
            <a:r>
              <a:rPr lang="en-US" dirty="0">
                <a:solidFill>
                  <a:srgbClr val="00B050"/>
                </a:solidFill>
              </a:rPr>
              <a:t>Answer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Distributed File System:</a:t>
            </a:r>
          </a:p>
          <a:p>
            <a:pPr lvl="2"/>
            <a:r>
              <a:rPr lang="en-US" dirty="0"/>
              <a:t>Provides global file namespace</a:t>
            </a:r>
          </a:p>
          <a:p>
            <a:pPr lvl="2"/>
            <a:r>
              <a:rPr lang="en-US" dirty="0"/>
              <a:t>Google GFS; Hadoop HDFS;</a:t>
            </a:r>
          </a:p>
          <a:p>
            <a:r>
              <a:rPr lang="en-US" dirty="0">
                <a:solidFill>
                  <a:srgbClr val="0070C0"/>
                </a:solidFill>
              </a:rPr>
              <a:t>Typical usage pattern</a:t>
            </a:r>
          </a:p>
          <a:p>
            <a:pPr lvl="1"/>
            <a:r>
              <a:rPr lang="en-US" dirty="0"/>
              <a:t>Huge files (100s of GB to TB)</a:t>
            </a:r>
          </a:p>
          <a:p>
            <a:pPr lvl="1"/>
            <a:r>
              <a:rPr lang="en-US" dirty="0"/>
              <a:t>Data is rarely updated in place</a:t>
            </a:r>
          </a:p>
          <a:p>
            <a:pPr lvl="1"/>
            <a:r>
              <a:rPr lang="en-US" dirty="0"/>
              <a:t>Reads and appends are common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</TotalTime>
  <Words>530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TradeGothic</vt:lpstr>
      <vt:lpstr>Office Theme</vt:lpstr>
      <vt:lpstr>Map Reduce</vt:lpstr>
      <vt:lpstr>Motivation</vt:lpstr>
      <vt:lpstr>Motivation</vt:lpstr>
      <vt:lpstr>Single Node Architecture</vt:lpstr>
      <vt:lpstr>Cluster Architecture</vt:lpstr>
      <vt:lpstr>PowerPoint Presentation</vt:lpstr>
      <vt:lpstr>Large Scale Computing</vt:lpstr>
      <vt:lpstr>Idea &amp; Solution</vt:lpstr>
      <vt:lpstr>Storage Infrastructure</vt:lpstr>
      <vt:lpstr>Distributed File System</vt:lpstr>
      <vt:lpstr>Distributed File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40</cp:revision>
  <dcterms:created xsi:type="dcterms:W3CDTF">2023-08-30T20:03:28Z</dcterms:created>
  <dcterms:modified xsi:type="dcterms:W3CDTF">2023-10-15T20:31:49Z</dcterms:modified>
</cp:coreProperties>
</file>