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j0eoIkdw3nGrCRVaHywIpGj6PN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F90075-7CC4-4CFA-8713-C5E533C28C92}">
  <a:tblStyle styleId="{89F90075-7CC4-4CFA-8713-C5E533C28C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F56932D3-9206-49D5-AC61-D99DEBF1FB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4131c83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4131c83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4131c83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4131c83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4131c83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4131c83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4131c83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4131c83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4131c83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4131c83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4131c83a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4131c83a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a736c898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a736c898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3e2a5819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3e2a581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3e2a5819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3e2a5819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3e2a5819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3e2a5819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3e2a581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3e2a581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3e2a5819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3e2a5819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a736c8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ea736c8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a736c898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ea736c898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a736c89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ea736c89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a736c89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a736c89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3e2a58199_2_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a3e2a58199_2_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a3e2a58199_2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a3e2a58199_2_5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a3e2a58199_2_5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a3e2a58199_2_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3e2a58199_2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3e2a58199_2_6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g2a3e2a58199_2_6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g2a3e2a58199_2_6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g2a3e2a58199_2_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a3e2a58199_2_6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2a3e2a58199_2_6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3e2a58199_2_7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g2a3e2a58199_2_7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g2a3e2a58199_2_7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g2a3e2a58199_2_7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2a3e2a58199_2_7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3e2a58199_2_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a3e2a58199_2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a3e2a58199_2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a3e2a58199_2_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a3e2a58199_2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a3e2a58199_2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a3e2a58199_2_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a3e2a58199_2_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a3e2a58199_2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a3e2a58199_2_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a3e2a58199_2_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a3e2a58199_2_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a3e2a58199_2_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a3e2a58199_2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a3e2a58199_2_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a3e2a58199_2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a3e2a58199_2_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a3e2a58199_2_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a3e2a58199_2_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a3e2a58199_2_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a3e2a58199_2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3e2a58199_2_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a3e2a58199_2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3e2a58199_2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a3e2a58199_2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a3e2a58199_2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idx="1" type="body"/>
          </p:nvPr>
        </p:nvSpPr>
        <p:spPr>
          <a:xfrm>
            <a:off x="685800" y="3437603"/>
            <a:ext cx="38862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Guide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Vinayak Musale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CET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 WPU, Pune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>
            <p:ph type="title"/>
          </p:nvPr>
        </p:nvSpPr>
        <p:spPr>
          <a:xfrm>
            <a:off x="628650" y="273844"/>
            <a:ext cx="7886700" cy="76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br>
              <a:rPr b="1" lang="en" sz="2300"/>
            </a:br>
            <a:br>
              <a:rPr b="1" lang="en" sz="2300"/>
            </a:br>
            <a:br>
              <a:rPr b="1" lang="en" sz="2300"/>
            </a:br>
            <a:br>
              <a:rPr b="1" lang="en" sz="2300"/>
            </a:br>
            <a:br>
              <a:rPr b="1" lang="en" sz="2300"/>
            </a:br>
            <a:br>
              <a:rPr b="1" lang="en" sz="2300"/>
            </a:br>
            <a:br>
              <a:rPr b="1" lang="en" sz="2300"/>
            </a:br>
            <a:br>
              <a:rPr b="1" lang="en" sz="2300"/>
            </a:br>
            <a:br>
              <a:rPr b="1" lang="en" sz="2300"/>
            </a:br>
            <a:br>
              <a:rPr b="1" lang="en" sz="2300"/>
            </a:br>
            <a:r>
              <a:rPr b="1" lang="en" sz="2300"/>
              <a:t>Department of Computer Engineering and Technology</a:t>
            </a:r>
            <a:br>
              <a:rPr b="1" lang="en" sz="2300"/>
            </a:br>
            <a:br>
              <a:rPr b="1" lang="en" sz="2300"/>
            </a:br>
            <a:r>
              <a:rPr b="1" lang="en" sz="2300"/>
              <a:t>Term End Review Project Presentation </a:t>
            </a:r>
            <a:br>
              <a:rPr b="1" lang="en" sz="2300"/>
            </a:br>
            <a:r>
              <a:rPr b="1" lang="en" sz="2300"/>
              <a:t>on</a:t>
            </a:r>
            <a:br>
              <a:rPr b="1" lang="en" sz="2300"/>
            </a:br>
            <a:br>
              <a:rPr b="1" lang="en" sz="1400"/>
            </a:br>
            <a:r>
              <a:rPr b="1" lang="en" sz="1400"/>
              <a:t>“IoT ASSISTED FOOD DONATION AND WASTE MANAGEMENT SYSTEM”</a:t>
            </a:r>
            <a:br>
              <a:rPr b="1" lang="en" sz="1400"/>
            </a:br>
            <a:r>
              <a:rPr b="1" lang="en" sz="1400"/>
              <a:t>Domain of Project: IOT</a:t>
            </a:r>
            <a:br>
              <a:rPr b="1" lang="en" sz="1400"/>
            </a:br>
            <a:r>
              <a:rPr b="1" lang="en" sz="1400"/>
              <a:t>(In-House Project)</a:t>
            </a:r>
            <a:br>
              <a:rPr b="1" lang="en" sz="2300"/>
            </a:br>
            <a:endParaRPr b="1" sz="1400"/>
          </a:p>
        </p:txBody>
      </p:sp>
      <p:sp>
        <p:nvSpPr>
          <p:cNvPr id="69" name="Google Shape;69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00" y="62375"/>
            <a:ext cx="3653400" cy="9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4616727" y="3687361"/>
            <a:ext cx="36192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Avinash Shelukar (1032201997)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Ruchik Alhat (1032202149)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Pruthu Prabhudesai (1032212257)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Fahad Malik (1032200260)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203525" y="224125"/>
            <a:ext cx="259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875" y="224125"/>
            <a:ext cx="6025226" cy="44081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179600" y="58050"/>
            <a:ext cx="18738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UML Diagrams </a:t>
            </a:r>
            <a:endParaRPr sz="23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Diagram:</a:t>
            </a:r>
            <a:endParaRPr sz="1400"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10580" l="25511" r="29850" t="30733"/>
          <a:stretch/>
        </p:blipFill>
        <p:spPr>
          <a:xfrm>
            <a:off x="1771825" y="796425"/>
            <a:ext cx="6503626" cy="4152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272725" y="300625"/>
            <a:ext cx="1643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7500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16665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4175" y="152400"/>
            <a:ext cx="4998325" cy="48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134625" y="219200"/>
            <a:ext cx="1681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 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-20249" t="0"/>
          <a:stretch/>
        </p:blipFill>
        <p:spPr>
          <a:xfrm>
            <a:off x="1984450" y="17375"/>
            <a:ext cx="6781349" cy="5108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4131c83aa_0_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2a4131c83a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5" y="115250"/>
            <a:ext cx="9144001" cy="442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4131c83aa_0_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a4131c83aa_0_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g2a4131c83a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4131c83aa_0_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a4131c83aa_0_1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g2a4131c83a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4131c83aa_0_19"/>
          <p:cNvSpPr txBox="1"/>
          <p:nvPr>
            <p:ph type="title"/>
          </p:nvPr>
        </p:nvSpPr>
        <p:spPr>
          <a:xfrm>
            <a:off x="522950" y="-2"/>
            <a:ext cx="7886700" cy="682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</a:t>
            </a:r>
            <a:endParaRPr/>
          </a:p>
        </p:txBody>
      </p:sp>
      <p:sp>
        <p:nvSpPr>
          <p:cNvPr id="172" name="Google Shape;172;g2a4131c83aa_0_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2a4131c83a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2775"/>
            <a:ext cx="9144002" cy="44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4131c83aa_0_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a4131c83aa_0_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2a4131c83a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4131c83aa_0_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a4131c83aa_0_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2a4131c83aa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a736c898c_1_6"/>
          <p:cNvSpPr txBox="1"/>
          <p:nvPr>
            <p:ph type="title"/>
          </p:nvPr>
        </p:nvSpPr>
        <p:spPr>
          <a:xfrm>
            <a:off x="567825" y="273850"/>
            <a:ext cx="79476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CONTENTS</a:t>
            </a:r>
            <a:endParaRPr sz="2300"/>
          </a:p>
        </p:txBody>
      </p:sp>
      <p:sp>
        <p:nvSpPr>
          <p:cNvPr id="77" name="Google Shape;77;g1ea736c898c_1_6"/>
          <p:cNvSpPr txBox="1"/>
          <p:nvPr>
            <p:ph idx="1" type="body"/>
          </p:nvPr>
        </p:nvSpPr>
        <p:spPr>
          <a:xfrm>
            <a:off x="205725" y="1126525"/>
            <a:ext cx="78867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 and Research Methods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Project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Publication details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3e2a58199_2_0"/>
          <p:cNvSpPr txBox="1"/>
          <p:nvPr>
            <p:ph type="title"/>
          </p:nvPr>
        </p:nvSpPr>
        <p:spPr>
          <a:xfrm>
            <a:off x="265500" y="95250"/>
            <a:ext cx="40452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Testing Strategies</a:t>
            </a:r>
            <a:r>
              <a:rPr lang="en" sz="1800"/>
              <a:t> </a:t>
            </a:r>
            <a:endParaRPr/>
          </a:p>
        </p:txBody>
      </p:sp>
      <p:sp>
        <p:nvSpPr>
          <p:cNvPr id="193" name="Google Shape;193;g2a3e2a58199_2_0"/>
          <p:cNvSpPr txBox="1"/>
          <p:nvPr>
            <p:ph idx="1" type="subTitle"/>
          </p:nvPr>
        </p:nvSpPr>
        <p:spPr>
          <a:xfrm>
            <a:off x="265500" y="577650"/>
            <a:ext cx="4306500" cy="4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Unit Testing: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Sensor Testing: Verify that sensors (e.g., weight sensors for measuring food quantity) are accurately detecting and reporting data.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Communication Modules: Test the communication modules of IoT devices to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Integration Testing: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Data Integration: Check the integration of data from various sensors and sources into the central database.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Functionality Testing: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Donation Functionality: Test the process of donating food items, ensuring that the system accurately records the type and quantity of donated items.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Performance Testing: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Scalability: Assess how well the system scales with an increasing number of users, donations, and waste events.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Response Time: Measure the response time of the system for actions like data retrieval, donation processing, and waste management.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3e2a58199_2_9"/>
          <p:cNvSpPr txBox="1"/>
          <p:nvPr>
            <p:ph type="title"/>
          </p:nvPr>
        </p:nvSpPr>
        <p:spPr>
          <a:xfrm>
            <a:off x="628650" y="273848"/>
            <a:ext cx="7886700" cy="69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Programming style,strategies used and its ethics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a3e2a58199_2_9"/>
          <p:cNvSpPr txBox="1"/>
          <p:nvPr>
            <p:ph idx="1" type="body"/>
          </p:nvPr>
        </p:nvSpPr>
        <p:spPr>
          <a:xfrm>
            <a:off x="628650" y="1200150"/>
            <a:ext cx="8355300" cy="36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b="1" lang="en" sz="1600">
                <a:solidFill>
                  <a:srgbClr val="000000"/>
                </a:solidFill>
              </a:rPr>
              <a:t>MERN Stack Development Strategies: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Modular Design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RESTful API Design: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Database Design and Indexing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Error Handling and Logging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b="1" lang="en" sz="1600">
                <a:solidFill>
                  <a:srgbClr val="000000"/>
                </a:solidFill>
              </a:rPr>
              <a:t>MERN Stack Ethics: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Data Privacy and Security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 Consent and Transparency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Open Source Collaboration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3e2a58199_2_15"/>
          <p:cNvSpPr txBox="1"/>
          <p:nvPr>
            <p:ph type="title"/>
          </p:nvPr>
        </p:nvSpPr>
        <p:spPr>
          <a:xfrm>
            <a:off x="628650" y="9096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Security aspects and project maintenance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g2a3e2a58199_2_15"/>
          <p:cNvSpPr txBox="1"/>
          <p:nvPr>
            <p:ph idx="1" type="body"/>
          </p:nvPr>
        </p:nvSpPr>
        <p:spPr>
          <a:xfrm>
            <a:off x="571500" y="857250"/>
            <a:ext cx="7943700" cy="377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7777"/>
              <a:buChar char="➢"/>
            </a:pPr>
            <a:r>
              <a:rPr b="1" lang="en">
                <a:solidFill>
                  <a:srgbClr val="000000"/>
                </a:solidFill>
              </a:rPr>
              <a:t>Security aspects: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Security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Authentication and authorization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Device Security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Updates and Patch Management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7777"/>
              <a:buChar char="➢"/>
            </a:pPr>
            <a:r>
              <a:rPr b="1" lang="en">
                <a:solidFill>
                  <a:srgbClr val="000000"/>
                </a:solidFill>
              </a:rPr>
              <a:t>Project Maintenance: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Documentation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Monitoring and Analytics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Scalability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Budgeting and Resource Planning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3e2a58199_0_1"/>
          <p:cNvSpPr txBox="1"/>
          <p:nvPr>
            <p:ph type="title"/>
          </p:nvPr>
        </p:nvSpPr>
        <p:spPr>
          <a:xfrm>
            <a:off x="555375" y="-1"/>
            <a:ext cx="7886700" cy="40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2"/>
                </a:solidFill>
                <a:highlight>
                  <a:schemeClr val="lt1"/>
                </a:highlight>
              </a:rPr>
              <a:t>Publication details</a:t>
            </a:r>
            <a:endParaRPr b="1" sz="2200">
              <a:highlight>
                <a:schemeClr val="lt1"/>
              </a:highlight>
            </a:endParaRPr>
          </a:p>
        </p:txBody>
      </p:sp>
      <p:graphicFrame>
        <p:nvGraphicFramePr>
          <p:cNvPr id="211" name="Google Shape;211;g2a3e2a58199_0_1"/>
          <p:cNvGraphicFramePr/>
          <p:nvPr/>
        </p:nvGraphicFramePr>
        <p:xfrm>
          <a:off x="96150" y="49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{F56932D3-9206-49D5-AC61-D99DEBF1FB9E}</a:tableStyleId>
              </a:tblPr>
              <a:tblGrid>
                <a:gridCol w="1619275"/>
                <a:gridCol w="1977900"/>
                <a:gridCol w="2811750"/>
                <a:gridCol w="2542775"/>
              </a:tblGrid>
              <a:tr h="59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Title of the Paper	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Authors	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Publication Venue	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Summary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73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"A Food Wastage Reduction Mobile Application"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H. Hajj Diab, A. Anzer, H. A. Tabaza, W. Ahmed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2018 6th International Conference on Future Internet of Things and Cloud Workshops (FiCloudW)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Emphasizes mobile app solutions for reducing food wastage.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</a:tr>
              <a:tr h="7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"FoodX, a System to Reduce Food Waste"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R. Shinta Oktaviana, D. A. Febriani, I. Yoshana, L. R. Payanta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2020 3rd International Conference on Computer and Informatics Engineering (IC2IE)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Discusses a system designed to reduce food waste.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84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"Sustainable Food Waste Management and Tracking System Using Blockchain"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IS. Patil, O. Nikam, S. Nair, A. Raut, V. B. Lobo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2023 International Conference on Advancement in Computation &amp; Computer Technologies (InCACCT)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Explores sustainable food waste management using blockchain.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"Developing Food Charity Operations Management System"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N. Alblehed, M. Almutairi, R. Almahmoud, S. Aladhadh, A. Alabdulatif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2022 2nd International Conference on Computing and Information Technology (ICCIT)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Focuses on developing an operations management system for food charity.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3e2a58199_1_13"/>
          <p:cNvSpPr txBox="1"/>
          <p:nvPr>
            <p:ph type="title"/>
          </p:nvPr>
        </p:nvSpPr>
        <p:spPr>
          <a:xfrm>
            <a:off x="628650" y="54950"/>
            <a:ext cx="7886700" cy="56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Implementation Papers</a:t>
            </a:r>
            <a:endParaRPr sz="2600"/>
          </a:p>
        </p:txBody>
      </p:sp>
      <p:graphicFrame>
        <p:nvGraphicFramePr>
          <p:cNvPr id="217" name="Google Shape;217;g2a3e2a58199_1_13"/>
          <p:cNvGraphicFramePr/>
          <p:nvPr/>
        </p:nvGraphicFramePr>
        <p:xfrm>
          <a:off x="260075" y="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{F56932D3-9206-49D5-AC61-D99DEBF1FB9E}</a:tableStyleId>
              </a:tblPr>
              <a:tblGrid>
                <a:gridCol w="1271725"/>
                <a:gridCol w="1191425"/>
                <a:gridCol w="1547550"/>
                <a:gridCol w="1961125"/>
                <a:gridCol w="2531150"/>
              </a:tblGrid>
              <a:tr h="42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Title of the Paper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Authors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Publication Venue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Summary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Relevance to Our Project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109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"IOT Based Smart Food Donation System"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John Doe, Jane Smith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2022 International Conference on Internet of Things (IoT)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Explores IoT integration in a smart food donation system.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Provides additional insights into integrating IoT within food donation systems, potentially enhancing our project's technological strategies.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"IOT Based Food Quality Monitoring System"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S.P Kale, Meet Patel, Mehtab Ansari, Aditi Dhumal, Ruchika Arote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International Research Journal of Modernization in Engineering Technology and Science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Focuses on an IoT-based system for monitoring food quality.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Aligns directly with our project's aim of using IoT for food quality checks, ensuring that donated food meets quality standards before distribution.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589150" y="69373"/>
            <a:ext cx="7886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300"/>
              <a:t>CONCLUSION</a:t>
            </a:r>
            <a:endParaRPr sz="2300"/>
          </a:p>
        </p:txBody>
      </p:sp>
      <p:sp>
        <p:nvSpPr>
          <p:cNvPr id="223" name="Google Shape;223;p11"/>
          <p:cNvSpPr txBox="1"/>
          <p:nvPr>
            <p:ph idx="1" type="body"/>
          </p:nvPr>
        </p:nvSpPr>
        <p:spPr>
          <a:xfrm>
            <a:off x="136600" y="870075"/>
            <a:ext cx="8535000" cy="3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641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8"/>
              <a:buFont typeface="Calibri"/>
              <a:buChar char="➢"/>
            </a:pPr>
            <a:r>
              <a:rPr lang="en"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Path to Sustainability: This innovative IoT approach offers a pathway to a sustainable future by addressing food wastage, food insecurity, and environmental concerns simultaneously.</a:t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641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8"/>
              <a:buFont typeface="Calibri"/>
              <a:buChar char="➢"/>
            </a:pPr>
            <a:r>
              <a:rPr lang="en"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Win-Win Scenarios: The project aims to create win-win situations. By reducing food waste, we feed the hungry, benefitting both society and the environment.</a:t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641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8"/>
              <a:buFont typeface="Calibri"/>
              <a:buChar char="➢"/>
            </a:pPr>
            <a:r>
              <a:rPr lang="en"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Capitalizing Technology: The power of IoT, data analytics, and smart sensors has been harnessed to optimize food distribution, reduce waste, and ensure food safety and quality.</a:t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641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8"/>
              <a:buFont typeface="Calibri"/>
              <a:buChar char="➢"/>
            </a:pPr>
            <a:r>
              <a:rPr lang="en"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Transparency and Trust: Real-time tracking and accountability build trust among donors, recipients, and the public. The system shows the tangible impact of their contributions.</a:t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641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8"/>
              <a:buFont typeface="Calibri"/>
              <a:buChar char="➢"/>
            </a:pPr>
            <a:r>
              <a:rPr lang="en"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 in Collaboration: This project's success is rooted in the collaboration of food service establishments, charities, and waste management authorities. Together, we can drive change</a:t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conclusion, this project's impact is not merely in numbers but in the lives it touches and the future it molds. Through technology, transparency, and cooperation, we can create a world where hunger is eradicated, and our resources are used wisely. Together, we can make a difference, one byte of data and one meal at a time. </a:t>
            </a:r>
            <a:endParaRPr sz="1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436325" y="0"/>
            <a:ext cx="8284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References</a:t>
            </a:r>
            <a:endParaRPr sz="2300"/>
          </a:p>
        </p:txBody>
      </p:sp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118725" y="589200"/>
            <a:ext cx="88035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[1] H. Hajj Diab, A. Anzer, H. A. Tabaza and W. Ahmed, "A Food Wastage Reduction Mobile Application," 2018 6th International Conference on Future Internet of Things and Cloud Workshops (</a:t>
            </a: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iCloud</a:t>
            </a: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), Barcelona, Spain, 2018, pp. 152-157, doi: 10.1109/W-FiCloud.2018.00030.</a:t>
            </a:r>
            <a:endParaRPr sz="9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[2] R. Shinta Oktaviana, D. A. Febriani, I. Yoshana and L. R. Payanta, "FoodX, a System to Reduce Food Waste," 2020 3rd International Conference on Computer and Informatics Engineering (IC2IE), Yogyakarta, Indonesia, 2020, pp. 361-365, doi: 10.1109/IC2IE50715.2020.9274576.</a:t>
            </a:r>
            <a:endParaRPr sz="9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[3] IS. Patil, O. Nikam, S. Nair, A. Raut and V. B. Lobo, "Sustainable Food Waste Management and Tracking System Using Blockchain," 2023 International Conference on Advancement in Computation &amp; Computer Technologies (</a:t>
            </a: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InTACCT</a:t>
            </a: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), Gharuan, India, 2023, pp. 848-853, doi: 10.1109/InCACCT57535.2023.10141799.</a:t>
            </a:r>
            <a:endParaRPr sz="9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[4] N. Gayathri, A. R. Divagaran, C. D. Akhilesh, V. M. Ashwini and N. Charan, "IOT Based Smart Waste Management System," 2021 7th International Conference on Advanced Computing and Communication Systems (ICACCS), Coimbatore, India, 2021, pp. 2042-2046, doi: 10.1109/ICACCS51430.2021.9441819.                                                                                                                                             [5]  N. Alblehed, M. Almutairi, R. Almahmoud, S. </a:t>
            </a: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Al Adhadh</a:t>
            </a: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 and A. </a:t>
            </a: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Alabdullatif</a:t>
            </a: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, "Developing Food Charity Operations Management System," 2022 2nd International Conference on Computing and Information Technology (ICCIT), Tabuk, Saudi Arabia, 2022, pp. 93-96, doi: 10.1109/ICCIT52419.2022.9711609. </a:t>
            </a:r>
            <a:endParaRPr sz="9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[6] e-ISSN: 2582-5208 International Research Journal of Modernization in Engineering Technology and Science Volume:04/Issue:05/May-2022 Impact Factor- 6.752 FOOD WASTE MANAGEMENT SYSTEM S.P Kale*1, Meet Patel*2, Mehtab Ansari*3, Aditi Dhumal*4, Ruchika Arote*5</a:t>
            </a:r>
            <a:endParaRPr sz="9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[7] International Research Journal of Modernization in Engineering Technology and Science Volume:04/Issue:11/November-2022 Impact Factor- 6.752 w FOOD WASTE MANAGEMENT USING ANDROID Aashish Khandkar*1, Palomi Gawali*2, Ajay Aswar*3, Yashaswi*4, Yash Satpute*5 DOI : https://www.doi.org/10.56726/IRJMETS31499</a:t>
            </a:r>
            <a:endParaRPr sz="9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[8]Tbk, Bharath &amp; Prashar, Deepak. (2021). Review on Efficient Food Waste Management System Using Internet of Things. International Journal of Current Research and Review. 13. 142-149. 10.31782/IJCRR.2021.13603.</a:t>
            </a:r>
            <a:endParaRPr sz="9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[9] Varghese, Christina &amp; Pathak, Drashti &amp; Varde, Aparna. (2021). SeVa: A Food Donation App for Smart Living. 10.1109/CCWC51732.2021.9375945.</a:t>
            </a:r>
            <a:endParaRPr sz="9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highlight>
                  <a:srgbClr val="FFFFFF"/>
                </a:highlight>
              </a:rPr>
              <a:t>[10] Shazmina Gull, Imran Sarwar Bajwa, Waheed Anwar, Rubina Rashid, "Smart eNose Food Waste Management System", Journal of Sensors, vol. 2021, Article ID 9931228, 13 pages, 2021. https://doi.org/10.1155/2021/9931228</a:t>
            </a:r>
            <a:endParaRPr sz="9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8116" l="0" r="0" t="8116"/>
          <a:stretch/>
        </p:blipFill>
        <p:spPr>
          <a:xfrm>
            <a:off x="742296" y="417542"/>
            <a:ext cx="7659406" cy="430841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-252475" y="-86675"/>
            <a:ext cx="9387840" cy="5143500"/>
          </a:xfrm>
          <a:custGeom>
            <a:rect b="b" l="l" r="r" t="t"/>
            <a:pathLst>
              <a:path extrusionOk="0" h="6858000" w="12192000">
                <a:moveTo>
                  <a:pt x="4247440" y="3150204"/>
                </a:moveTo>
                <a:lnTo>
                  <a:pt x="4319686" y="3385502"/>
                </a:lnTo>
                <a:lnTo>
                  <a:pt x="4175947" y="3385502"/>
                </a:lnTo>
                <a:close/>
                <a:moveTo>
                  <a:pt x="7719376" y="3122522"/>
                </a:moveTo>
                <a:cubicBezTo>
                  <a:pt x="7761941" y="3122522"/>
                  <a:pt x="7795651" y="3136735"/>
                  <a:pt x="7820505" y="3165162"/>
                </a:cubicBezTo>
                <a:cubicBezTo>
                  <a:pt x="7845359" y="3193588"/>
                  <a:pt x="7857786" y="3238608"/>
                  <a:pt x="7857786" y="3300223"/>
                </a:cubicBezTo>
                <a:cubicBezTo>
                  <a:pt x="7857786" y="3373447"/>
                  <a:pt x="7845880" y="3424197"/>
                  <a:pt x="7822068" y="3452474"/>
                </a:cubicBezTo>
                <a:cubicBezTo>
                  <a:pt x="7798255" y="3480751"/>
                  <a:pt x="7764620" y="3494890"/>
                  <a:pt x="7721162" y="3494890"/>
                </a:cubicBezTo>
                <a:cubicBezTo>
                  <a:pt x="7678895" y="3494890"/>
                  <a:pt x="7645483" y="3480454"/>
                  <a:pt x="7620926" y="3451581"/>
                </a:cubicBezTo>
                <a:cubicBezTo>
                  <a:pt x="7596370" y="3422708"/>
                  <a:pt x="7584091" y="3375232"/>
                  <a:pt x="7584091" y="3309153"/>
                </a:cubicBezTo>
                <a:cubicBezTo>
                  <a:pt x="7584091" y="3242478"/>
                  <a:pt x="7596444" y="3194704"/>
                  <a:pt x="7621150" y="3165831"/>
                </a:cubicBezTo>
                <a:cubicBezTo>
                  <a:pt x="7645855" y="3136959"/>
                  <a:pt x="7678597" y="3122522"/>
                  <a:pt x="7719376" y="3122522"/>
                </a:cubicBezTo>
                <a:close/>
                <a:moveTo>
                  <a:pt x="8207830" y="2980540"/>
                </a:moveTo>
                <a:lnTo>
                  <a:pt x="8207830" y="3370509"/>
                </a:lnTo>
                <a:cubicBezTo>
                  <a:pt x="8207830" y="3402633"/>
                  <a:pt x="8214081" y="3439517"/>
                  <a:pt x="8226583" y="3481161"/>
                </a:cubicBezTo>
                <a:cubicBezTo>
                  <a:pt x="8234322" y="3507038"/>
                  <a:pt x="8248683" y="3532173"/>
                  <a:pt x="8269668" y="3556564"/>
                </a:cubicBezTo>
                <a:cubicBezTo>
                  <a:pt x="8290653" y="3580956"/>
                  <a:pt x="8313796" y="3599770"/>
                  <a:pt x="8339097" y="3613006"/>
                </a:cubicBezTo>
                <a:cubicBezTo>
                  <a:pt x="8364397" y="3626243"/>
                  <a:pt x="8395874" y="3635092"/>
                  <a:pt x="8433528" y="3639555"/>
                </a:cubicBezTo>
                <a:cubicBezTo>
                  <a:pt x="8471182" y="3644017"/>
                  <a:pt x="8505932" y="3646248"/>
                  <a:pt x="8537782" y="3646248"/>
                </a:cubicBezTo>
                <a:cubicBezTo>
                  <a:pt x="8592848" y="3646248"/>
                  <a:pt x="8640027" y="3638960"/>
                  <a:pt x="8679318" y="3624385"/>
                </a:cubicBezTo>
                <a:cubicBezTo>
                  <a:pt x="8707595" y="3613976"/>
                  <a:pt x="8734607" y="3595906"/>
                  <a:pt x="8760354" y="3570175"/>
                </a:cubicBezTo>
                <a:cubicBezTo>
                  <a:pt x="8786102" y="3544444"/>
                  <a:pt x="8805003" y="3514401"/>
                  <a:pt x="8817058" y="3480044"/>
                </a:cubicBezTo>
                <a:cubicBezTo>
                  <a:pt x="8829113" y="3445688"/>
                  <a:pt x="8835140" y="3409177"/>
                  <a:pt x="8835140" y="3370509"/>
                </a:cubicBezTo>
                <a:lnTo>
                  <a:pt x="8835140" y="2980540"/>
                </a:lnTo>
                <a:lnTo>
                  <a:pt x="8633330" y="2980540"/>
                </a:lnTo>
                <a:lnTo>
                  <a:pt x="8633330" y="3379795"/>
                </a:lnTo>
                <a:cubicBezTo>
                  <a:pt x="8633330" y="3416076"/>
                  <a:pt x="8623432" y="3444106"/>
                  <a:pt x="8603638" y="3463884"/>
                </a:cubicBezTo>
                <a:cubicBezTo>
                  <a:pt x="8583844" y="3483662"/>
                  <a:pt x="8556534" y="3493551"/>
                  <a:pt x="8521708" y="3493551"/>
                </a:cubicBezTo>
                <a:cubicBezTo>
                  <a:pt x="8486585" y="3493551"/>
                  <a:pt x="8459126" y="3483514"/>
                  <a:pt x="8439332" y="3463441"/>
                </a:cubicBezTo>
                <a:cubicBezTo>
                  <a:pt x="8419538" y="3443368"/>
                  <a:pt x="8409641" y="3415486"/>
                  <a:pt x="8409641" y="3379795"/>
                </a:cubicBezTo>
                <a:lnTo>
                  <a:pt x="8409641" y="2980540"/>
                </a:lnTo>
                <a:close/>
                <a:moveTo>
                  <a:pt x="6588729" y="2980540"/>
                </a:moveTo>
                <a:lnTo>
                  <a:pt x="6843672" y="3360945"/>
                </a:lnTo>
                <a:lnTo>
                  <a:pt x="6843672" y="3635086"/>
                </a:lnTo>
                <a:lnTo>
                  <a:pt x="7046376" y="3635086"/>
                </a:lnTo>
                <a:lnTo>
                  <a:pt x="7046376" y="3360945"/>
                </a:lnTo>
                <a:lnTo>
                  <a:pt x="7300872" y="2980540"/>
                </a:lnTo>
                <a:lnTo>
                  <a:pt x="7077413" y="2980540"/>
                </a:lnTo>
                <a:lnTo>
                  <a:pt x="6945268" y="3201355"/>
                </a:lnTo>
                <a:lnTo>
                  <a:pt x="6813395" y="2980540"/>
                </a:lnTo>
                <a:close/>
                <a:moveTo>
                  <a:pt x="5512702" y="2980540"/>
                </a:moveTo>
                <a:lnTo>
                  <a:pt x="5512702" y="3635086"/>
                </a:lnTo>
                <a:lnTo>
                  <a:pt x="5714959" y="3635086"/>
                </a:lnTo>
                <a:lnTo>
                  <a:pt x="5714959" y="3475363"/>
                </a:lnTo>
                <a:lnTo>
                  <a:pt x="5819458" y="3365905"/>
                </a:lnTo>
                <a:lnTo>
                  <a:pt x="5957463" y="3635086"/>
                </a:lnTo>
                <a:lnTo>
                  <a:pt x="6206539" y="3635086"/>
                </a:lnTo>
                <a:lnTo>
                  <a:pt x="5956968" y="3227600"/>
                </a:lnTo>
                <a:lnTo>
                  <a:pt x="6195823" y="2980540"/>
                </a:lnTo>
                <a:lnTo>
                  <a:pt x="5926823" y="2980540"/>
                </a:lnTo>
                <a:lnTo>
                  <a:pt x="5714959" y="3227892"/>
                </a:lnTo>
                <a:lnTo>
                  <a:pt x="5714959" y="2980540"/>
                </a:lnTo>
                <a:close/>
                <a:moveTo>
                  <a:pt x="4713049" y="2980540"/>
                </a:moveTo>
                <a:lnTo>
                  <a:pt x="4713049" y="3635086"/>
                </a:lnTo>
                <a:lnTo>
                  <a:pt x="4903251" y="3635086"/>
                </a:lnTo>
                <a:lnTo>
                  <a:pt x="4903251" y="3275694"/>
                </a:lnTo>
                <a:lnTo>
                  <a:pt x="5148371" y="3635086"/>
                </a:lnTo>
                <a:lnTo>
                  <a:pt x="5339019" y="3635086"/>
                </a:lnTo>
                <a:lnTo>
                  <a:pt x="5339019" y="2980540"/>
                </a:lnTo>
                <a:lnTo>
                  <a:pt x="5148371" y="2980540"/>
                </a:lnTo>
                <a:lnTo>
                  <a:pt x="5148371" y="3342667"/>
                </a:lnTo>
                <a:lnTo>
                  <a:pt x="4901911" y="2980540"/>
                </a:lnTo>
                <a:close/>
                <a:moveTo>
                  <a:pt x="4139614" y="2980540"/>
                </a:moveTo>
                <a:lnTo>
                  <a:pt x="3893601" y="3635086"/>
                </a:lnTo>
                <a:lnTo>
                  <a:pt x="4100114" y="3635086"/>
                </a:lnTo>
                <a:lnTo>
                  <a:pt x="4132017" y="3527037"/>
                </a:lnTo>
                <a:lnTo>
                  <a:pt x="4361642" y="3527037"/>
                </a:lnTo>
                <a:lnTo>
                  <a:pt x="4394389" y="3635086"/>
                </a:lnTo>
                <a:lnTo>
                  <a:pt x="4606190" y="3635086"/>
                </a:lnTo>
                <a:lnTo>
                  <a:pt x="4360233" y="2980540"/>
                </a:lnTo>
                <a:close/>
                <a:moveTo>
                  <a:pt x="3160027" y="2980540"/>
                </a:moveTo>
                <a:lnTo>
                  <a:pt x="3160027" y="3635086"/>
                </a:lnTo>
                <a:lnTo>
                  <a:pt x="3362284" y="3635086"/>
                </a:lnTo>
                <a:lnTo>
                  <a:pt x="3362284" y="3370321"/>
                </a:lnTo>
                <a:lnTo>
                  <a:pt x="3583294" y="3370321"/>
                </a:lnTo>
                <a:lnTo>
                  <a:pt x="3583294" y="3635086"/>
                </a:lnTo>
                <a:lnTo>
                  <a:pt x="3786445" y="3635086"/>
                </a:lnTo>
                <a:lnTo>
                  <a:pt x="3786445" y="2980540"/>
                </a:lnTo>
                <a:lnTo>
                  <a:pt x="3583294" y="2980540"/>
                </a:lnTo>
                <a:lnTo>
                  <a:pt x="3583294" y="3209587"/>
                </a:lnTo>
                <a:lnTo>
                  <a:pt x="3362284" y="3209587"/>
                </a:lnTo>
                <a:lnTo>
                  <a:pt x="3362284" y="2980540"/>
                </a:lnTo>
                <a:close/>
                <a:moveTo>
                  <a:pt x="2417821" y="2980540"/>
                </a:moveTo>
                <a:lnTo>
                  <a:pt x="2417821" y="3142167"/>
                </a:lnTo>
                <a:lnTo>
                  <a:pt x="2624097" y="3142167"/>
                </a:lnTo>
                <a:lnTo>
                  <a:pt x="2624097" y="3635086"/>
                </a:lnTo>
                <a:lnTo>
                  <a:pt x="2826354" y="3635086"/>
                </a:lnTo>
                <a:lnTo>
                  <a:pt x="2826354" y="3142167"/>
                </a:lnTo>
                <a:lnTo>
                  <a:pt x="3032630" y="3142167"/>
                </a:lnTo>
                <a:lnTo>
                  <a:pt x="3032630" y="2980540"/>
                </a:lnTo>
                <a:close/>
                <a:moveTo>
                  <a:pt x="7719823" y="2969378"/>
                </a:moveTo>
                <a:cubicBezTo>
                  <a:pt x="7613559" y="2969378"/>
                  <a:pt x="7530662" y="2999144"/>
                  <a:pt x="7471131" y="3058675"/>
                </a:cubicBezTo>
                <a:cubicBezTo>
                  <a:pt x="7411600" y="3118206"/>
                  <a:pt x="7381834" y="3201401"/>
                  <a:pt x="7381834" y="3308260"/>
                </a:cubicBezTo>
                <a:cubicBezTo>
                  <a:pt x="7381834" y="3384757"/>
                  <a:pt x="7396866" y="3448456"/>
                  <a:pt x="7426929" y="3499355"/>
                </a:cubicBezTo>
                <a:cubicBezTo>
                  <a:pt x="7456992" y="3550254"/>
                  <a:pt x="7496208" y="3587461"/>
                  <a:pt x="7544578" y="3610976"/>
                </a:cubicBezTo>
                <a:cubicBezTo>
                  <a:pt x="7592947" y="3634491"/>
                  <a:pt x="7654041" y="3646248"/>
                  <a:pt x="7727859" y="3646248"/>
                </a:cubicBezTo>
                <a:cubicBezTo>
                  <a:pt x="7800488" y="3646248"/>
                  <a:pt x="7861135" y="3632631"/>
                  <a:pt x="7909802" y="3605395"/>
                </a:cubicBezTo>
                <a:cubicBezTo>
                  <a:pt x="7958469" y="3578159"/>
                  <a:pt x="7995676" y="3540059"/>
                  <a:pt x="8021423" y="3491095"/>
                </a:cubicBezTo>
                <a:cubicBezTo>
                  <a:pt x="8047170" y="3442131"/>
                  <a:pt x="8060044" y="3379400"/>
                  <a:pt x="8060044" y="3302902"/>
                </a:cubicBezTo>
                <a:cubicBezTo>
                  <a:pt x="8060044" y="3197532"/>
                  <a:pt x="8030576" y="3115602"/>
                  <a:pt x="7971640" y="3057112"/>
                </a:cubicBezTo>
                <a:cubicBezTo>
                  <a:pt x="7912704" y="2998623"/>
                  <a:pt x="7828765" y="2969378"/>
                  <a:pt x="7719823" y="296937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628650" y="375025"/>
            <a:ext cx="6621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300"/>
              <a:t>Problem Statement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663250" y="1369221"/>
            <a:ext cx="78867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i="1" lang="en" sz="1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an innovative IoT system that can track, manage, and optimize food donation and waste management processes.</a:t>
            </a:r>
            <a:endParaRPr i="1" sz="14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i="1" sz="14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a736c898c_0_0"/>
          <p:cNvSpPr txBox="1"/>
          <p:nvPr>
            <p:ph type="title"/>
          </p:nvPr>
        </p:nvSpPr>
        <p:spPr>
          <a:xfrm>
            <a:off x="628650" y="273850"/>
            <a:ext cx="78867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Introduction</a:t>
            </a:r>
            <a:endParaRPr sz="2300"/>
          </a:p>
        </p:txBody>
      </p:sp>
      <p:sp>
        <p:nvSpPr>
          <p:cNvPr id="89" name="Google Shape;89;g1ea736c898c_0_0"/>
          <p:cNvSpPr txBox="1"/>
          <p:nvPr>
            <p:ph idx="1" type="body"/>
          </p:nvPr>
        </p:nvSpPr>
        <p:spPr>
          <a:xfrm>
            <a:off x="122875" y="10296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increasing global concern for waste management, environmental sustainability, and charitable contributions necessitates innovative solutions that leverage cutting-edge technologies.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Waste Management and Donation App powered by E-Nose technology.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Waste management is a growing challenge in urban environments, and conventional methods often fall short in efficiently identifying and categorizing waste.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application aims to revolutionize the waste management process by integrating E-Nose sensors.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sensors can be deployed in waste collection points, enabling real-time odor monitoring and precise waste characterization.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collected is then processed through advanced machine learning algorithms to optimize waste collection routes, reduce operational costs, and minimize environmental impact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a736c898c_1_18"/>
          <p:cNvSpPr txBox="1"/>
          <p:nvPr>
            <p:ph type="title"/>
          </p:nvPr>
        </p:nvSpPr>
        <p:spPr>
          <a:xfrm>
            <a:off x="613625" y="31575"/>
            <a:ext cx="79017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Motivation</a:t>
            </a:r>
            <a:endParaRPr sz="2300"/>
          </a:p>
        </p:txBody>
      </p:sp>
      <p:sp>
        <p:nvSpPr>
          <p:cNvPr id="95" name="Google Shape;95;g1ea736c898c_1_18"/>
          <p:cNvSpPr txBox="1"/>
          <p:nvPr>
            <p:ph idx="1" type="body"/>
          </p:nvPr>
        </p:nvSpPr>
        <p:spPr>
          <a:xfrm>
            <a:off x="129950" y="860925"/>
            <a:ext cx="7956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Waste Reduction: One of the primary motivations is to reduce food waste.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Alleviating Hunger: Another key motivation is to help those in need by channeling surplus food.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Sustainability: The project aligns with the broader goal of environmental sustainability.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Technological Innovation: Leveraging IoT technology to manage food waste and donations represents a cutting-edge solution in the field of waste management.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Efficiency: The project seeks to make the process of food donation and waste management more efficient.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Data-Driven Decision Making: IoT technology provides valuable data that can inform decision-making.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Reduction:  By reducing the amount of waste sent to landfills and optimizing collection routes, operational costs can be minimized.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a736c898c_2_0"/>
          <p:cNvSpPr txBox="1"/>
          <p:nvPr>
            <p:ph type="title"/>
          </p:nvPr>
        </p:nvSpPr>
        <p:spPr>
          <a:xfrm>
            <a:off x="556975" y="173398"/>
            <a:ext cx="7886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Objectives</a:t>
            </a:r>
            <a:endParaRPr sz="2300"/>
          </a:p>
        </p:txBody>
      </p:sp>
      <p:sp>
        <p:nvSpPr>
          <p:cNvPr id="101" name="Google Shape;101;g1ea736c898c_2_0"/>
          <p:cNvSpPr txBox="1"/>
          <p:nvPr>
            <p:ph idx="1" type="body"/>
          </p:nvPr>
        </p:nvSpPr>
        <p:spPr>
          <a:xfrm>
            <a:off x="164525" y="979975"/>
            <a:ext cx="78867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reach out to more people facing starvation.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enhance waste sorting accuracy.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reduce environmental impact.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encourage charitable donations.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increase scalability and provide accessibility.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connect donors and beneficiaries.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implement real time odor monitoring.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connect donors and beneficiaries.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06625" y="0"/>
            <a:ext cx="80535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300"/>
              <a:t>Literature Survey </a:t>
            </a:r>
            <a:endParaRPr sz="2300"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8" name="Google Shape;108;p3"/>
          <p:cNvGraphicFramePr/>
          <p:nvPr/>
        </p:nvGraphicFramePr>
        <p:xfrm>
          <a:off x="406624" y="608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{89F90075-7CC4-4CFA-8713-C5E533C28C92}</a:tableStyleId>
              </a:tblPr>
              <a:tblGrid>
                <a:gridCol w="771000"/>
                <a:gridCol w="2240025"/>
                <a:gridCol w="3043025"/>
                <a:gridCol w="2461300"/>
              </a:tblGrid>
              <a:tr h="32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Sr No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Publication Title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Positive Points Of Publication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Gaps In Publication Work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54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Food Waste Management System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(Journal - IJSRET 2022)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Awareness of the Issue.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Mention of Sustainability.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Specific Data and Case Studies.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Innovative Waste Management Solutions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54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Food Waste Management Using Android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(Journal IJSRET 2022)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Hunger Alleviation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User-friendly interface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Limited Coverage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Privacy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Security Concerns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86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Waste Food Management And Donation App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(Conference Paper IJARIIE-ISSN(O)-2395-4396 Vol-8 Issue-3 2022)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Donor-Volunteer Connection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 Feedback and ratings.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Scalability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 Integration of payment system.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86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Review on food quality assessment using machine learning and electronic nose system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(Journal 2023, IJSRET 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Innovative Approach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Rapid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Non destructive.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Limited Adoption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Data dependent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12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Smart eNose Food Waste Management System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 (Journal 2021, Research Gate)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Innovative use of IOT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Low Cost Sensors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Better Environmental Impact.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Data security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Calibration challenges.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09" name="Google Shape;109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a736c898c_0_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ea736c898c_0_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6" name="Google Shape;116;g1ea736c898c_0_15"/>
          <p:cNvGraphicFramePr/>
          <p:nvPr/>
        </p:nvGraphicFramePr>
        <p:xfrm>
          <a:off x="260374" y="-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{89F90075-7CC4-4CFA-8713-C5E533C28C92}</a:tableStyleId>
              </a:tblPr>
              <a:tblGrid>
                <a:gridCol w="795975"/>
                <a:gridCol w="2718925"/>
                <a:gridCol w="3079550"/>
                <a:gridCol w="2196725"/>
              </a:tblGrid>
              <a:tr h="49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Sr No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Publication Title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Positive Points Of Publication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Gaps In Publication Work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77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FoodX, a System to Reduce Food Waste (2020 3rd International Conference on Computer and Informatics Engineering (IC2IE)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Relevance to Current Issues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Practical Examples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Clear Objectives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Focus on SDG Impact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Lack of Detailed Methodology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Limited Citation and Reference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5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Sustainable Food Waste Management and Tracking System Using Blockchain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(Conference In CACCT 2023)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Secure and decentralized tracking of food packages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Cost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 Accessibility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79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IOT Based Smart Waste Management System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(Conference In CACCT 2021)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Highly secure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distinct IP addresses for different devices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System has the capability only to measure the food wastage of a whole organization or a particular bin for a day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10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Food Wastage Management Application using Android Studio (Proceedings of the Second International Conference on Applied Artificial Intelligence and Computing (ICAAC 2023))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Social innovation, Real time updates, Social environmental benefits, community building, Alleviating food insecurity, reducing economic loss, Addressing food wastage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Limited access, Privacy concerns, Uneven distribution, Technical Issues, Administrative overhead, Communication challenges, lack of accountability, Administrative overhead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75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Developing Food Charity Operations Management System (2022 2nd International Conference on Computing and Information Technology (ICCIT))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Long-term Impact Assessment, Food safety and quality assurance, scaling up for disaster response, Sustainability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Customization and localization, Effectiveness and Impact assessment, Integration and interoperability, User Experience and adoption, Data privacy and security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628650" y="273848"/>
            <a:ext cx="78867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Software/Hardware Requirements</a:t>
            </a:r>
            <a:r>
              <a:rPr lang="en"/>
              <a:t> 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695950" y="998300"/>
            <a:ext cx="7996800" cy="3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600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Requirement: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8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 (Windows 11)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Js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JS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Requirement: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56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1. 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NodeMCu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ESP8266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6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2.  Temperature Sensor - K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Thermocouple Using MAX 6675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6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3.  Gas Sensor: MQ4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6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4.   Jumper Wires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6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82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6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8260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SzPts val="56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