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6" roundtripDataSignature="AMtx7mhkkq6NxgGKNvYOra5geEwsYoZM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DB5815-9772-4EAA-8D25-AEC8CC6A70D2}">
  <a:tblStyle styleId="{13DB5815-9772-4EAA-8D25-AEC8CC6A70D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Roboto-regular.fntdata"/><Relationship Id="rId21" Type="http://schemas.openxmlformats.org/officeDocument/2006/relationships/slide" Target="slides/slide14.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customschemas.google.com/relationships/presentationmetadata" Target="metadata"/><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 name="Shape 11"/>
        <p:cNvGrpSpPr/>
        <p:nvPr/>
      </p:nvGrpSpPr>
      <p:grpSpPr>
        <a:xfrm>
          <a:off x="0" y="0"/>
          <a:ext cx="0" cy="0"/>
          <a:chOff x="0" y="0"/>
          <a:chExt cx="0" cy="0"/>
        </a:xfrm>
      </p:grpSpPr>
      <p:sp>
        <p:nvSpPr>
          <p:cNvPr id="12" name="Google Shape;12;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 name="Google Shape;13;p16"/>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 name="Google Shape;14;p16"/>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 name="Google Shape;15;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 name="Google Shape;17;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25"/>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 name="Google Shape;71;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26"/>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2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4" name="Shape 84"/>
        <p:cNvGrpSpPr/>
        <p:nvPr/>
      </p:nvGrpSpPr>
      <p:grpSpPr>
        <a:xfrm>
          <a:off x="0" y="0"/>
          <a:ext cx="0" cy="0"/>
          <a:chOff x="0" y="0"/>
          <a:chExt cx="0" cy="0"/>
        </a:xfrm>
      </p:grpSpPr>
      <p:sp>
        <p:nvSpPr>
          <p:cNvPr id="85" name="Google Shape;85;p2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86" name="Google Shape;86;p2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7" name="Google Shape;8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8" name="Shape 88"/>
        <p:cNvGrpSpPr/>
        <p:nvPr/>
      </p:nvGrpSpPr>
      <p:grpSpPr>
        <a:xfrm>
          <a:off x="0" y="0"/>
          <a:ext cx="0" cy="0"/>
          <a:chOff x="0" y="0"/>
          <a:chExt cx="0" cy="0"/>
        </a:xfrm>
      </p:grpSpPr>
      <p:sp>
        <p:nvSpPr>
          <p:cNvPr id="89" name="Google Shape;89;p2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0" name="Google Shape;9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1" name="Shape 91"/>
        <p:cNvGrpSpPr/>
        <p:nvPr/>
      </p:nvGrpSpPr>
      <p:grpSpPr>
        <a:xfrm>
          <a:off x="0" y="0"/>
          <a:ext cx="0" cy="0"/>
          <a:chOff x="0" y="0"/>
          <a:chExt cx="0" cy="0"/>
        </a:xfrm>
      </p:grpSpPr>
      <p:sp>
        <p:nvSpPr>
          <p:cNvPr id="92" name="Google Shape;92;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3" name="Google Shape;93;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4" name="Google Shape;9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sp>
        <p:nvSpPr>
          <p:cNvPr id="96" name="Google Shape;96;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7" name="Google Shape;97;p3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8" name="Google Shape;98;p3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9" name="Google Shape;9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sp>
        <p:nvSpPr>
          <p:cNvPr id="101" name="Google Shape;101;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2" name="Google Shape;10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3" name="Shape 103"/>
        <p:cNvGrpSpPr/>
        <p:nvPr/>
      </p:nvGrpSpPr>
      <p:grpSpPr>
        <a:xfrm>
          <a:off x="0" y="0"/>
          <a:ext cx="0" cy="0"/>
          <a:chOff x="0" y="0"/>
          <a:chExt cx="0" cy="0"/>
        </a:xfrm>
      </p:grpSpPr>
      <p:sp>
        <p:nvSpPr>
          <p:cNvPr id="104" name="Google Shape;104;p3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5" name="Google Shape;105;p3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6" name="Google Shape;106;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7" name="Shape 107"/>
        <p:cNvGrpSpPr/>
        <p:nvPr/>
      </p:nvGrpSpPr>
      <p:grpSpPr>
        <a:xfrm>
          <a:off x="0" y="0"/>
          <a:ext cx="0" cy="0"/>
          <a:chOff x="0" y="0"/>
          <a:chExt cx="0" cy="0"/>
        </a:xfrm>
      </p:grpSpPr>
      <p:sp>
        <p:nvSpPr>
          <p:cNvPr id="108" name="Google Shape;108;p3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9" name="Google Shape;109;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0" name="Shape 110"/>
        <p:cNvGrpSpPr/>
        <p:nvPr/>
      </p:nvGrpSpPr>
      <p:grpSpPr>
        <a:xfrm>
          <a:off x="0" y="0"/>
          <a:ext cx="0" cy="0"/>
          <a:chOff x="0" y="0"/>
          <a:chExt cx="0" cy="0"/>
        </a:xfrm>
      </p:grpSpPr>
      <p:sp>
        <p:nvSpPr>
          <p:cNvPr id="111" name="Google Shape;111;p3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3" name="Google Shape;113;p3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4" name="Google Shape;114;p3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15" name="Google Shape;115;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 name="Google Shape;20;p1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 name="Google Shape;21;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 name="Google Shape;22;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 name="Google Shape;23;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3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18" name="Google Shape;11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9" name="Shape 119"/>
        <p:cNvGrpSpPr/>
        <p:nvPr/>
      </p:nvGrpSpPr>
      <p:grpSpPr>
        <a:xfrm>
          <a:off x="0" y="0"/>
          <a:ext cx="0" cy="0"/>
          <a:chOff x="0" y="0"/>
          <a:chExt cx="0" cy="0"/>
        </a:xfrm>
      </p:grpSpPr>
      <p:sp>
        <p:nvSpPr>
          <p:cNvPr id="120" name="Google Shape;120;p3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1" name="Google Shape;121;p3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22" name="Google Shape;122;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3" name="Shape 123"/>
        <p:cNvGrpSpPr/>
        <p:nvPr/>
      </p:nvGrpSpPr>
      <p:grpSpPr>
        <a:xfrm>
          <a:off x="0" y="0"/>
          <a:ext cx="0" cy="0"/>
          <a:chOff x="0" y="0"/>
          <a:chExt cx="0" cy="0"/>
        </a:xfrm>
      </p:grpSpPr>
      <p:sp>
        <p:nvSpPr>
          <p:cNvPr id="124" name="Google Shape;124;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 name="Google Shape;26;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 name="Google Shape;27;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19"/>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 name="Google Shape;30;p19"/>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31" name="Google Shape;31;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2" name="Google Shape;32;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3" name="Google Shape;33;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0"/>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 name="Google Shape;36;p20"/>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37" name="Google Shape;37;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 name="Google Shape;38;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 name="Google Shape;39;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1"/>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2" name="Google Shape;42;p21"/>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3" name="Google Shape;43;p21"/>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4" name="Google Shape;44;p21"/>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5" name="Google Shape;45;p21"/>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6" name="Google Shape;46;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7" name="Google Shape;47;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 name="Google Shape;48;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1" name="Google Shape;51;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 name="Google Shape;52;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 name="Google Shape;53;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23"/>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57" name="Google Shape;57;p23"/>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58" name="Google Shape;58;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24"/>
          <p:cNvSpPr/>
          <p:nvPr>
            <p:ph idx="2" type="pic"/>
          </p:nvPr>
        </p:nvSpPr>
        <p:spPr>
          <a:xfrm>
            <a:off x="3887391" y="740569"/>
            <a:ext cx="4629150" cy="3655219"/>
          </a:xfrm>
          <a:prstGeom prst="rect">
            <a:avLst/>
          </a:prstGeom>
          <a:noFill/>
          <a:ln>
            <a:noFill/>
          </a:ln>
        </p:spPr>
      </p:sp>
      <p:sp>
        <p:nvSpPr>
          <p:cNvPr id="64" name="Google Shape;64;p24"/>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5" name="Google Shape;65;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0" name="Shape 80"/>
        <p:cNvGrpSpPr/>
        <p:nvPr/>
      </p:nvGrpSpPr>
      <p:grpSpPr>
        <a:xfrm>
          <a:off x="0" y="0"/>
          <a:ext cx="0" cy="0"/>
          <a:chOff x="0" y="0"/>
          <a:chExt cx="0" cy="0"/>
        </a:xfrm>
      </p:grpSpPr>
      <p:sp>
        <p:nvSpPr>
          <p:cNvPr id="81" name="Google Shape;81;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2" name="Google Shape;82;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3" name="Google Shape;8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irjmets.com/uploadedfiles/paper/issue_5_may_2022/23732/final/fin_irjmets1653110054.pdf" TargetMode="External"/><Relationship Id="rId4" Type="http://schemas.openxmlformats.org/officeDocument/2006/relationships/hyperlink" Target="https://www.irjmets.com/uploadedfiles/paper/issue_11_november_2022/31499/final/fin_irjmets1669124885.pdf" TargetMode="External"/><Relationship Id="rId5" Type="http://schemas.openxmlformats.org/officeDocument/2006/relationships/hyperlink" Target="http://ijariie.com/AdminUploadPdf/Waste_Food_Management_and_Donation_App_ijariie17203.pdf" TargetMode="External"/><Relationship Id="rId6" Type="http://schemas.openxmlformats.org/officeDocument/2006/relationships/hyperlink" Target="https://www.sciencedirect.com/science/article/pii/S2590137023000626" TargetMode="External"/><Relationship Id="rId7" Type="http://schemas.openxmlformats.org/officeDocument/2006/relationships/hyperlink" Target="https://www.hindawi.com/journals/js/2021/993122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
          <p:cNvSpPr txBox="1"/>
          <p:nvPr>
            <p:ph idx="1" type="body"/>
          </p:nvPr>
        </p:nvSpPr>
        <p:spPr>
          <a:xfrm>
            <a:off x="628650" y="3201353"/>
            <a:ext cx="3886200" cy="1245870"/>
          </a:xfrm>
          <a:prstGeom prst="rect">
            <a:avLst/>
          </a:prstGeom>
          <a:noFill/>
          <a:ln>
            <a:noFill/>
          </a:ln>
        </p:spPr>
        <p:txBody>
          <a:bodyPr anchorCtr="0" anchor="t" bIns="34275" lIns="68575" spcFirstLastPara="1" rIns="68575" wrap="square" tIns="34275">
            <a:normAutofit/>
          </a:bodyPr>
          <a:lstStyle/>
          <a:p>
            <a:pPr indent="-38100" lvl="0" marL="177800" rtl="0" algn="l">
              <a:lnSpc>
                <a:spcPct val="100000"/>
              </a:lnSpc>
              <a:spcBef>
                <a:spcPts val="0"/>
              </a:spcBef>
              <a:spcAft>
                <a:spcPts val="0"/>
              </a:spcAft>
              <a:buClr>
                <a:schemeClr val="dk1"/>
              </a:buClr>
              <a:buSzPts val="2100"/>
              <a:buNone/>
            </a:pPr>
            <a:r>
              <a:rPr lang="en" sz="1400">
                <a:latin typeface="Arial"/>
                <a:ea typeface="Arial"/>
                <a:cs typeface="Arial"/>
                <a:sym typeface="Arial"/>
              </a:rPr>
              <a:t>Project Guide</a:t>
            </a:r>
            <a:r>
              <a:rPr lang="en"/>
              <a:t>	</a:t>
            </a:r>
            <a:endParaRPr/>
          </a:p>
          <a:p>
            <a:pPr indent="-38100" lvl="0" marL="177800" rtl="0" algn="l">
              <a:lnSpc>
                <a:spcPct val="100000"/>
              </a:lnSpc>
              <a:spcBef>
                <a:spcPts val="0"/>
              </a:spcBef>
              <a:spcAft>
                <a:spcPts val="0"/>
              </a:spcAft>
              <a:buClr>
                <a:schemeClr val="dk1"/>
              </a:buClr>
              <a:buSzPts val="2100"/>
              <a:buNone/>
            </a:pPr>
            <a:r>
              <a:rPr lang="en" sz="1200"/>
              <a:t>Dr. Vinayak Musale</a:t>
            </a:r>
            <a:endParaRPr/>
          </a:p>
          <a:p>
            <a:pPr indent="-38100" lvl="0" marL="177800" rtl="0" algn="l">
              <a:lnSpc>
                <a:spcPct val="100000"/>
              </a:lnSpc>
              <a:spcBef>
                <a:spcPts val="0"/>
              </a:spcBef>
              <a:spcAft>
                <a:spcPts val="0"/>
              </a:spcAft>
              <a:buClr>
                <a:schemeClr val="dk1"/>
              </a:buClr>
              <a:buSzPts val="2100"/>
              <a:buNone/>
            </a:pPr>
            <a:r>
              <a:rPr lang="en" sz="1200"/>
              <a:t>Assistant Professor </a:t>
            </a:r>
            <a:endParaRPr/>
          </a:p>
          <a:p>
            <a:pPr indent="-38100" lvl="0" marL="177800" rtl="0" algn="l">
              <a:lnSpc>
                <a:spcPct val="100000"/>
              </a:lnSpc>
              <a:spcBef>
                <a:spcPts val="0"/>
              </a:spcBef>
              <a:spcAft>
                <a:spcPts val="0"/>
              </a:spcAft>
              <a:buClr>
                <a:schemeClr val="dk1"/>
              </a:buClr>
              <a:buSzPts val="2100"/>
              <a:buNone/>
            </a:pPr>
            <a:r>
              <a:rPr lang="en" sz="1200"/>
              <a:t>Dept. of CET</a:t>
            </a:r>
            <a:endParaRPr/>
          </a:p>
          <a:p>
            <a:pPr indent="-38100" lvl="0" marL="177800" rtl="0" algn="l">
              <a:lnSpc>
                <a:spcPct val="100000"/>
              </a:lnSpc>
              <a:spcBef>
                <a:spcPts val="0"/>
              </a:spcBef>
              <a:spcAft>
                <a:spcPts val="0"/>
              </a:spcAft>
              <a:buClr>
                <a:schemeClr val="dk1"/>
              </a:buClr>
              <a:buSzPts val="2100"/>
              <a:buNone/>
            </a:pPr>
            <a:r>
              <a:rPr lang="en" sz="1200"/>
              <a:t>MIT WPU, Pune</a:t>
            </a:r>
            <a:endParaRPr/>
          </a:p>
        </p:txBody>
      </p:sp>
      <p:sp>
        <p:nvSpPr>
          <p:cNvPr id="130" name="Google Shape;130;p1"/>
          <p:cNvSpPr txBox="1"/>
          <p:nvPr>
            <p:ph type="title"/>
          </p:nvPr>
        </p:nvSpPr>
        <p:spPr>
          <a:xfrm>
            <a:off x="628650" y="273844"/>
            <a:ext cx="7886700" cy="76005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000"/>
              <a:buFont typeface="Calibri"/>
              <a:buNone/>
            </a:pPr>
            <a:br>
              <a:rPr b="1" lang="en" sz="2300"/>
            </a:br>
            <a:br>
              <a:rPr b="1" lang="en" sz="2300"/>
            </a:br>
            <a:br>
              <a:rPr b="1" lang="en" sz="2300"/>
            </a:br>
            <a:br>
              <a:rPr b="1" lang="en" sz="2300"/>
            </a:br>
            <a:br>
              <a:rPr b="1" lang="en" sz="2300"/>
            </a:br>
            <a:br>
              <a:rPr b="1" lang="en" sz="2300"/>
            </a:br>
            <a:br>
              <a:rPr b="1" lang="en" sz="2300"/>
            </a:br>
            <a:br>
              <a:rPr b="1" lang="en" sz="2300"/>
            </a:br>
            <a:br>
              <a:rPr b="1" lang="en" sz="2300"/>
            </a:br>
            <a:br>
              <a:rPr b="1" lang="en" sz="2300"/>
            </a:br>
            <a:r>
              <a:rPr b="1" lang="en" sz="2300"/>
              <a:t>Department of Computer Engineering and Technology</a:t>
            </a:r>
            <a:br>
              <a:rPr b="1" lang="en" sz="2300"/>
            </a:br>
            <a:br>
              <a:rPr b="1" lang="en" sz="2300"/>
            </a:br>
            <a:r>
              <a:rPr b="1" lang="en" sz="2300"/>
              <a:t>Mid Term Review Project Presentation </a:t>
            </a:r>
            <a:br>
              <a:rPr b="1" lang="en" sz="2300"/>
            </a:br>
            <a:r>
              <a:rPr b="1" lang="en" sz="2300"/>
              <a:t>on</a:t>
            </a:r>
            <a:br>
              <a:rPr b="1" lang="en" sz="2300"/>
            </a:br>
            <a:br>
              <a:rPr b="1" lang="en" sz="1400"/>
            </a:br>
            <a:r>
              <a:rPr b="1" lang="en" sz="1400"/>
              <a:t>“IoT ASSISTED FOOD DONATION AND WASTE MANAGEMENT SYSTEM”</a:t>
            </a:r>
            <a:br>
              <a:rPr b="1" lang="en" sz="1400"/>
            </a:br>
            <a:r>
              <a:rPr b="1" lang="en" sz="1400"/>
              <a:t>Domain of Project: IOT</a:t>
            </a:r>
            <a:br>
              <a:rPr b="1" lang="en" sz="1400"/>
            </a:br>
            <a:r>
              <a:rPr b="1" lang="en" sz="1400"/>
              <a:t>(In-House Project)</a:t>
            </a:r>
            <a:br>
              <a:rPr b="1" lang="en" sz="2300"/>
            </a:br>
            <a:endParaRPr b="1" sz="1400"/>
          </a:p>
        </p:txBody>
      </p:sp>
      <p:sp>
        <p:nvSpPr>
          <p:cNvPr id="131" name="Google Shape;131;p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132" name="Google Shape;132;p1"/>
          <p:cNvPicPr preferRelativeResize="0"/>
          <p:nvPr/>
        </p:nvPicPr>
        <p:blipFill rotWithShape="1">
          <a:blip r:embed="rId3">
            <a:alphaModFix/>
          </a:blip>
          <a:srcRect b="0" l="0" r="0" t="0"/>
          <a:stretch/>
        </p:blipFill>
        <p:spPr>
          <a:xfrm>
            <a:off x="125756" y="62380"/>
            <a:ext cx="3653400" cy="1046325"/>
          </a:xfrm>
          <a:prstGeom prst="rect">
            <a:avLst/>
          </a:prstGeom>
          <a:noFill/>
          <a:ln>
            <a:noFill/>
          </a:ln>
        </p:spPr>
      </p:pic>
      <p:sp>
        <p:nvSpPr>
          <p:cNvPr id="133" name="Google Shape;133;p1"/>
          <p:cNvSpPr txBox="1"/>
          <p:nvPr/>
        </p:nvSpPr>
        <p:spPr>
          <a:xfrm>
            <a:off x="4804327" y="3619086"/>
            <a:ext cx="3619200" cy="746400"/>
          </a:xfrm>
          <a:prstGeom prst="rect">
            <a:avLst/>
          </a:prstGeom>
          <a:noFill/>
          <a:ln>
            <a:noFill/>
          </a:ln>
        </p:spPr>
        <p:txBody>
          <a:bodyPr anchorCtr="0" anchor="t" bIns="34275" lIns="68575" spcFirstLastPara="1" rIns="68575" wrap="square" tIns="34275">
            <a:spAutoFit/>
          </a:bodyPr>
          <a:lstStyle/>
          <a:p>
            <a:pPr indent="-222250" lvl="0" marL="222250" marR="0" rtl="0" algn="l">
              <a:lnSpc>
                <a:spcPct val="100000"/>
              </a:lnSpc>
              <a:spcBef>
                <a:spcPts val="0"/>
              </a:spcBef>
              <a:spcAft>
                <a:spcPts val="0"/>
              </a:spcAft>
              <a:buClr>
                <a:srgbClr val="000000"/>
              </a:buClr>
              <a:buSzPts val="1100"/>
              <a:buFont typeface="Arial"/>
              <a:buAutoNum type="arabicPeriod"/>
            </a:pPr>
            <a:r>
              <a:rPr b="0" i="0" lang="en" sz="1100" u="none" cap="none" strike="noStrike">
                <a:solidFill>
                  <a:srgbClr val="000000"/>
                </a:solidFill>
                <a:latin typeface="Arial"/>
                <a:ea typeface="Arial"/>
                <a:cs typeface="Arial"/>
                <a:sym typeface="Arial"/>
              </a:rPr>
              <a:t>Avinash Shelukar (103221997)</a:t>
            </a:r>
            <a:endParaRPr b="0" i="0" sz="1100" u="none" cap="none" strike="noStrike">
              <a:solidFill>
                <a:srgbClr val="000000"/>
              </a:solidFill>
              <a:latin typeface="Arial"/>
              <a:ea typeface="Arial"/>
              <a:cs typeface="Arial"/>
              <a:sym typeface="Arial"/>
            </a:endParaRPr>
          </a:p>
          <a:p>
            <a:pPr indent="-222250" lvl="0" marL="222250" marR="0" rtl="0" algn="l">
              <a:lnSpc>
                <a:spcPct val="100000"/>
              </a:lnSpc>
              <a:spcBef>
                <a:spcPts val="0"/>
              </a:spcBef>
              <a:spcAft>
                <a:spcPts val="0"/>
              </a:spcAft>
              <a:buClr>
                <a:srgbClr val="000000"/>
              </a:buClr>
              <a:buSzPts val="1100"/>
              <a:buFont typeface="Arial"/>
              <a:buAutoNum type="arabicPeriod"/>
            </a:pPr>
            <a:r>
              <a:rPr b="0" i="0" lang="en" sz="1100" u="none" cap="none" strike="noStrike">
                <a:solidFill>
                  <a:srgbClr val="000000"/>
                </a:solidFill>
                <a:latin typeface="Arial"/>
                <a:ea typeface="Arial"/>
                <a:cs typeface="Arial"/>
                <a:sym typeface="Arial"/>
              </a:rPr>
              <a:t>Ruchik Alhat (1032202149)</a:t>
            </a:r>
            <a:endParaRPr b="0" i="0" sz="1100" u="none" cap="none" strike="noStrike">
              <a:solidFill>
                <a:srgbClr val="000000"/>
              </a:solidFill>
              <a:latin typeface="Arial"/>
              <a:ea typeface="Arial"/>
              <a:cs typeface="Arial"/>
              <a:sym typeface="Arial"/>
            </a:endParaRPr>
          </a:p>
          <a:p>
            <a:pPr indent="-222250" lvl="0" marL="222250" marR="0" rtl="0" algn="l">
              <a:lnSpc>
                <a:spcPct val="100000"/>
              </a:lnSpc>
              <a:spcBef>
                <a:spcPts val="0"/>
              </a:spcBef>
              <a:spcAft>
                <a:spcPts val="0"/>
              </a:spcAft>
              <a:buClr>
                <a:srgbClr val="000000"/>
              </a:buClr>
              <a:buSzPts val="1100"/>
              <a:buFont typeface="Arial"/>
              <a:buAutoNum type="arabicPeriod"/>
            </a:pPr>
            <a:r>
              <a:rPr b="0" i="0" lang="en" sz="1100" u="none" cap="none" strike="noStrike">
                <a:solidFill>
                  <a:srgbClr val="000000"/>
                </a:solidFill>
                <a:latin typeface="Arial"/>
                <a:ea typeface="Arial"/>
                <a:cs typeface="Arial"/>
                <a:sym typeface="Arial"/>
              </a:rPr>
              <a:t>Pruthu Prabhudesai (1032212257)</a:t>
            </a:r>
            <a:endParaRPr b="0" i="0" sz="1100" u="none" cap="none" strike="noStrike">
              <a:solidFill>
                <a:srgbClr val="000000"/>
              </a:solidFill>
              <a:latin typeface="Arial"/>
              <a:ea typeface="Arial"/>
              <a:cs typeface="Arial"/>
              <a:sym typeface="Arial"/>
            </a:endParaRPr>
          </a:p>
          <a:p>
            <a:pPr indent="-222250" lvl="0" marL="222250" marR="0" rtl="0" algn="l">
              <a:lnSpc>
                <a:spcPct val="100000"/>
              </a:lnSpc>
              <a:spcBef>
                <a:spcPts val="0"/>
              </a:spcBef>
              <a:spcAft>
                <a:spcPts val="0"/>
              </a:spcAft>
              <a:buClr>
                <a:srgbClr val="000000"/>
              </a:buClr>
              <a:buSzPts val="1100"/>
              <a:buFont typeface="Arial"/>
              <a:buAutoNum type="arabicPeriod"/>
            </a:pPr>
            <a:r>
              <a:rPr b="0" i="0" lang="en" sz="1100" u="none" cap="none" strike="noStrike">
                <a:solidFill>
                  <a:srgbClr val="000000"/>
                </a:solidFill>
                <a:latin typeface="Arial"/>
                <a:ea typeface="Arial"/>
                <a:cs typeface="Arial"/>
                <a:sym typeface="Arial"/>
              </a:rPr>
              <a:t>Fahad Malik (1032200260)</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0"/>
          <p:cNvSpPr txBox="1"/>
          <p:nvPr>
            <p:ph type="title"/>
          </p:nvPr>
        </p:nvSpPr>
        <p:spPr>
          <a:xfrm>
            <a:off x="628650" y="273850"/>
            <a:ext cx="4726500" cy="649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Project Timeline Diagram</a:t>
            </a:r>
            <a:endParaRPr/>
          </a:p>
        </p:txBody>
      </p:sp>
      <p:sp>
        <p:nvSpPr>
          <p:cNvPr id="190" name="Google Shape;190;p1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191" name="Google Shape;191;p10"/>
          <p:cNvSpPr txBox="1"/>
          <p:nvPr/>
        </p:nvSpPr>
        <p:spPr>
          <a:xfrm>
            <a:off x="8132763" y="4387221"/>
            <a:ext cx="526800" cy="96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307BF3"/>
                </a:solidFill>
                <a:latin typeface="Roboto"/>
                <a:ea typeface="Roboto"/>
                <a:cs typeface="Roboto"/>
                <a:sym typeface="Roboto"/>
              </a:rPr>
              <a:t>LOREM</a:t>
            </a:r>
            <a:endParaRPr b="0" i="0" sz="1400" u="none" cap="none" strike="noStrike">
              <a:solidFill>
                <a:srgbClr val="307BF3"/>
              </a:solidFill>
              <a:latin typeface="Arial"/>
              <a:ea typeface="Arial"/>
              <a:cs typeface="Arial"/>
              <a:sym typeface="Arial"/>
            </a:endParaRPr>
          </a:p>
        </p:txBody>
      </p:sp>
      <p:sp>
        <p:nvSpPr>
          <p:cNvPr id="192" name="Google Shape;192;p10"/>
          <p:cNvSpPr/>
          <p:nvPr/>
        </p:nvSpPr>
        <p:spPr>
          <a:xfrm>
            <a:off x="8130229" y="4403324"/>
            <a:ext cx="66300" cy="57600"/>
          </a:xfrm>
          <a:prstGeom prst="triangle">
            <a:avLst>
              <a:gd fmla="val 50000" name="adj"/>
            </a:avLst>
          </a:prstGeom>
          <a:solidFill>
            <a:srgbClr val="307B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3" name="Google Shape;193;p10"/>
          <p:cNvPicPr preferRelativeResize="0"/>
          <p:nvPr/>
        </p:nvPicPr>
        <p:blipFill rotWithShape="1">
          <a:blip r:embed="rId3">
            <a:alphaModFix/>
          </a:blip>
          <a:srcRect b="0" l="0" r="0" t="0"/>
          <a:stretch/>
        </p:blipFill>
        <p:spPr>
          <a:xfrm>
            <a:off x="1234375" y="1082525"/>
            <a:ext cx="6093942" cy="3525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1"/>
          <p:cNvSpPr txBox="1"/>
          <p:nvPr>
            <p:ph type="title"/>
          </p:nvPr>
        </p:nvSpPr>
        <p:spPr>
          <a:xfrm>
            <a:off x="628650" y="93719"/>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Future Aspects</a:t>
            </a:r>
            <a:endParaRPr/>
          </a:p>
        </p:txBody>
      </p:sp>
      <p:sp>
        <p:nvSpPr>
          <p:cNvPr id="199" name="Google Shape;199;p11"/>
          <p:cNvSpPr txBox="1"/>
          <p:nvPr>
            <p:ph idx="1" type="body"/>
          </p:nvPr>
        </p:nvSpPr>
        <p:spPr>
          <a:xfrm>
            <a:off x="628661" y="1087911"/>
            <a:ext cx="7886700" cy="3631800"/>
          </a:xfrm>
          <a:prstGeom prst="rect">
            <a:avLst/>
          </a:prstGeom>
          <a:noFill/>
          <a:ln>
            <a:noFill/>
          </a:ln>
        </p:spPr>
        <p:txBody>
          <a:bodyPr anchorCtr="0" anchor="t" bIns="34275" lIns="68575" spcFirstLastPara="1" rIns="68575" wrap="square" tIns="34275">
            <a:normAutofit fontScale="62500" lnSpcReduction="20000"/>
          </a:bodyPr>
          <a:lstStyle/>
          <a:p>
            <a:pPr indent="0" lvl="0" marL="0" rtl="0" algn="just">
              <a:lnSpc>
                <a:spcPct val="90000"/>
              </a:lnSpc>
              <a:spcBef>
                <a:spcPts val="0"/>
              </a:spcBef>
              <a:spcAft>
                <a:spcPts val="0"/>
              </a:spcAft>
              <a:buSzPct val="106666"/>
              <a:buNone/>
            </a:pPr>
            <a:r>
              <a:rPr b="1" lang="en"/>
              <a:t>Project Initiation</a:t>
            </a:r>
            <a:r>
              <a:rPr lang="en"/>
              <a:t>:</a:t>
            </a:r>
            <a:endParaRPr/>
          </a:p>
          <a:p>
            <a:pPr indent="0" lvl="0" marL="0" rtl="0" algn="just">
              <a:lnSpc>
                <a:spcPct val="100000"/>
              </a:lnSpc>
              <a:spcBef>
                <a:spcPts val="1000"/>
              </a:spcBef>
              <a:spcAft>
                <a:spcPts val="0"/>
              </a:spcAft>
              <a:buSzPct val="106666"/>
              <a:buNone/>
            </a:pPr>
            <a:r>
              <a:rPr lang="en"/>
              <a:t>Define the project scope, objectives, and key performance indicators (KPIs).</a:t>
            </a:r>
            <a:endParaRPr/>
          </a:p>
          <a:p>
            <a:pPr indent="0" lvl="0" marL="0" rtl="0" algn="just">
              <a:lnSpc>
                <a:spcPct val="90000"/>
              </a:lnSpc>
              <a:spcBef>
                <a:spcPts val="0"/>
              </a:spcBef>
              <a:spcAft>
                <a:spcPts val="0"/>
              </a:spcAft>
              <a:buSzPct val="106666"/>
              <a:buNone/>
            </a:pPr>
            <a:r>
              <a:rPr lang="en"/>
              <a:t>Assemble a project team with the necessary skills in IoT, data analytics, software development, and food management.</a:t>
            </a:r>
            <a:endParaRPr/>
          </a:p>
          <a:p>
            <a:pPr indent="0" lvl="0" marL="0" rtl="0" algn="just">
              <a:lnSpc>
                <a:spcPct val="90000"/>
              </a:lnSpc>
              <a:spcBef>
                <a:spcPts val="0"/>
              </a:spcBef>
              <a:spcAft>
                <a:spcPts val="0"/>
              </a:spcAft>
              <a:buSzPct val="106666"/>
              <a:buNone/>
            </a:pPr>
            <a:r>
              <a:t/>
            </a:r>
            <a:endParaRPr/>
          </a:p>
          <a:p>
            <a:pPr indent="0" lvl="0" marL="0" rtl="0" algn="just">
              <a:lnSpc>
                <a:spcPct val="90000"/>
              </a:lnSpc>
              <a:spcBef>
                <a:spcPts val="0"/>
              </a:spcBef>
              <a:spcAft>
                <a:spcPts val="0"/>
              </a:spcAft>
              <a:buSzPct val="106666"/>
              <a:buNone/>
            </a:pPr>
            <a:r>
              <a:rPr b="1" lang="en"/>
              <a:t>Research and Requirements Gathering:</a:t>
            </a:r>
            <a:endParaRPr b="1"/>
          </a:p>
          <a:p>
            <a:pPr indent="0" lvl="0" marL="0" rtl="0" algn="just">
              <a:lnSpc>
                <a:spcPct val="90000"/>
              </a:lnSpc>
              <a:spcBef>
                <a:spcPts val="0"/>
              </a:spcBef>
              <a:spcAft>
                <a:spcPts val="0"/>
              </a:spcAft>
              <a:buSzPct val="106666"/>
              <a:buNone/>
            </a:pPr>
            <a:r>
              <a:t/>
            </a:r>
            <a:endParaRPr/>
          </a:p>
          <a:p>
            <a:pPr indent="0" lvl="0" marL="0" rtl="0" algn="just">
              <a:lnSpc>
                <a:spcPct val="90000"/>
              </a:lnSpc>
              <a:spcBef>
                <a:spcPts val="0"/>
              </a:spcBef>
              <a:spcAft>
                <a:spcPts val="0"/>
              </a:spcAft>
              <a:buSzPct val="106666"/>
              <a:buNone/>
            </a:pPr>
            <a:r>
              <a:rPr lang="en"/>
              <a:t>Conduct a comprehensive review of existing IoT and food waste management solutions.</a:t>
            </a:r>
            <a:endParaRPr/>
          </a:p>
          <a:p>
            <a:pPr indent="0" lvl="0" marL="0" rtl="0" algn="just">
              <a:lnSpc>
                <a:spcPct val="90000"/>
              </a:lnSpc>
              <a:spcBef>
                <a:spcPts val="0"/>
              </a:spcBef>
              <a:spcAft>
                <a:spcPts val="0"/>
              </a:spcAft>
              <a:buSzPct val="106666"/>
              <a:buNone/>
            </a:pPr>
            <a:r>
              <a:rPr lang="en"/>
              <a:t>Engage with potential users, such as food donors, recipients, and waste management authorities, to understand their specific needs and challenges.</a:t>
            </a:r>
            <a:endParaRPr/>
          </a:p>
          <a:p>
            <a:pPr indent="0" lvl="0" marL="0" rtl="0" algn="just">
              <a:lnSpc>
                <a:spcPct val="90000"/>
              </a:lnSpc>
              <a:spcBef>
                <a:spcPts val="0"/>
              </a:spcBef>
              <a:spcAft>
                <a:spcPts val="0"/>
              </a:spcAft>
              <a:buSzPct val="106666"/>
              <a:buNone/>
            </a:pPr>
            <a:r>
              <a:t/>
            </a:r>
            <a:endParaRPr b="1"/>
          </a:p>
          <a:p>
            <a:pPr indent="0" lvl="0" marL="0" rtl="0" algn="just">
              <a:lnSpc>
                <a:spcPct val="90000"/>
              </a:lnSpc>
              <a:spcBef>
                <a:spcPts val="0"/>
              </a:spcBef>
              <a:spcAft>
                <a:spcPts val="0"/>
              </a:spcAft>
              <a:buSzPct val="106666"/>
              <a:buNone/>
            </a:pPr>
            <a:r>
              <a:rPr b="1" lang="en"/>
              <a:t>System Design:</a:t>
            </a:r>
            <a:endParaRPr b="1"/>
          </a:p>
          <a:p>
            <a:pPr indent="0" lvl="0" marL="0" rtl="0" algn="just">
              <a:lnSpc>
                <a:spcPct val="90000"/>
              </a:lnSpc>
              <a:spcBef>
                <a:spcPts val="0"/>
              </a:spcBef>
              <a:spcAft>
                <a:spcPts val="0"/>
              </a:spcAft>
              <a:buSzPct val="106666"/>
              <a:buNone/>
            </a:pPr>
            <a:r>
              <a:t/>
            </a:r>
            <a:endParaRPr/>
          </a:p>
          <a:p>
            <a:pPr indent="0" lvl="0" marL="0" rtl="0" algn="just">
              <a:lnSpc>
                <a:spcPct val="90000"/>
              </a:lnSpc>
              <a:spcBef>
                <a:spcPts val="0"/>
              </a:spcBef>
              <a:spcAft>
                <a:spcPts val="0"/>
              </a:spcAft>
              <a:buSzPct val="106666"/>
              <a:buNone/>
            </a:pPr>
            <a:r>
              <a:rPr lang="en"/>
              <a:t>Design the architecture of the IoT system, including hardware components, data collection methods, and communication protocols.</a:t>
            </a:r>
            <a:endParaRPr/>
          </a:p>
          <a:p>
            <a:pPr indent="0" lvl="0" marL="0" rtl="0" algn="just">
              <a:lnSpc>
                <a:spcPct val="90000"/>
              </a:lnSpc>
              <a:spcBef>
                <a:spcPts val="0"/>
              </a:spcBef>
              <a:spcAft>
                <a:spcPts val="0"/>
              </a:spcAft>
              <a:buSzPct val="106666"/>
              <a:buNone/>
            </a:pPr>
            <a:r>
              <a:rPr lang="en"/>
              <a:t>Develop the user interface for both donors and recipients, ensuring a user-friendly experience.</a:t>
            </a:r>
            <a:endParaRPr/>
          </a:p>
          <a:p>
            <a:pPr indent="0" lvl="0" marL="0" rtl="0" algn="just">
              <a:lnSpc>
                <a:spcPct val="90000"/>
              </a:lnSpc>
              <a:spcBef>
                <a:spcPts val="0"/>
              </a:spcBef>
              <a:spcAft>
                <a:spcPts val="0"/>
              </a:spcAft>
              <a:buSzPct val="106666"/>
              <a:buNone/>
            </a:pPr>
            <a:r>
              <a:t/>
            </a:r>
            <a:endParaRPr b="1"/>
          </a:p>
          <a:p>
            <a:pPr indent="0" lvl="0" marL="0" rtl="0" algn="just">
              <a:lnSpc>
                <a:spcPct val="90000"/>
              </a:lnSpc>
              <a:spcBef>
                <a:spcPts val="0"/>
              </a:spcBef>
              <a:spcAft>
                <a:spcPts val="0"/>
              </a:spcAft>
              <a:buSzPct val="106666"/>
              <a:buNone/>
            </a:pPr>
            <a:r>
              <a:rPr b="1" lang="en"/>
              <a:t>Hardware and Sensor Integration:</a:t>
            </a:r>
            <a:endParaRPr b="1"/>
          </a:p>
          <a:p>
            <a:pPr indent="0" lvl="0" marL="0" rtl="0" algn="just">
              <a:lnSpc>
                <a:spcPct val="90000"/>
              </a:lnSpc>
              <a:spcBef>
                <a:spcPts val="0"/>
              </a:spcBef>
              <a:spcAft>
                <a:spcPts val="0"/>
              </a:spcAft>
              <a:buSzPct val="106666"/>
              <a:buNone/>
            </a:pPr>
            <a:r>
              <a:t/>
            </a:r>
            <a:endParaRPr/>
          </a:p>
          <a:p>
            <a:pPr indent="0" lvl="0" marL="0" rtl="0" algn="just">
              <a:lnSpc>
                <a:spcPct val="90000"/>
              </a:lnSpc>
              <a:spcBef>
                <a:spcPts val="0"/>
              </a:spcBef>
              <a:spcAft>
                <a:spcPts val="0"/>
              </a:spcAft>
              <a:buSzPct val="106666"/>
              <a:buNone/>
            </a:pPr>
            <a:r>
              <a:rPr lang="en"/>
              <a:t>Procure or develop IoT sensors for monitoring food items, storage conditions, and environmental factors.</a:t>
            </a:r>
            <a:endParaRPr/>
          </a:p>
          <a:p>
            <a:pPr indent="0" lvl="0" marL="0" rtl="0" algn="just">
              <a:lnSpc>
                <a:spcPct val="90000"/>
              </a:lnSpc>
              <a:spcBef>
                <a:spcPts val="0"/>
              </a:spcBef>
              <a:spcAft>
                <a:spcPts val="0"/>
              </a:spcAft>
              <a:buSzPct val="106666"/>
              <a:buNone/>
            </a:pPr>
            <a:r>
              <a:rPr lang="en"/>
              <a:t>Integrate these sensors with the system to enable real-time data collection.</a:t>
            </a:r>
            <a:endParaRPr/>
          </a:p>
          <a:p>
            <a:pPr indent="0" lvl="0" marL="0" rtl="0" algn="just">
              <a:lnSpc>
                <a:spcPct val="90000"/>
              </a:lnSpc>
              <a:spcBef>
                <a:spcPts val="0"/>
              </a:spcBef>
              <a:spcAft>
                <a:spcPts val="0"/>
              </a:spcAft>
              <a:buSzPct val="106666"/>
              <a:buNone/>
            </a:pPr>
            <a:r>
              <a:t/>
            </a:r>
            <a:endParaRPr b="1"/>
          </a:p>
          <a:p>
            <a:pPr indent="0" lvl="0" marL="0" rtl="0" algn="just">
              <a:lnSpc>
                <a:spcPct val="90000"/>
              </a:lnSpc>
              <a:spcBef>
                <a:spcPts val="0"/>
              </a:spcBef>
              <a:spcAft>
                <a:spcPts val="0"/>
              </a:spcAft>
              <a:buSzPct val="106666"/>
              <a:buNone/>
            </a:pPr>
            <a:r>
              <a:t/>
            </a:r>
            <a:endParaRPr/>
          </a:p>
        </p:txBody>
      </p:sp>
      <p:sp>
        <p:nvSpPr>
          <p:cNvPr id="200" name="Google Shape;200;p1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2"/>
          <p:cNvSpPr txBox="1"/>
          <p:nvPr>
            <p:ph idx="1" type="body"/>
          </p:nvPr>
        </p:nvSpPr>
        <p:spPr>
          <a:xfrm>
            <a:off x="498550" y="688744"/>
            <a:ext cx="7886700" cy="3263400"/>
          </a:xfrm>
          <a:prstGeom prst="rect">
            <a:avLst/>
          </a:prstGeom>
          <a:noFill/>
          <a:ln>
            <a:noFill/>
          </a:ln>
        </p:spPr>
        <p:txBody>
          <a:bodyPr anchorCtr="0" anchor="t" bIns="34275" lIns="68575" spcFirstLastPara="1" rIns="68575" wrap="square" tIns="34275">
            <a:normAutofit fontScale="70000" lnSpcReduction="10000"/>
          </a:bodyPr>
          <a:lstStyle/>
          <a:p>
            <a:pPr indent="0" lvl="0" marL="0" rtl="0" algn="just">
              <a:lnSpc>
                <a:spcPct val="90000"/>
              </a:lnSpc>
              <a:spcBef>
                <a:spcPts val="0"/>
              </a:spcBef>
              <a:spcAft>
                <a:spcPts val="0"/>
              </a:spcAft>
              <a:buClr>
                <a:schemeClr val="dk1"/>
              </a:buClr>
              <a:buSzPct val="52380"/>
              <a:buFont typeface="Arial"/>
              <a:buNone/>
            </a:pPr>
            <a:r>
              <a:rPr b="1" lang="en"/>
              <a:t>Data Analytics and Machine Learning:</a:t>
            </a:r>
            <a:endParaRPr b="1"/>
          </a:p>
          <a:p>
            <a:pPr indent="0" lvl="0" marL="0" rtl="0" algn="just">
              <a:lnSpc>
                <a:spcPct val="90000"/>
              </a:lnSpc>
              <a:spcBef>
                <a:spcPts val="0"/>
              </a:spcBef>
              <a:spcAft>
                <a:spcPts val="0"/>
              </a:spcAft>
              <a:buClr>
                <a:schemeClr val="dk1"/>
              </a:buClr>
              <a:buSzPct val="52380"/>
              <a:buFont typeface="Arial"/>
              <a:buNone/>
            </a:pPr>
            <a:r>
              <a:t/>
            </a:r>
            <a:endParaRPr/>
          </a:p>
          <a:p>
            <a:pPr indent="0" lvl="0" marL="0" rtl="0" algn="just">
              <a:lnSpc>
                <a:spcPct val="90000"/>
              </a:lnSpc>
              <a:spcBef>
                <a:spcPts val="0"/>
              </a:spcBef>
              <a:spcAft>
                <a:spcPts val="0"/>
              </a:spcAft>
              <a:buClr>
                <a:schemeClr val="dk1"/>
              </a:buClr>
              <a:buSzPct val="52380"/>
              <a:buFont typeface="Arial"/>
              <a:buNone/>
            </a:pPr>
            <a:r>
              <a:rPr lang="en"/>
              <a:t>Develop algorithms for predictive analytics, including food surplus identification and waste reduction strategies.</a:t>
            </a:r>
            <a:endParaRPr/>
          </a:p>
          <a:p>
            <a:pPr indent="0" lvl="0" marL="0" rtl="0" algn="just">
              <a:lnSpc>
                <a:spcPct val="90000"/>
              </a:lnSpc>
              <a:spcBef>
                <a:spcPts val="0"/>
              </a:spcBef>
              <a:spcAft>
                <a:spcPts val="0"/>
              </a:spcAft>
              <a:buClr>
                <a:schemeClr val="dk1"/>
              </a:buClr>
              <a:buSzPct val="52380"/>
              <a:buFont typeface="Arial"/>
              <a:buNone/>
            </a:pPr>
            <a:r>
              <a:rPr lang="en"/>
              <a:t>Implement machine learning models to match surplus food with appropriate recipients and provide recommendations.</a:t>
            </a:r>
            <a:endParaRPr/>
          </a:p>
          <a:p>
            <a:pPr indent="0" lvl="0" marL="0" rtl="0" algn="just">
              <a:lnSpc>
                <a:spcPct val="90000"/>
              </a:lnSpc>
              <a:spcBef>
                <a:spcPts val="0"/>
              </a:spcBef>
              <a:spcAft>
                <a:spcPts val="0"/>
              </a:spcAft>
              <a:buClr>
                <a:schemeClr val="dk1"/>
              </a:buClr>
              <a:buSzPct val="52380"/>
              <a:buFont typeface="Arial"/>
              <a:buNone/>
            </a:pPr>
            <a:r>
              <a:t/>
            </a:r>
            <a:endParaRPr b="1"/>
          </a:p>
          <a:p>
            <a:pPr indent="0" lvl="0" marL="0" rtl="0" algn="just">
              <a:lnSpc>
                <a:spcPct val="90000"/>
              </a:lnSpc>
              <a:spcBef>
                <a:spcPts val="0"/>
              </a:spcBef>
              <a:spcAft>
                <a:spcPts val="0"/>
              </a:spcAft>
              <a:buClr>
                <a:schemeClr val="dk1"/>
              </a:buClr>
              <a:buSzPct val="52380"/>
              <a:buFont typeface="Arial"/>
              <a:buNone/>
            </a:pPr>
            <a:r>
              <a:rPr b="1" lang="en"/>
              <a:t>Safety and Quality Assurance</a:t>
            </a:r>
            <a:r>
              <a:rPr lang="en"/>
              <a:t>:</a:t>
            </a:r>
            <a:endParaRPr/>
          </a:p>
          <a:p>
            <a:pPr indent="0" lvl="0" marL="0" rtl="0" algn="just">
              <a:lnSpc>
                <a:spcPct val="90000"/>
              </a:lnSpc>
              <a:spcBef>
                <a:spcPts val="0"/>
              </a:spcBef>
              <a:spcAft>
                <a:spcPts val="0"/>
              </a:spcAft>
              <a:buClr>
                <a:schemeClr val="dk1"/>
              </a:buClr>
              <a:buSzPct val="52380"/>
              <a:buFont typeface="Arial"/>
              <a:buNone/>
            </a:pPr>
            <a:r>
              <a:t/>
            </a:r>
            <a:endParaRPr/>
          </a:p>
          <a:p>
            <a:pPr indent="0" lvl="0" marL="0" rtl="0" algn="just">
              <a:lnSpc>
                <a:spcPct val="90000"/>
              </a:lnSpc>
              <a:spcBef>
                <a:spcPts val="0"/>
              </a:spcBef>
              <a:spcAft>
                <a:spcPts val="0"/>
              </a:spcAft>
              <a:buClr>
                <a:schemeClr val="dk1"/>
              </a:buClr>
              <a:buSzPct val="52380"/>
              <a:buFont typeface="Arial"/>
              <a:buNone/>
            </a:pPr>
            <a:r>
              <a:rPr lang="en"/>
              <a:t>Implement safety checks and alerts based on sensor data to ensure food safety.</a:t>
            </a:r>
            <a:endParaRPr/>
          </a:p>
          <a:p>
            <a:pPr indent="0" lvl="0" marL="0" rtl="0" algn="just">
              <a:lnSpc>
                <a:spcPct val="90000"/>
              </a:lnSpc>
              <a:spcBef>
                <a:spcPts val="0"/>
              </a:spcBef>
              <a:spcAft>
                <a:spcPts val="0"/>
              </a:spcAft>
              <a:buClr>
                <a:schemeClr val="dk1"/>
              </a:buClr>
              <a:buSzPct val="52380"/>
              <a:buFont typeface="Arial"/>
              <a:buNone/>
            </a:pPr>
            <a:r>
              <a:rPr lang="en"/>
              <a:t>Develop quality assurance protocols to maintain food quality during transportation and storage.</a:t>
            </a:r>
            <a:endParaRPr/>
          </a:p>
          <a:p>
            <a:pPr indent="0" lvl="0" marL="0" rtl="0" algn="just">
              <a:lnSpc>
                <a:spcPct val="90000"/>
              </a:lnSpc>
              <a:spcBef>
                <a:spcPts val="0"/>
              </a:spcBef>
              <a:spcAft>
                <a:spcPts val="0"/>
              </a:spcAft>
              <a:buClr>
                <a:schemeClr val="dk1"/>
              </a:buClr>
              <a:buSzPct val="52380"/>
              <a:buFont typeface="Arial"/>
              <a:buNone/>
            </a:pPr>
            <a:r>
              <a:t/>
            </a:r>
            <a:endParaRPr b="1"/>
          </a:p>
          <a:p>
            <a:pPr indent="0" lvl="0" marL="0" rtl="0" algn="just">
              <a:lnSpc>
                <a:spcPct val="90000"/>
              </a:lnSpc>
              <a:spcBef>
                <a:spcPts val="0"/>
              </a:spcBef>
              <a:spcAft>
                <a:spcPts val="0"/>
              </a:spcAft>
              <a:buClr>
                <a:schemeClr val="dk1"/>
              </a:buClr>
              <a:buSzPct val="52380"/>
              <a:buFont typeface="Arial"/>
              <a:buNone/>
            </a:pPr>
            <a:r>
              <a:rPr b="1" lang="en"/>
              <a:t>Development and Testing:</a:t>
            </a:r>
            <a:endParaRPr b="1"/>
          </a:p>
          <a:p>
            <a:pPr indent="0" lvl="0" marL="0" rtl="0" algn="just">
              <a:lnSpc>
                <a:spcPct val="90000"/>
              </a:lnSpc>
              <a:spcBef>
                <a:spcPts val="0"/>
              </a:spcBef>
              <a:spcAft>
                <a:spcPts val="0"/>
              </a:spcAft>
              <a:buClr>
                <a:schemeClr val="dk1"/>
              </a:buClr>
              <a:buSzPct val="52380"/>
              <a:buFont typeface="Arial"/>
              <a:buNone/>
            </a:pPr>
            <a:r>
              <a:t/>
            </a:r>
            <a:endParaRPr/>
          </a:p>
          <a:p>
            <a:pPr indent="0" lvl="0" marL="0" rtl="0" algn="just">
              <a:lnSpc>
                <a:spcPct val="90000"/>
              </a:lnSpc>
              <a:spcBef>
                <a:spcPts val="0"/>
              </a:spcBef>
              <a:spcAft>
                <a:spcPts val="0"/>
              </a:spcAft>
              <a:buClr>
                <a:schemeClr val="dk1"/>
              </a:buClr>
              <a:buSzPct val="52380"/>
              <a:buFont typeface="Arial"/>
              <a:buNone/>
            </a:pPr>
            <a:r>
              <a:rPr lang="en"/>
              <a:t>Build the IoT system and associated software applications.</a:t>
            </a:r>
            <a:endParaRPr/>
          </a:p>
          <a:p>
            <a:pPr indent="0" lvl="0" marL="0" rtl="0" algn="just">
              <a:lnSpc>
                <a:spcPct val="90000"/>
              </a:lnSpc>
              <a:spcBef>
                <a:spcPts val="0"/>
              </a:spcBef>
              <a:spcAft>
                <a:spcPts val="0"/>
              </a:spcAft>
              <a:buClr>
                <a:schemeClr val="dk1"/>
              </a:buClr>
              <a:buSzPct val="52380"/>
              <a:buFont typeface="Arial"/>
              <a:buNone/>
            </a:pPr>
            <a:r>
              <a:rPr lang="en"/>
              <a:t>Conduct extensive testing to validate system functionality, security, and performance.</a:t>
            </a:r>
            <a:endParaRPr/>
          </a:p>
          <a:p>
            <a:pPr indent="0" lvl="0" marL="0" rtl="0" algn="l">
              <a:lnSpc>
                <a:spcPct val="90000"/>
              </a:lnSpc>
              <a:spcBef>
                <a:spcPts val="800"/>
              </a:spcBef>
              <a:spcAft>
                <a:spcPts val="0"/>
              </a:spcAft>
              <a:buSzPct val="95238"/>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References</a:t>
            </a:r>
            <a:endParaRPr sz="2800"/>
          </a:p>
        </p:txBody>
      </p:sp>
      <p:sp>
        <p:nvSpPr>
          <p:cNvPr id="211" name="Google Shape;211;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298450" lvl="0" marL="457200" rtl="0" algn="l">
              <a:lnSpc>
                <a:spcPct val="90000"/>
              </a:lnSpc>
              <a:spcBef>
                <a:spcPts val="800"/>
              </a:spcBef>
              <a:spcAft>
                <a:spcPts val="0"/>
              </a:spcAft>
              <a:buSzPts val="1100"/>
              <a:buFont typeface="Arial"/>
              <a:buAutoNum type="arabicParenR"/>
            </a:pPr>
            <a:r>
              <a:rPr lang="en" sz="1100" u="sng">
                <a:solidFill>
                  <a:schemeClr val="hlink"/>
                </a:solidFill>
                <a:highlight>
                  <a:srgbClr val="FFFFFF"/>
                </a:highlight>
                <a:latin typeface="Arial"/>
                <a:ea typeface="Arial"/>
                <a:cs typeface="Arial"/>
                <a:sym typeface="Arial"/>
                <a:hlinkClick r:id="rId3"/>
              </a:rPr>
              <a:t>https://www.irjmets.com/uploadedfiles/paper/issue_5_may_2022/23732/final/fin_irjmets1653110054.pdf</a:t>
            </a:r>
            <a:endParaRPr sz="1100">
              <a:highlight>
                <a:srgbClr val="FFFFFF"/>
              </a:highlight>
              <a:latin typeface="Arial"/>
              <a:ea typeface="Arial"/>
              <a:cs typeface="Arial"/>
              <a:sym typeface="Arial"/>
            </a:endParaRPr>
          </a:p>
          <a:p>
            <a:pPr indent="0" lvl="0" marL="0" rtl="0" algn="l">
              <a:lnSpc>
                <a:spcPct val="90000"/>
              </a:lnSpc>
              <a:spcBef>
                <a:spcPts val="800"/>
              </a:spcBef>
              <a:spcAft>
                <a:spcPts val="0"/>
              </a:spcAft>
              <a:buSzPts val="1400"/>
              <a:buNone/>
            </a:pPr>
            <a:r>
              <a:t/>
            </a:r>
            <a:endParaRPr sz="1100">
              <a:highlight>
                <a:srgbClr val="FFFFFF"/>
              </a:highlight>
              <a:latin typeface="Arial"/>
              <a:ea typeface="Arial"/>
              <a:cs typeface="Arial"/>
              <a:sym typeface="Arial"/>
            </a:endParaRPr>
          </a:p>
          <a:p>
            <a:pPr indent="-298450" lvl="0" marL="457200" rtl="0" algn="l">
              <a:lnSpc>
                <a:spcPct val="90000"/>
              </a:lnSpc>
              <a:spcBef>
                <a:spcPts val="800"/>
              </a:spcBef>
              <a:spcAft>
                <a:spcPts val="0"/>
              </a:spcAft>
              <a:buSzPts val="1100"/>
              <a:buFont typeface="Arial"/>
              <a:buAutoNum type="arabicParenR"/>
            </a:pPr>
            <a:r>
              <a:rPr lang="en" sz="1100" u="sng">
                <a:solidFill>
                  <a:schemeClr val="hlink"/>
                </a:solidFill>
                <a:highlight>
                  <a:srgbClr val="FFFFFF"/>
                </a:highlight>
                <a:latin typeface="Arial"/>
                <a:ea typeface="Arial"/>
                <a:cs typeface="Arial"/>
                <a:sym typeface="Arial"/>
                <a:hlinkClick r:id="rId4"/>
              </a:rPr>
              <a:t>https://www.irjmets.com/uploadedfiles/paper/issue_11_november_2022/31499/final/fin_irjmets1669124885.pdf</a:t>
            </a:r>
            <a:endParaRPr sz="1100">
              <a:highlight>
                <a:srgbClr val="FFFFFF"/>
              </a:highlight>
              <a:latin typeface="Arial"/>
              <a:ea typeface="Arial"/>
              <a:cs typeface="Arial"/>
              <a:sym typeface="Arial"/>
            </a:endParaRPr>
          </a:p>
          <a:p>
            <a:pPr indent="0" lvl="0" marL="0" rtl="0" algn="l">
              <a:lnSpc>
                <a:spcPct val="90000"/>
              </a:lnSpc>
              <a:spcBef>
                <a:spcPts val="800"/>
              </a:spcBef>
              <a:spcAft>
                <a:spcPts val="0"/>
              </a:spcAft>
              <a:buSzPts val="1400"/>
              <a:buNone/>
            </a:pPr>
            <a:r>
              <a:t/>
            </a:r>
            <a:endParaRPr sz="1100">
              <a:highlight>
                <a:srgbClr val="FFFFFF"/>
              </a:highlight>
              <a:latin typeface="Arial"/>
              <a:ea typeface="Arial"/>
              <a:cs typeface="Arial"/>
              <a:sym typeface="Arial"/>
            </a:endParaRPr>
          </a:p>
          <a:p>
            <a:pPr indent="-298450" lvl="0" marL="457200" rtl="0" algn="l">
              <a:lnSpc>
                <a:spcPct val="90000"/>
              </a:lnSpc>
              <a:spcBef>
                <a:spcPts val="800"/>
              </a:spcBef>
              <a:spcAft>
                <a:spcPts val="0"/>
              </a:spcAft>
              <a:buSzPts val="1100"/>
              <a:buFont typeface="Arial"/>
              <a:buAutoNum type="arabicParenR"/>
            </a:pPr>
            <a:r>
              <a:rPr lang="en" sz="1100" u="sng">
                <a:solidFill>
                  <a:schemeClr val="hlink"/>
                </a:solidFill>
                <a:highlight>
                  <a:srgbClr val="FFFFFF"/>
                </a:highlight>
                <a:latin typeface="Arial"/>
                <a:ea typeface="Arial"/>
                <a:cs typeface="Arial"/>
                <a:sym typeface="Arial"/>
                <a:hlinkClick r:id="rId5"/>
              </a:rPr>
              <a:t>http://ijariie.com/AdminUploadPdf/Waste_Food_Management_and_Donation_App_ijariie17203.pdf</a:t>
            </a:r>
            <a:endParaRPr sz="1100">
              <a:highlight>
                <a:srgbClr val="FFFFFF"/>
              </a:highlight>
              <a:latin typeface="Arial"/>
              <a:ea typeface="Arial"/>
              <a:cs typeface="Arial"/>
              <a:sym typeface="Arial"/>
            </a:endParaRPr>
          </a:p>
          <a:p>
            <a:pPr indent="0" lvl="0" marL="0" rtl="0" algn="l">
              <a:lnSpc>
                <a:spcPct val="90000"/>
              </a:lnSpc>
              <a:spcBef>
                <a:spcPts val="800"/>
              </a:spcBef>
              <a:spcAft>
                <a:spcPts val="0"/>
              </a:spcAft>
              <a:buSzPts val="1400"/>
              <a:buNone/>
            </a:pPr>
            <a:r>
              <a:t/>
            </a:r>
            <a:endParaRPr sz="1100">
              <a:highlight>
                <a:srgbClr val="FFFFFF"/>
              </a:highlight>
              <a:latin typeface="Arial"/>
              <a:ea typeface="Arial"/>
              <a:cs typeface="Arial"/>
              <a:sym typeface="Arial"/>
            </a:endParaRPr>
          </a:p>
          <a:p>
            <a:pPr indent="-298450" lvl="0" marL="457200" rtl="0" algn="l">
              <a:lnSpc>
                <a:spcPct val="90000"/>
              </a:lnSpc>
              <a:spcBef>
                <a:spcPts val="800"/>
              </a:spcBef>
              <a:spcAft>
                <a:spcPts val="0"/>
              </a:spcAft>
              <a:buSzPts val="1100"/>
              <a:buFont typeface="Arial"/>
              <a:buAutoNum type="arabicParenR"/>
            </a:pPr>
            <a:r>
              <a:rPr lang="en" sz="1100" u="sng">
                <a:solidFill>
                  <a:schemeClr val="hlink"/>
                </a:solidFill>
                <a:highlight>
                  <a:srgbClr val="FFFFFF"/>
                </a:highlight>
                <a:latin typeface="Arial"/>
                <a:ea typeface="Arial"/>
                <a:cs typeface="Arial"/>
                <a:sym typeface="Arial"/>
                <a:hlinkClick r:id="rId6"/>
              </a:rPr>
              <a:t>https://www.sciencedirect.com/science/article/pii/S2590137023000626</a:t>
            </a:r>
            <a:endParaRPr sz="1100">
              <a:highlight>
                <a:srgbClr val="FFFFFF"/>
              </a:highlight>
              <a:latin typeface="Arial"/>
              <a:ea typeface="Arial"/>
              <a:cs typeface="Arial"/>
              <a:sym typeface="Arial"/>
            </a:endParaRPr>
          </a:p>
          <a:p>
            <a:pPr indent="0" lvl="0" marL="0" rtl="0" algn="l">
              <a:lnSpc>
                <a:spcPct val="90000"/>
              </a:lnSpc>
              <a:spcBef>
                <a:spcPts val="800"/>
              </a:spcBef>
              <a:spcAft>
                <a:spcPts val="0"/>
              </a:spcAft>
              <a:buSzPts val="1400"/>
              <a:buNone/>
            </a:pPr>
            <a:r>
              <a:t/>
            </a:r>
            <a:endParaRPr sz="1100">
              <a:highlight>
                <a:srgbClr val="FFFFFF"/>
              </a:highlight>
              <a:latin typeface="Arial"/>
              <a:ea typeface="Arial"/>
              <a:cs typeface="Arial"/>
              <a:sym typeface="Arial"/>
            </a:endParaRPr>
          </a:p>
          <a:p>
            <a:pPr indent="-298450" lvl="0" marL="457200" rtl="0" algn="l">
              <a:lnSpc>
                <a:spcPct val="90000"/>
              </a:lnSpc>
              <a:spcBef>
                <a:spcPts val="800"/>
              </a:spcBef>
              <a:spcAft>
                <a:spcPts val="0"/>
              </a:spcAft>
              <a:buSzPts val="1100"/>
              <a:buFont typeface="Arial"/>
              <a:buAutoNum type="arabicParenR"/>
            </a:pPr>
            <a:r>
              <a:rPr lang="en" sz="1100" u="sng">
                <a:solidFill>
                  <a:schemeClr val="hlink"/>
                </a:solidFill>
                <a:highlight>
                  <a:srgbClr val="FFFFFF"/>
                </a:highlight>
                <a:latin typeface="Arial"/>
                <a:ea typeface="Arial"/>
                <a:cs typeface="Arial"/>
                <a:sym typeface="Arial"/>
                <a:hlinkClick r:id="rId7"/>
              </a:rPr>
              <a:t>https://www.hindawi.com/journals/js/2021/9931228/</a:t>
            </a:r>
            <a:endParaRPr sz="1100">
              <a:highlight>
                <a:srgbClr val="FFFFFF"/>
              </a:highlight>
              <a:latin typeface="Arial"/>
              <a:ea typeface="Arial"/>
              <a:cs typeface="Arial"/>
              <a:sym typeface="Arial"/>
            </a:endParaRPr>
          </a:p>
          <a:p>
            <a:pPr indent="0" lvl="0" marL="0" rtl="0" algn="l">
              <a:lnSpc>
                <a:spcPct val="90000"/>
              </a:lnSpc>
              <a:spcBef>
                <a:spcPts val="800"/>
              </a:spcBef>
              <a:spcAft>
                <a:spcPts val="0"/>
              </a:spcAft>
              <a:buSzPts val="1400"/>
              <a:buNone/>
            </a:pPr>
            <a:r>
              <a:t/>
            </a:r>
            <a:endParaRPr sz="1100">
              <a:highlight>
                <a:srgbClr val="FFFFFF"/>
              </a:highlight>
              <a:latin typeface="Arial"/>
              <a:ea typeface="Arial"/>
              <a:cs typeface="Arial"/>
              <a:sym typeface="Arial"/>
            </a:endParaRPr>
          </a:p>
          <a:p>
            <a:pPr indent="0" lvl="0" marL="0" rtl="0" algn="l">
              <a:lnSpc>
                <a:spcPct val="90000"/>
              </a:lnSpc>
              <a:spcBef>
                <a:spcPts val="800"/>
              </a:spcBef>
              <a:spcAft>
                <a:spcPts val="0"/>
              </a:spcAft>
              <a:buSzPts val="1400"/>
              <a:buNone/>
            </a:pPr>
            <a:r>
              <a:t/>
            </a:r>
            <a:endParaRPr sz="1100">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14"/>
          <p:cNvPicPr preferRelativeResize="0"/>
          <p:nvPr/>
        </p:nvPicPr>
        <p:blipFill rotWithShape="1">
          <a:blip r:embed="rId3">
            <a:alphaModFix/>
          </a:blip>
          <a:srcRect b="8116" l="0" r="0" t="8116"/>
          <a:stretch/>
        </p:blipFill>
        <p:spPr>
          <a:xfrm>
            <a:off x="742296" y="417542"/>
            <a:ext cx="7659408" cy="4308417"/>
          </a:xfrm>
          <a:prstGeom prst="rect">
            <a:avLst/>
          </a:prstGeom>
          <a:noFill/>
          <a:ln>
            <a:noFill/>
          </a:ln>
        </p:spPr>
      </p:pic>
      <p:pic>
        <p:nvPicPr>
          <p:cNvPr id="217" name="Google Shape;217;p14"/>
          <p:cNvPicPr preferRelativeResize="0"/>
          <p:nvPr/>
        </p:nvPicPr>
        <p:blipFill rotWithShape="1">
          <a:blip r:embed="rId4">
            <a:alphaModFix/>
          </a:blip>
          <a:srcRect b="12669" l="177" r="860" t="10121"/>
          <a:stretch/>
        </p:blipFill>
        <p:spPr>
          <a:xfrm>
            <a:off x="7653131" y="593320"/>
            <a:ext cx="9048612" cy="3956858"/>
          </a:xfrm>
          <a:prstGeom prst="rect">
            <a:avLst/>
          </a:prstGeom>
          <a:noFill/>
          <a:ln>
            <a:noFill/>
          </a:ln>
        </p:spPr>
      </p:pic>
      <p:sp>
        <p:nvSpPr>
          <p:cNvPr id="218" name="Google Shape;218;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219" name="Google Shape;219;p14"/>
          <p:cNvSpPr/>
          <p:nvPr/>
        </p:nvSpPr>
        <p:spPr>
          <a:xfrm>
            <a:off x="0" y="0"/>
            <a:ext cx="9144000" cy="5143500"/>
          </a:xfrm>
          <a:custGeom>
            <a:rect b="b" l="l" r="r" t="t"/>
            <a:pathLst>
              <a:path extrusionOk="0" h="6858000" w="12192000">
                <a:moveTo>
                  <a:pt x="4247440" y="3150204"/>
                </a:moveTo>
                <a:lnTo>
                  <a:pt x="4319686" y="3385502"/>
                </a:lnTo>
                <a:lnTo>
                  <a:pt x="4175947" y="3385502"/>
                </a:lnTo>
                <a:close/>
                <a:moveTo>
                  <a:pt x="7719376" y="3122522"/>
                </a:moveTo>
                <a:cubicBezTo>
                  <a:pt x="7761941" y="3122522"/>
                  <a:pt x="7795651" y="3136735"/>
                  <a:pt x="7820505" y="3165162"/>
                </a:cubicBezTo>
                <a:cubicBezTo>
                  <a:pt x="7845359" y="3193588"/>
                  <a:pt x="7857786" y="3238608"/>
                  <a:pt x="7857786" y="3300223"/>
                </a:cubicBezTo>
                <a:cubicBezTo>
                  <a:pt x="7857786" y="3373447"/>
                  <a:pt x="7845880" y="3424197"/>
                  <a:pt x="7822068" y="3452474"/>
                </a:cubicBezTo>
                <a:cubicBezTo>
                  <a:pt x="7798255" y="3480751"/>
                  <a:pt x="7764620" y="3494890"/>
                  <a:pt x="7721162" y="3494890"/>
                </a:cubicBezTo>
                <a:cubicBezTo>
                  <a:pt x="7678895" y="3494890"/>
                  <a:pt x="7645483" y="3480454"/>
                  <a:pt x="7620926" y="3451581"/>
                </a:cubicBezTo>
                <a:cubicBezTo>
                  <a:pt x="7596370" y="3422708"/>
                  <a:pt x="7584091" y="3375232"/>
                  <a:pt x="7584091" y="3309153"/>
                </a:cubicBezTo>
                <a:cubicBezTo>
                  <a:pt x="7584091" y="3242478"/>
                  <a:pt x="7596444" y="3194704"/>
                  <a:pt x="7621150" y="3165831"/>
                </a:cubicBezTo>
                <a:cubicBezTo>
                  <a:pt x="7645855" y="3136959"/>
                  <a:pt x="7678597" y="3122522"/>
                  <a:pt x="7719376" y="3122522"/>
                </a:cubicBezTo>
                <a:close/>
                <a:moveTo>
                  <a:pt x="8207830" y="2980540"/>
                </a:moveTo>
                <a:lnTo>
                  <a:pt x="8207830" y="3370509"/>
                </a:lnTo>
                <a:cubicBezTo>
                  <a:pt x="8207830" y="3402633"/>
                  <a:pt x="8214081" y="3439517"/>
                  <a:pt x="8226583" y="3481161"/>
                </a:cubicBezTo>
                <a:cubicBezTo>
                  <a:pt x="8234322" y="3507038"/>
                  <a:pt x="8248683" y="3532173"/>
                  <a:pt x="8269668" y="3556564"/>
                </a:cubicBezTo>
                <a:cubicBezTo>
                  <a:pt x="8290653" y="3580956"/>
                  <a:pt x="8313796" y="3599770"/>
                  <a:pt x="8339097" y="3613006"/>
                </a:cubicBezTo>
                <a:cubicBezTo>
                  <a:pt x="8364397" y="3626243"/>
                  <a:pt x="8395874" y="3635092"/>
                  <a:pt x="8433528" y="3639555"/>
                </a:cubicBezTo>
                <a:cubicBezTo>
                  <a:pt x="8471182" y="3644017"/>
                  <a:pt x="8505932" y="3646248"/>
                  <a:pt x="8537782" y="3646248"/>
                </a:cubicBezTo>
                <a:cubicBezTo>
                  <a:pt x="8592848" y="3646248"/>
                  <a:pt x="8640027" y="3638960"/>
                  <a:pt x="8679318" y="3624385"/>
                </a:cubicBezTo>
                <a:cubicBezTo>
                  <a:pt x="8707595" y="3613976"/>
                  <a:pt x="8734607" y="3595906"/>
                  <a:pt x="8760354" y="3570175"/>
                </a:cubicBezTo>
                <a:cubicBezTo>
                  <a:pt x="8786102" y="3544444"/>
                  <a:pt x="8805003" y="3514401"/>
                  <a:pt x="8817058" y="3480044"/>
                </a:cubicBezTo>
                <a:cubicBezTo>
                  <a:pt x="8829113" y="3445688"/>
                  <a:pt x="8835140" y="3409177"/>
                  <a:pt x="8835140" y="3370509"/>
                </a:cubicBezTo>
                <a:lnTo>
                  <a:pt x="8835140" y="2980540"/>
                </a:lnTo>
                <a:lnTo>
                  <a:pt x="8633330" y="2980540"/>
                </a:lnTo>
                <a:lnTo>
                  <a:pt x="8633330" y="3379795"/>
                </a:lnTo>
                <a:cubicBezTo>
                  <a:pt x="8633330" y="3416076"/>
                  <a:pt x="8623432" y="3444106"/>
                  <a:pt x="8603638" y="3463884"/>
                </a:cubicBezTo>
                <a:cubicBezTo>
                  <a:pt x="8583844" y="3483662"/>
                  <a:pt x="8556534" y="3493551"/>
                  <a:pt x="8521708" y="3493551"/>
                </a:cubicBezTo>
                <a:cubicBezTo>
                  <a:pt x="8486585" y="3493551"/>
                  <a:pt x="8459126" y="3483514"/>
                  <a:pt x="8439332" y="3463441"/>
                </a:cubicBezTo>
                <a:cubicBezTo>
                  <a:pt x="8419538" y="3443368"/>
                  <a:pt x="8409641" y="3415486"/>
                  <a:pt x="8409641" y="3379795"/>
                </a:cubicBezTo>
                <a:lnTo>
                  <a:pt x="8409641" y="2980540"/>
                </a:lnTo>
                <a:close/>
                <a:moveTo>
                  <a:pt x="6588729" y="2980540"/>
                </a:moveTo>
                <a:lnTo>
                  <a:pt x="6843672" y="3360945"/>
                </a:lnTo>
                <a:lnTo>
                  <a:pt x="6843672" y="3635086"/>
                </a:lnTo>
                <a:lnTo>
                  <a:pt x="7046376" y="3635086"/>
                </a:lnTo>
                <a:lnTo>
                  <a:pt x="7046376" y="3360945"/>
                </a:lnTo>
                <a:lnTo>
                  <a:pt x="7300872" y="2980540"/>
                </a:lnTo>
                <a:lnTo>
                  <a:pt x="7077413" y="2980540"/>
                </a:lnTo>
                <a:lnTo>
                  <a:pt x="6945268" y="3201355"/>
                </a:lnTo>
                <a:lnTo>
                  <a:pt x="6813395" y="2980540"/>
                </a:lnTo>
                <a:close/>
                <a:moveTo>
                  <a:pt x="5512702" y="2980540"/>
                </a:moveTo>
                <a:lnTo>
                  <a:pt x="5512702" y="3635086"/>
                </a:lnTo>
                <a:lnTo>
                  <a:pt x="5714959" y="3635086"/>
                </a:lnTo>
                <a:lnTo>
                  <a:pt x="5714959" y="3475363"/>
                </a:lnTo>
                <a:lnTo>
                  <a:pt x="5819458" y="3365905"/>
                </a:lnTo>
                <a:lnTo>
                  <a:pt x="5957463" y="3635086"/>
                </a:lnTo>
                <a:lnTo>
                  <a:pt x="6206539" y="3635086"/>
                </a:lnTo>
                <a:lnTo>
                  <a:pt x="5956968" y="3227600"/>
                </a:lnTo>
                <a:lnTo>
                  <a:pt x="6195823" y="2980540"/>
                </a:lnTo>
                <a:lnTo>
                  <a:pt x="5926823" y="2980540"/>
                </a:lnTo>
                <a:lnTo>
                  <a:pt x="5714959" y="3227892"/>
                </a:lnTo>
                <a:lnTo>
                  <a:pt x="5714959" y="2980540"/>
                </a:lnTo>
                <a:close/>
                <a:moveTo>
                  <a:pt x="4713049" y="2980540"/>
                </a:moveTo>
                <a:lnTo>
                  <a:pt x="4713049" y="3635086"/>
                </a:lnTo>
                <a:lnTo>
                  <a:pt x="4903251" y="3635086"/>
                </a:lnTo>
                <a:lnTo>
                  <a:pt x="4903251" y="3275694"/>
                </a:lnTo>
                <a:lnTo>
                  <a:pt x="5148371" y="3635086"/>
                </a:lnTo>
                <a:lnTo>
                  <a:pt x="5339019" y="3635086"/>
                </a:lnTo>
                <a:lnTo>
                  <a:pt x="5339019" y="2980540"/>
                </a:lnTo>
                <a:lnTo>
                  <a:pt x="5148371" y="2980540"/>
                </a:lnTo>
                <a:lnTo>
                  <a:pt x="5148371" y="3342667"/>
                </a:lnTo>
                <a:lnTo>
                  <a:pt x="4901911" y="2980540"/>
                </a:lnTo>
                <a:close/>
                <a:moveTo>
                  <a:pt x="4139614" y="2980540"/>
                </a:moveTo>
                <a:lnTo>
                  <a:pt x="3893601" y="3635086"/>
                </a:lnTo>
                <a:lnTo>
                  <a:pt x="4100114" y="3635086"/>
                </a:lnTo>
                <a:lnTo>
                  <a:pt x="4132017" y="3527037"/>
                </a:lnTo>
                <a:lnTo>
                  <a:pt x="4361642" y="3527037"/>
                </a:lnTo>
                <a:lnTo>
                  <a:pt x="4394389" y="3635086"/>
                </a:lnTo>
                <a:lnTo>
                  <a:pt x="4606190" y="3635086"/>
                </a:lnTo>
                <a:lnTo>
                  <a:pt x="4360233" y="2980540"/>
                </a:lnTo>
                <a:close/>
                <a:moveTo>
                  <a:pt x="3160027" y="2980540"/>
                </a:moveTo>
                <a:lnTo>
                  <a:pt x="3160027" y="3635086"/>
                </a:lnTo>
                <a:lnTo>
                  <a:pt x="3362284" y="3635086"/>
                </a:lnTo>
                <a:lnTo>
                  <a:pt x="3362284" y="3370321"/>
                </a:lnTo>
                <a:lnTo>
                  <a:pt x="3583294" y="3370321"/>
                </a:lnTo>
                <a:lnTo>
                  <a:pt x="3583294" y="3635086"/>
                </a:lnTo>
                <a:lnTo>
                  <a:pt x="3786445" y="3635086"/>
                </a:lnTo>
                <a:lnTo>
                  <a:pt x="3786445" y="2980540"/>
                </a:lnTo>
                <a:lnTo>
                  <a:pt x="3583294" y="2980540"/>
                </a:lnTo>
                <a:lnTo>
                  <a:pt x="3583294" y="3209587"/>
                </a:lnTo>
                <a:lnTo>
                  <a:pt x="3362284" y="3209587"/>
                </a:lnTo>
                <a:lnTo>
                  <a:pt x="3362284" y="2980540"/>
                </a:lnTo>
                <a:close/>
                <a:moveTo>
                  <a:pt x="2417821" y="2980540"/>
                </a:moveTo>
                <a:lnTo>
                  <a:pt x="2417821" y="3142167"/>
                </a:lnTo>
                <a:lnTo>
                  <a:pt x="2624097" y="3142167"/>
                </a:lnTo>
                <a:lnTo>
                  <a:pt x="2624097" y="3635086"/>
                </a:lnTo>
                <a:lnTo>
                  <a:pt x="2826354" y="3635086"/>
                </a:lnTo>
                <a:lnTo>
                  <a:pt x="2826354" y="3142167"/>
                </a:lnTo>
                <a:lnTo>
                  <a:pt x="3032630" y="3142167"/>
                </a:lnTo>
                <a:lnTo>
                  <a:pt x="3032630" y="2980540"/>
                </a:lnTo>
                <a:close/>
                <a:moveTo>
                  <a:pt x="7719823" y="2969378"/>
                </a:moveTo>
                <a:cubicBezTo>
                  <a:pt x="7613559" y="2969378"/>
                  <a:pt x="7530662" y="2999144"/>
                  <a:pt x="7471131" y="3058675"/>
                </a:cubicBezTo>
                <a:cubicBezTo>
                  <a:pt x="7411600" y="3118206"/>
                  <a:pt x="7381834" y="3201401"/>
                  <a:pt x="7381834" y="3308260"/>
                </a:cubicBezTo>
                <a:cubicBezTo>
                  <a:pt x="7381834" y="3384757"/>
                  <a:pt x="7396866" y="3448456"/>
                  <a:pt x="7426929" y="3499355"/>
                </a:cubicBezTo>
                <a:cubicBezTo>
                  <a:pt x="7456992" y="3550254"/>
                  <a:pt x="7496208" y="3587461"/>
                  <a:pt x="7544578" y="3610976"/>
                </a:cubicBezTo>
                <a:cubicBezTo>
                  <a:pt x="7592947" y="3634491"/>
                  <a:pt x="7654041" y="3646248"/>
                  <a:pt x="7727859" y="3646248"/>
                </a:cubicBezTo>
                <a:cubicBezTo>
                  <a:pt x="7800488" y="3646248"/>
                  <a:pt x="7861135" y="3632631"/>
                  <a:pt x="7909802" y="3605395"/>
                </a:cubicBezTo>
                <a:cubicBezTo>
                  <a:pt x="7958469" y="3578159"/>
                  <a:pt x="7995676" y="3540059"/>
                  <a:pt x="8021423" y="3491095"/>
                </a:cubicBezTo>
                <a:cubicBezTo>
                  <a:pt x="8047170" y="3442131"/>
                  <a:pt x="8060044" y="3379400"/>
                  <a:pt x="8060044" y="3302902"/>
                </a:cubicBezTo>
                <a:cubicBezTo>
                  <a:pt x="8060044" y="3197532"/>
                  <a:pt x="8030576" y="3115602"/>
                  <a:pt x="7971640" y="3057112"/>
                </a:cubicBezTo>
                <a:cubicBezTo>
                  <a:pt x="7912704" y="2998623"/>
                  <a:pt x="7828765" y="2969378"/>
                  <a:pt x="7719823" y="2969378"/>
                </a:cubicBezTo>
                <a:close/>
                <a:moveTo>
                  <a:pt x="0" y="0"/>
                </a:moveTo>
                <a:lnTo>
                  <a:pt x="12192000" y="0"/>
                </a:lnTo>
                <a:lnTo>
                  <a:pt x="12192000" y="6858000"/>
                </a:lnTo>
                <a:lnTo>
                  <a:pt x="0" y="6858000"/>
                </a:lnTo>
                <a:close/>
              </a:path>
            </a:pathLst>
          </a:custGeom>
          <a:solidFill>
            <a:srgbClr val="D8D8D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220" name="Google Shape;220;p14"/>
          <p:cNvSpPr/>
          <p:nvPr/>
        </p:nvSpPr>
        <p:spPr>
          <a:xfrm>
            <a:off x="8965095" y="924338"/>
            <a:ext cx="149087" cy="3294822"/>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
          <p:cNvSpPr txBox="1"/>
          <p:nvPr>
            <p:ph type="title"/>
          </p:nvPr>
        </p:nvSpPr>
        <p:spPr>
          <a:xfrm>
            <a:off x="628650" y="375025"/>
            <a:ext cx="66213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Problem Statement</a:t>
            </a:r>
            <a:endParaRPr/>
          </a:p>
          <a:p>
            <a:pPr indent="0" lvl="0" marL="0" rtl="0" algn="l">
              <a:lnSpc>
                <a:spcPct val="90000"/>
              </a:lnSpc>
              <a:spcBef>
                <a:spcPts val="0"/>
              </a:spcBef>
              <a:spcAft>
                <a:spcPts val="0"/>
              </a:spcAft>
              <a:buSzPts val="1400"/>
              <a:buNone/>
            </a:pPr>
            <a:r>
              <a:t/>
            </a:r>
            <a:endParaRPr/>
          </a:p>
        </p:txBody>
      </p:sp>
      <p:sp>
        <p:nvSpPr>
          <p:cNvPr id="139" name="Google Shape;139;p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0" lvl="0" marL="0" rtl="0" algn="just">
              <a:lnSpc>
                <a:spcPct val="80000"/>
              </a:lnSpc>
              <a:spcBef>
                <a:spcPts val="800"/>
              </a:spcBef>
              <a:spcAft>
                <a:spcPts val="0"/>
              </a:spcAft>
              <a:buClr>
                <a:schemeClr val="dk1"/>
              </a:buClr>
              <a:buSzPts val="1018"/>
              <a:buFont typeface="Arial"/>
              <a:buNone/>
            </a:pPr>
            <a:r>
              <a:rPr lang="en" sz="1442"/>
              <a:t>To develop an innovative IoT system that can track, manage, and optimize food donation and waste management processes.</a:t>
            </a:r>
            <a:endParaRPr sz="1442"/>
          </a:p>
          <a:p>
            <a:pPr indent="0" lvl="0" marL="0" rtl="0" algn="just">
              <a:lnSpc>
                <a:spcPct val="80000"/>
              </a:lnSpc>
              <a:spcBef>
                <a:spcPts val="800"/>
              </a:spcBef>
              <a:spcAft>
                <a:spcPts val="0"/>
              </a:spcAft>
              <a:buSzPts val="1018"/>
              <a:buNone/>
            </a:pPr>
            <a:r>
              <a:t/>
            </a:r>
            <a:endParaRPr sz="1442"/>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
          <p:cNvSpPr txBox="1"/>
          <p:nvPr>
            <p:ph type="title"/>
          </p:nvPr>
        </p:nvSpPr>
        <p:spPr>
          <a:xfrm>
            <a:off x="628650" y="67725"/>
            <a:ext cx="80535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Literature Survey </a:t>
            </a:r>
            <a:endParaRPr/>
          </a:p>
        </p:txBody>
      </p:sp>
      <p:sp>
        <p:nvSpPr>
          <p:cNvPr id="145" name="Google Shape;145;p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t/>
            </a:r>
            <a:endParaRPr/>
          </a:p>
        </p:txBody>
      </p:sp>
      <p:sp>
        <p:nvSpPr>
          <p:cNvPr id="146" name="Google Shape;146;p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graphicFrame>
        <p:nvGraphicFramePr>
          <p:cNvPr id="147" name="Google Shape;147;p3"/>
          <p:cNvGraphicFramePr/>
          <p:nvPr/>
        </p:nvGraphicFramePr>
        <p:xfrm>
          <a:off x="628649" y="845743"/>
          <a:ext cx="3000000" cy="3000000"/>
        </p:xfrm>
        <a:graphic>
          <a:graphicData uri="http://schemas.openxmlformats.org/drawingml/2006/table">
            <a:tbl>
              <a:tblPr bandRow="1" firstRow="1">
                <a:noFill/>
                <a:tableStyleId>{13DB5815-9772-4EAA-8D25-AEC8CC6A70D2}</a:tableStyleId>
              </a:tblPr>
              <a:tblGrid>
                <a:gridCol w="1483650"/>
                <a:gridCol w="1483650"/>
                <a:gridCol w="1483650"/>
                <a:gridCol w="1483650"/>
                <a:gridCol w="1483650"/>
              </a:tblGrid>
              <a:tr h="5081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Sr No</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Publication Title</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Publication Year</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Positive Points Of Publication</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Gaps In Publication Work</a:t>
                      </a:r>
                      <a:endParaRPr sz="1100" u="none" cap="none" strike="noStrike"/>
                    </a:p>
                  </a:txBody>
                  <a:tcPr marT="34300" marB="34300" marR="68600" marL="68600"/>
                </a:tc>
              </a:tr>
              <a:tr h="7856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1</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Food Waste Management System (Journal)</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2022</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Awareness of the Issue.</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Mention of Sustainability.</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Specific Data and Case Studies.</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Innovative Waste Management Solutions</a:t>
                      </a:r>
                      <a:endParaRPr sz="1100" u="none" cap="none" strike="noStrike"/>
                    </a:p>
                  </a:txBody>
                  <a:tcPr marT="34300" marB="34300" marR="68600" marL="68600"/>
                </a:tc>
              </a:tr>
              <a:tr h="7856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2</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Food Waste Management Using Android (Journal)</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2022</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chemeClr val="dk1"/>
                        </a:buClr>
                        <a:buSzPts val="1100"/>
                        <a:buFont typeface="Arial"/>
                        <a:buNone/>
                      </a:pPr>
                      <a:r>
                        <a:rPr lang="en" sz="1100" u="none" cap="none" strike="noStrike"/>
                        <a:t>Hunger Alleviation, User-friendly interface</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chemeClr val="dk1"/>
                        </a:buClr>
                        <a:buSzPts val="1100"/>
                        <a:buFont typeface="Arial"/>
                        <a:buNone/>
                      </a:pPr>
                      <a:r>
                        <a:rPr lang="en" sz="1100" u="none" cap="none" strike="noStrike"/>
                        <a:t>Limited Coverage, Privacy and Security Concerns</a:t>
                      </a:r>
                      <a:endParaRPr sz="1100" u="none" cap="none" strike="noStrike"/>
                    </a:p>
                    <a:p>
                      <a:pPr indent="0" lvl="0" marL="0" marR="0" rtl="0" algn="l">
                        <a:lnSpc>
                          <a:spcPct val="100000"/>
                        </a:lnSpc>
                        <a:spcBef>
                          <a:spcPts val="0"/>
                        </a:spcBef>
                        <a:spcAft>
                          <a:spcPts val="0"/>
                        </a:spcAft>
                        <a:buClr>
                          <a:schemeClr val="dk1"/>
                        </a:buClr>
                        <a:buSzPts val="1100"/>
                        <a:buFont typeface="Arial"/>
                        <a:buNone/>
                      </a:pPr>
                      <a:r>
                        <a:t/>
                      </a:r>
                      <a:endParaRPr sz="1100" u="none" cap="none" strike="noStrike"/>
                    </a:p>
                  </a:txBody>
                  <a:tcPr marT="34300" marB="34300" marR="68600" marL="68600"/>
                </a:tc>
              </a:tr>
              <a:tr h="7856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3</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Waste Food Management And Donation App (Conference Paper)</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2022</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chemeClr val="dk1"/>
                        </a:buClr>
                        <a:buSzPts val="1100"/>
                        <a:buFont typeface="Arial"/>
                        <a:buNone/>
                      </a:pPr>
                      <a:r>
                        <a:rPr lang="en" sz="1100" u="none" cap="none" strike="noStrike"/>
                        <a:t>Donor-Volunteer Connection, Feedback and ratings.</a:t>
                      </a:r>
                      <a:endParaRPr sz="1100" u="none" cap="none" strike="noStrike"/>
                    </a:p>
                    <a:p>
                      <a:pPr indent="0" lvl="0" marL="0" marR="0" rtl="0" algn="l">
                        <a:lnSpc>
                          <a:spcPct val="100000"/>
                        </a:lnSpc>
                        <a:spcBef>
                          <a:spcPts val="0"/>
                        </a:spcBef>
                        <a:spcAft>
                          <a:spcPts val="0"/>
                        </a:spcAft>
                        <a:buClr>
                          <a:schemeClr val="dk1"/>
                        </a:buClr>
                        <a:buSzPts val="1100"/>
                        <a:buFont typeface="Arial"/>
                        <a:buNone/>
                      </a:pPr>
                      <a:r>
                        <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chemeClr val="dk1"/>
                        </a:buClr>
                        <a:buSzPts val="1100"/>
                        <a:buFont typeface="Arial"/>
                        <a:buNone/>
                      </a:pPr>
                      <a:r>
                        <a:rPr lang="en" sz="1100" u="none" cap="none" strike="noStrike"/>
                        <a:t>Scalability, Integration of payment system.</a:t>
                      </a:r>
                      <a:endParaRPr sz="1100" u="none" cap="none" strike="noStrike"/>
                    </a:p>
                    <a:p>
                      <a:pPr indent="0" lvl="0" marL="0" marR="0" rtl="0" algn="l">
                        <a:lnSpc>
                          <a:spcPct val="100000"/>
                        </a:lnSpc>
                        <a:spcBef>
                          <a:spcPts val="0"/>
                        </a:spcBef>
                        <a:spcAft>
                          <a:spcPts val="0"/>
                        </a:spcAft>
                        <a:buClr>
                          <a:schemeClr val="dk1"/>
                        </a:buClr>
                        <a:buSzPts val="1100"/>
                        <a:buFont typeface="Arial"/>
                        <a:buNone/>
                      </a:pPr>
                      <a:r>
                        <a:t/>
                      </a:r>
                      <a:endParaRPr sz="1100" u="none" cap="none" strike="noStrike"/>
                    </a:p>
                  </a:txBody>
                  <a:tcPr marT="34300" marB="34300" marR="68600" marL="68600"/>
                </a:tc>
              </a:tr>
              <a:tr h="7679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4</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Review on food quality assessment using machine learning and electronic nose system</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2023</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chemeClr val="dk1"/>
                        </a:buClr>
                        <a:buSzPts val="1100"/>
                        <a:buFont typeface="Arial"/>
                        <a:buNone/>
                      </a:pPr>
                      <a:r>
                        <a:rPr lang="en" sz="1100" u="none" cap="none" strike="noStrike"/>
                        <a:t>Innovative Approach, Rapid and non destructive.</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chemeClr val="dk1"/>
                        </a:buClr>
                        <a:buSzPts val="1100"/>
                        <a:buFont typeface="Arial"/>
                        <a:buNone/>
                      </a:pPr>
                      <a:r>
                        <a:rPr lang="en" sz="1100" u="none" cap="none" strike="noStrike"/>
                        <a:t>Limited Adoption, Data dependent</a:t>
                      </a:r>
                      <a:endParaRPr sz="1100" u="none" cap="none" strike="noStrike"/>
                    </a:p>
                    <a:p>
                      <a:pPr indent="0" lvl="0" marL="0" marR="0" rtl="0" algn="l">
                        <a:lnSpc>
                          <a:spcPct val="100000"/>
                        </a:lnSpc>
                        <a:spcBef>
                          <a:spcPts val="0"/>
                        </a:spcBef>
                        <a:spcAft>
                          <a:spcPts val="0"/>
                        </a:spcAft>
                        <a:buClr>
                          <a:schemeClr val="dk1"/>
                        </a:buClr>
                        <a:buSzPts val="1100"/>
                        <a:buFont typeface="Arial"/>
                        <a:buNone/>
                      </a:pPr>
                      <a:r>
                        <a:t/>
                      </a:r>
                      <a:endParaRPr sz="1100" u="none" cap="none" strike="noStrike"/>
                    </a:p>
                  </a:txBody>
                  <a:tcPr marT="34300" marB="34300" marR="68600" marL="68600"/>
                </a:tc>
              </a:tr>
              <a:tr h="7679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5</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Smart eNose Food Waste Management System</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2021</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chemeClr val="dk1"/>
                        </a:buClr>
                        <a:buSzPts val="1100"/>
                        <a:buFont typeface="Arial"/>
                        <a:buNone/>
                      </a:pPr>
                      <a:r>
                        <a:rPr lang="en" sz="1100" u="none" cap="none" strike="noStrike"/>
                        <a:t>Innovative use of IOT, Low Cost Sensors, Better Environmental Impact.</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chemeClr val="dk1"/>
                        </a:buClr>
                        <a:buSzPts val="1100"/>
                        <a:buFont typeface="Arial"/>
                        <a:buNone/>
                      </a:pPr>
                      <a:r>
                        <a:rPr lang="en" sz="1100" u="none" cap="none" strike="noStrike"/>
                        <a:t>Data security and calibration challenges.</a:t>
                      </a:r>
                      <a:endParaRPr sz="1100" u="none" cap="none" strike="noStrike"/>
                    </a:p>
                  </a:txBody>
                  <a:tcPr marT="34300" marB="34300" marR="68600" marL="6860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4"/>
          <p:cNvSpPr txBox="1"/>
          <p:nvPr>
            <p:ph idx="1" type="body"/>
          </p:nvPr>
        </p:nvSpPr>
        <p:spPr>
          <a:xfrm>
            <a:off x="628650" y="874825"/>
            <a:ext cx="8119500" cy="4166400"/>
          </a:xfrm>
          <a:prstGeom prst="rect">
            <a:avLst/>
          </a:prstGeom>
          <a:noFill/>
          <a:ln>
            <a:noFill/>
          </a:ln>
        </p:spPr>
        <p:txBody>
          <a:bodyPr anchorCtr="0" anchor="t" bIns="34275" lIns="68575" spcFirstLastPara="1" rIns="68575" wrap="square" tIns="34275">
            <a:normAutofit lnSpcReduction="20000"/>
          </a:bodyPr>
          <a:lstStyle/>
          <a:p>
            <a:pPr indent="0" lvl="0" marL="0" rtl="0" algn="just">
              <a:lnSpc>
                <a:spcPct val="90000"/>
              </a:lnSpc>
              <a:spcBef>
                <a:spcPts val="0"/>
              </a:spcBef>
              <a:spcAft>
                <a:spcPts val="0"/>
              </a:spcAft>
              <a:buClr>
                <a:schemeClr val="dk1"/>
              </a:buClr>
              <a:buSzPts val="2100"/>
              <a:buNone/>
            </a:pPr>
            <a:r>
              <a:t/>
            </a:r>
            <a:endParaRPr b="1" sz="2200">
              <a:solidFill>
                <a:srgbClr val="222222"/>
              </a:solidFill>
            </a:endParaRPr>
          </a:p>
          <a:p>
            <a:pPr indent="0" lvl="0" marL="0" rtl="0" algn="just">
              <a:lnSpc>
                <a:spcPct val="90000"/>
              </a:lnSpc>
              <a:spcBef>
                <a:spcPts val="0"/>
              </a:spcBef>
              <a:spcAft>
                <a:spcPts val="0"/>
              </a:spcAft>
              <a:buClr>
                <a:schemeClr val="dk1"/>
              </a:buClr>
              <a:buSzPts val="2100"/>
              <a:buNone/>
            </a:pPr>
            <a:r>
              <a:t/>
            </a:r>
            <a:endParaRPr b="1" sz="1300">
              <a:solidFill>
                <a:srgbClr val="222222"/>
              </a:solidFill>
            </a:endParaRPr>
          </a:p>
          <a:p>
            <a:pPr indent="0" lvl="0" marL="0" rtl="0" algn="just">
              <a:lnSpc>
                <a:spcPct val="90000"/>
              </a:lnSpc>
              <a:spcBef>
                <a:spcPts val="0"/>
              </a:spcBef>
              <a:spcAft>
                <a:spcPts val="0"/>
              </a:spcAft>
              <a:buClr>
                <a:schemeClr val="dk1"/>
              </a:buClr>
              <a:buSzPts val="2100"/>
              <a:buNone/>
            </a:pPr>
            <a:r>
              <a:t/>
            </a:r>
            <a:endParaRPr sz="1300">
              <a:solidFill>
                <a:srgbClr val="222222"/>
              </a:solidFill>
            </a:endParaRPr>
          </a:p>
          <a:p>
            <a:pPr indent="0" lvl="0" marL="0" rtl="0" algn="just">
              <a:lnSpc>
                <a:spcPct val="90000"/>
              </a:lnSpc>
              <a:spcBef>
                <a:spcPts val="0"/>
              </a:spcBef>
              <a:spcAft>
                <a:spcPts val="0"/>
              </a:spcAft>
              <a:buClr>
                <a:schemeClr val="dk1"/>
              </a:buClr>
              <a:buSzPts val="2100"/>
              <a:buNone/>
            </a:pPr>
            <a:r>
              <a:rPr lang="en" sz="1300">
                <a:solidFill>
                  <a:srgbClr val="222222"/>
                </a:solidFill>
              </a:rPr>
              <a:t>1) Smart eNose Food Waste Management System: While the proposed system offers a novel approach to detecting food wastage using IoT, its success heavily depends on the accurate calibration and functioning of sensors. Sensor malfunctions or inaccuracies could lead to misleading data and inefficiencies in food waste management.</a:t>
            </a:r>
            <a:endParaRPr sz="1300">
              <a:solidFill>
                <a:srgbClr val="222222"/>
              </a:solidFill>
            </a:endParaRPr>
          </a:p>
          <a:p>
            <a:pPr indent="0" lvl="0" marL="0" rtl="0" algn="just">
              <a:lnSpc>
                <a:spcPct val="90000"/>
              </a:lnSpc>
              <a:spcBef>
                <a:spcPts val="0"/>
              </a:spcBef>
              <a:spcAft>
                <a:spcPts val="0"/>
              </a:spcAft>
              <a:buClr>
                <a:schemeClr val="dk1"/>
              </a:buClr>
              <a:buSzPts val="2100"/>
              <a:buNone/>
            </a:pPr>
            <a:r>
              <a:t/>
            </a:r>
            <a:endParaRPr sz="1300">
              <a:solidFill>
                <a:srgbClr val="222222"/>
              </a:solidFill>
            </a:endParaRPr>
          </a:p>
          <a:p>
            <a:pPr indent="0" lvl="0" marL="0" rtl="0" algn="just">
              <a:lnSpc>
                <a:spcPct val="90000"/>
              </a:lnSpc>
              <a:spcBef>
                <a:spcPts val="0"/>
              </a:spcBef>
              <a:spcAft>
                <a:spcPts val="0"/>
              </a:spcAft>
              <a:buClr>
                <a:schemeClr val="dk1"/>
              </a:buClr>
              <a:buSzPts val="2100"/>
              <a:buNone/>
            </a:pPr>
            <a:r>
              <a:rPr lang="en" sz="1316"/>
              <a:t>2) Food Waste Management Using Android : </a:t>
            </a:r>
            <a:r>
              <a:rPr lang="en" sz="1300">
                <a:solidFill>
                  <a:srgbClr val="222222"/>
                </a:solidFill>
              </a:rPr>
              <a:t>The mobile app primarily relies on users active participation in food donation. In cases where potential donors are not proactive or do not have the app installed, the effectiveness of reducing food waste is limited. </a:t>
            </a:r>
            <a:endParaRPr sz="1300">
              <a:solidFill>
                <a:srgbClr val="222222"/>
              </a:solidFill>
            </a:endParaRPr>
          </a:p>
          <a:p>
            <a:pPr indent="0" lvl="0" marL="0" rtl="0" algn="just">
              <a:lnSpc>
                <a:spcPct val="90000"/>
              </a:lnSpc>
              <a:spcBef>
                <a:spcPts val="0"/>
              </a:spcBef>
              <a:spcAft>
                <a:spcPts val="0"/>
              </a:spcAft>
              <a:buClr>
                <a:schemeClr val="dk1"/>
              </a:buClr>
              <a:buSzPts val="2100"/>
              <a:buNone/>
            </a:pPr>
            <a:r>
              <a:t/>
            </a:r>
            <a:endParaRPr sz="1300">
              <a:solidFill>
                <a:srgbClr val="222222"/>
              </a:solidFill>
            </a:endParaRPr>
          </a:p>
          <a:p>
            <a:pPr indent="0" lvl="0" marL="0" rtl="0" algn="just">
              <a:lnSpc>
                <a:spcPct val="90000"/>
              </a:lnSpc>
              <a:spcBef>
                <a:spcPts val="0"/>
              </a:spcBef>
              <a:spcAft>
                <a:spcPts val="0"/>
              </a:spcAft>
              <a:buClr>
                <a:schemeClr val="dk1"/>
              </a:buClr>
              <a:buSzPts val="2100"/>
              <a:buNone/>
            </a:pPr>
            <a:r>
              <a:rPr lang="en" sz="1300">
                <a:solidFill>
                  <a:srgbClr val="222222"/>
                </a:solidFill>
              </a:rPr>
              <a:t>3) The current system often requires physical exchange and manual coordination between food donors and NGOs or support groups. This process can be inefficient, particularly when it comes to collecting leftover food promptly.</a:t>
            </a:r>
            <a:endParaRPr sz="1300">
              <a:solidFill>
                <a:srgbClr val="222222"/>
              </a:solidFill>
            </a:endParaRPr>
          </a:p>
          <a:p>
            <a:pPr indent="0" lvl="0" marL="0" rtl="0" algn="just">
              <a:lnSpc>
                <a:spcPct val="90000"/>
              </a:lnSpc>
              <a:spcBef>
                <a:spcPts val="0"/>
              </a:spcBef>
              <a:spcAft>
                <a:spcPts val="0"/>
              </a:spcAft>
              <a:buClr>
                <a:schemeClr val="dk1"/>
              </a:buClr>
              <a:buSzPts val="2100"/>
              <a:buNone/>
            </a:pPr>
            <a:r>
              <a:t/>
            </a:r>
            <a:endParaRPr sz="1300">
              <a:solidFill>
                <a:srgbClr val="222222"/>
              </a:solidFill>
            </a:endParaRPr>
          </a:p>
          <a:p>
            <a:pPr indent="0" lvl="0" marL="0" rtl="0" algn="just">
              <a:lnSpc>
                <a:spcPct val="90000"/>
              </a:lnSpc>
              <a:spcBef>
                <a:spcPts val="0"/>
              </a:spcBef>
              <a:spcAft>
                <a:spcPts val="0"/>
              </a:spcAft>
              <a:buClr>
                <a:schemeClr val="dk1"/>
              </a:buClr>
              <a:buSzPts val="2100"/>
              <a:buNone/>
            </a:pPr>
            <a:r>
              <a:rPr lang="en" sz="1300">
                <a:solidFill>
                  <a:srgbClr val="222222"/>
                </a:solidFill>
              </a:rPr>
              <a:t>4) Review on food quality assessment using machine learning and electronic nose system: One potential drawback is the reliance on machine learning algorithms, which can be sensitive to the quality and representativeness of the training data, potentially leading to inaccurate food quality assessments.</a:t>
            </a:r>
            <a:endParaRPr sz="1300">
              <a:solidFill>
                <a:srgbClr val="222222"/>
              </a:solidFill>
            </a:endParaRPr>
          </a:p>
          <a:p>
            <a:pPr indent="0" lvl="0" marL="0" rtl="0" algn="just">
              <a:lnSpc>
                <a:spcPct val="90000"/>
              </a:lnSpc>
              <a:spcBef>
                <a:spcPts val="0"/>
              </a:spcBef>
              <a:spcAft>
                <a:spcPts val="0"/>
              </a:spcAft>
              <a:buClr>
                <a:schemeClr val="dk1"/>
              </a:buClr>
              <a:buSzPts val="2100"/>
              <a:buNone/>
            </a:pPr>
            <a:r>
              <a:t/>
            </a:r>
            <a:endParaRPr sz="1300">
              <a:solidFill>
                <a:srgbClr val="222222"/>
              </a:solidFill>
            </a:endParaRPr>
          </a:p>
          <a:p>
            <a:pPr indent="0" lvl="0" marL="0" rtl="0" algn="just">
              <a:lnSpc>
                <a:spcPct val="90000"/>
              </a:lnSpc>
              <a:spcBef>
                <a:spcPts val="0"/>
              </a:spcBef>
              <a:spcAft>
                <a:spcPts val="0"/>
              </a:spcAft>
              <a:buClr>
                <a:schemeClr val="dk1"/>
              </a:buClr>
              <a:buSzPts val="2100"/>
              <a:buNone/>
            </a:pPr>
            <a:r>
              <a:rPr lang="en" sz="1333"/>
              <a:t>5) Review on food quality assessment using machine learning and electronic nose system:</a:t>
            </a:r>
            <a:r>
              <a:rPr lang="en" sz="1433"/>
              <a:t> </a:t>
            </a:r>
            <a:r>
              <a:rPr lang="en" sz="1300"/>
              <a:t>One potential limitation of this system is its reliance on low-cost sensors, such as MQ4 and MQ135. These sensors, while budget-friendly, may not consistently provide highly accurate measurements, which could lead to inaccuracies in detecting gas emissions from different food items. This could result in incorrect predictions and potentially reduce the system's effectiveness in minimizing food waste.</a:t>
            </a:r>
            <a:endParaRPr sz="1300"/>
          </a:p>
          <a:p>
            <a:pPr indent="0" lvl="0" marL="0" rtl="0" algn="just">
              <a:lnSpc>
                <a:spcPct val="113000"/>
              </a:lnSpc>
              <a:spcBef>
                <a:spcPts val="0"/>
              </a:spcBef>
              <a:spcAft>
                <a:spcPts val="0"/>
              </a:spcAft>
              <a:buClr>
                <a:schemeClr val="dk1"/>
              </a:buClr>
              <a:buSzPts val="1100"/>
              <a:buFont typeface="Arial"/>
              <a:buNone/>
            </a:pPr>
            <a:r>
              <a:t/>
            </a:r>
            <a:endParaRPr sz="1300">
              <a:latin typeface="Arial"/>
              <a:ea typeface="Arial"/>
              <a:cs typeface="Arial"/>
              <a:sym typeface="Arial"/>
            </a:endParaRPr>
          </a:p>
          <a:p>
            <a:pPr indent="0" lvl="0" marL="0" rtl="0" algn="just">
              <a:lnSpc>
                <a:spcPct val="90000"/>
              </a:lnSpc>
              <a:spcBef>
                <a:spcPts val="3000"/>
              </a:spcBef>
              <a:spcAft>
                <a:spcPts val="0"/>
              </a:spcAft>
              <a:buClr>
                <a:schemeClr val="dk1"/>
              </a:buClr>
              <a:buSzPts val="2100"/>
              <a:buNone/>
            </a:pPr>
            <a:r>
              <a:t/>
            </a:r>
            <a:endParaRPr sz="1300">
              <a:solidFill>
                <a:srgbClr val="222222"/>
              </a:solidFill>
            </a:endParaRPr>
          </a:p>
        </p:txBody>
      </p:sp>
      <p:sp>
        <p:nvSpPr>
          <p:cNvPr id="153" name="Google Shape;153;p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154" name="Google Shape;154;p4"/>
          <p:cNvSpPr txBox="1"/>
          <p:nvPr/>
        </p:nvSpPr>
        <p:spPr>
          <a:xfrm>
            <a:off x="628650" y="268175"/>
            <a:ext cx="3000000" cy="918900"/>
          </a:xfrm>
          <a:prstGeom prst="rect">
            <a:avLst/>
          </a:prstGeom>
          <a:noFill/>
          <a:ln>
            <a:noFill/>
          </a:ln>
        </p:spPr>
        <p:txBody>
          <a:bodyPr anchorCtr="0" anchor="t" bIns="91425" lIns="91425" spcFirstLastPara="1" rIns="91425" wrap="square" tIns="91425">
            <a:spAutoFit/>
          </a:bodyPr>
          <a:lstStyle/>
          <a:p>
            <a:pPr indent="0" lvl="0" marL="0" marR="0" rtl="0" algn="just">
              <a:lnSpc>
                <a:spcPct val="90000"/>
              </a:lnSpc>
              <a:spcBef>
                <a:spcPts val="0"/>
              </a:spcBef>
              <a:spcAft>
                <a:spcPts val="0"/>
              </a:spcAft>
              <a:buClr>
                <a:srgbClr val="000000"/>
              </a:buClr>
              <a:buSzPts val="2200"/>
              <a:buFont typeface="Arial"/>
              <a:buNone/>
            </a:pPr>
            <a:r>
              <a:t/>
            </a:r>
            <a:endParaRPr b="1" i="0" sz="2200" u="none" cap="none" strike="noStrike">
              <a:solidFill>
                <a:srgbClr val="222222"/>
              </a:solidFill>
              <a:latin typeface="Calibri"/>
              <a:ea typeface="Calibri"/>
              <a:cs typeface="Calibri"/>
              <a:sym typeface="Calibri"/>
            </a:endParaRPr>
          </a:p>
          <a:p>
            <a:pPr indent="0" lvl="0" marL="0" marR="0" rtl="0" algn="just">
              <a:lnSpc>
                <a:spcPct val="90000"/>
              </a:lnSpc>
              <a:spcBef>
                <a:spcPts val="0"/>
              </a:spcBef>
              <a:spcAft>
                <a:spcPts val="0"/>
              </a:spcAft>
              <a:buClr>
                <a:srgbClr val="000000"/>
              </a:buClr>
              <a:buSzPts val="3100"/>
              <a:buFont typeface="Arial"/>
              <a:buNone/>
            </a:pPr>
            <a:r>
              <a:rPr b="0" i="0" lang="en" sz="3100" u="none" cap="none" strike="noStrike">
                <a:solidFill>
                  <a:srgbClr val="222222"/>
                </a:solidFill>
                <a:latin typeface="Calibri"/>
                <a:ea typeface="Calibri"/>
                <a:cs typeface="Calibri"/>
                <a:sym typeface="Calibri"/>
              </a:rPr>
              <a:t>Research Gap</a:t>
            </a:r>
            <a:endParaRPr b="0" i="0" sz="23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Software/Hardware Requirements </a:t>
            </a:r>
            <a:endParaRPr/>
          </a:p>
        </p:txBody>
      </p:sp>
      <p:sp>
        <p:nvSpPr>
          <p:cNvPr id="160" name="Google Shape;160;p5"/>
          <p:cNvSpPr txBox="1"/>
          <p:nvPr>
            <p:ph idx="1" type="body"/>
          </p:nvPr>
        </p:nvSpPr>
        <p:spPr>
          <a:xfrm>
            <a:off x="695950" y="1268051"/>
            <a:ext cx="7996800" cy="3660900"/>
          </a:xfrm>
          <a:prstGeom prst="rect">
            <a:avLst/>
          </a:prstGeom>
          <a:noFill/>
          <a:ln>
            <a:noFill/>
          </a:ln>
        </p:spPr>
        <p:txBody>
          <a:bodyPr anchorCtr="0" anchor="t" bIns="34275" lIns="68575" spcFirstLastPara="1" rIns="68575" wrap="square" tIns="34275">
            <a:normAutofit fontScale="25000" lnSpcReduction="20000"/>
          </a:bodyPr>
          <a:lstStyle/>
          <a:p>
            <a:pPr indent="0" lvl="0" marL="0" rtl="0" algn="l">
              <a:lnSpc>
                <a:spcPct val="100000"/>
              </a:lnSpc>
              <a:spcBef>
                <a:spcPts val="800"/>
              </a:spcBef>
              <a:spcAft>
                <a:spcPts val="0"/>
              </a:spcAft>
              <a:buSzPct val="107692"/>
              <a:buNone/>
            </a:pPr>
            <a:r>
              <a:rPr b="1" lang="en" sz="5200"/>
              <a:t>Software Requirement:</a:t>
            </a:r>
            <a:endParaRPr b="1" sz="5200"/>
          </a:p>
          <a:p>
            <a:pPr indent="-304800" lvl="0" marL="457200" rtl="0" algn="l">
              <a:lnSpc>
                <a:spcPct val="150000"/>
              </a:lnSpc>
              <a:spcBef>
                <a:spcPts val="800"/>
              </a:spcBef>
              <a:spcAft>
                <a:spcPts val="0"/>
              </a:spcAft>
              <a:buSzPct val="100000"/>
              <a:buAutoNum type="arabicPeriod"/>
            </a:pPr>
            <a:r>
              <a:rPr lang="en" sz="4800"/>
              <a:t>Operating System (Windows 11)  </a:t>
            </a:r>
            <a:endParaRPr sz="4800"/>
          </a:p>
          <a:p>
            <a:pPr indent="-304800" lvl="0" marL="457200" rtl="0" algn="l">
              <a:lnSpc>
                <a:spcPct val="150000"/>
              </a:lnSpc>
              <a:spcBef>
                <a:spcPts val="0"/>
              </a:spcBef>
              <a:spcAft>
                <a:spcPts val="0"/>
              </a:spcAft>
              <a:buSzPct val="100000"/>
              <a:buAutoNum type="arabicPeriod"/>
            </a:pPr>
            <a:r>
              <a:rPr lang="en" sz="4800"/>
              <a:t>REACT Js</a:t>
            </a:r>
            <a:endParaRPr sz="4800"/>
          </a:p>
          <a:p>
            <a:pPr indent="-304800" lvl="0" marL="457200" rtl="0" algn="l">
              <a:lnSpc>
                <a:spcPct val="150000"/>
              </a:lnSpc>
              <a:spcBef>
                <a:spcPts val="0"/>
              </a:spcBef>
              <a:spcAft>
                <a:spcPts val="0"/>
              </a:spcAft>
              <a:buSzPct val="100000"/>
              <a:buAutoNum type="arabicPeriod"/>
            </a:pPr>
            <a:r>
              <a:rPr lang="en" sz="4800"/>
              <a:t>Database   </a:t>
            </a:r>
            <a:endParaRPr sz="4800"/>
          </a:p>
          <a:p>
            <a:pPr indent="-304800" lvl="0" marL="457200" rtl="0" algn="l">
              <a:lnSpc>
                <a:spcPct val="150000"/>
              </a:lnSpc>
              <a:spcBef>
                <a:spcPts val="0"/>
              </a:spcBef>
              <a:spcAft>
                <a:spcPts val="0"/>
              </a:spcAft>
              <a:buSzPct val="100000"/>
              <a:buAutoNum type="arabicPeriod"/>
            </a:pPr>
            <a:r>
              <a:rPr lang="en" sz="4800"/>
              <a:t>Node JS  </a:t>
            </a:r>
            <a:endParaRPr sz="4800"/>
          </a:p>
          <a:p>
            <a:pPr indent="-304800" lvl="0" marL="457200" rtl="0" algn="l">
              <a:lnSpc>
                <a:spcPct val="150000"/>
              </a:lnSpc>
              <a:spcBef>
                <a:spcPts val="0"/>
              </a:spcBef>
              <a:spcAft>
                <a:spcPts val="0"/>
              </a:spcAft>
              <a:buSzPct val="100000"/>
              <a:buAutoNum type="arabicPeriod"/>
            </a:pPr>
            <a:r>
              <a:rPr lang="en" sz="4800"/>
              <a:t>Express  </a:t>
            </a:r>
            <a:endParaRPr sz="4800"/>
          </a:p>
          <a:p>
            <a:pPr indent="-304800" lvl="0" marL="457200" rtl="0" algn="l">
              <a:lnSpc>
                <a:spcPct val="150000"/>
              </a:lnSpc>
              <a:spcBef>
                <a:spcPts val="0"/>
              </a:spcBef>
              <a:spcAft>
                <a:spcPts val="0"/>
              </a:spcAft>
              <a:buSzPct val="100000"/>
              <a:buAutoNum type="arabicPeriod"/>
            </a:pPr>
            <a:r>
              <a:rPr lang="en" sz="4800"/>
              <a:t>MongoDB</a:t>
            </a:r>
            <a:endParaRPr sz="4800"/>
          </a:p>
          <a:p>
            <a:pPr indent="0" lvl="0" marL="0" rtl="0" algn="l">
              <a:lnSpc>
                <a:spcPct val="150000"/>
              </a:lnSpc>
              <a:spcBef>
                <a:spcPts val="800"/>
              </a:spcBef>
              <a:spcAft>
                <a:spcPts val="0"/>
              </a:spcAft>
              <a:buSzPct val="116666"/>
              <a:buNone/>
            </a:pPr>
            <a:r>
              <a:rPr b="1" lang="en" sz="4800"/>
              <a:t>Hardware Requirement:</a:t>
            </a:r>
            <a:endParaRPr b="1" sz="4800"/>
          </a:p>
          <a:p>
            <a:pPr indent="0" lvl="0" marL="0" rtl="0" algn="l">
              <a:lnSpc>
                <a:spcPct val="115000"/>
              </a:lnSpc>
              <a:spcBef>
                <a:spcPts val="800"/>
              </a:spcBef>
              <a:spcAft>
                <a:spcPts val="0"/>
              </a:spcAft>
              <a:buSzPct val="116666"/>
              <a:buNone/>
            </a:pPr>
            <a:r>
              <a:rPr b="1" lang="en" sz="4800"/>
              <a:t>    </a:t>
            </a:r>
            <a:r>
              <a:rPr lang="en" sz="4800"/>
              <a:t>1.  NodeMCu- ESP8266</a:t>
            </a:r>
            <a:endParaRPr sz="4800"/>
          </a:p>
          <a:p>
            <a:pPr indent="0" lvl="0" marL="0" rtl="0" algn="l">
              <a:lnSpc>
                <a:spcPct val="115000"/>
              </a:lnSpc>
              <a:spcBef>
                <a:spcPts val="800"/>
              </a:spcBef>
              <a:spcAft>
                <a:spcPts val="0"/>
              </a:spcAft>
              <a:buSzPct val="116666"/>
              <a:buNone/>
            </a:pPr>
            <a:r>
              <a:rPr lang="en" sz="4800"/>
              <a:t>    2.  Temperature Sensor - K Thermocouple Using MAX 6675</a:t>
            </a:r>
            <a:endParaRPr sz="4800"/>
          </a:p>
          <a:p>
            <a:pPr indent="0" lvl="0" marL="0" rtl="0" algn="l">
              <a:lnSpc>
                <a:spcPct val="115000"/>
              </a:lnSpc>
              <a:spcBef>
                <a:spcPts val="800"/>
              </a:spcBef>
              <a:spcAft>
                <a:spcPts val="0"/>
              </a:spcAft>
              <a:buSzPct val="116666"/>
              <a:buNone/>
            </a:pPr>
            <a:r>
              <a:rPr lang="en" sz="4800"/>
              <a:t>    3.  Gas Sensor: MQ4  </a:t>
            </a:r>
            <a:endParaRPr sz="4800"/>
          </a:p>
          <a:p>
            <a:pPr indent="0" lvl="0" marL="0" rtl="0" algn="l">
              <a:lnSpc>
                <a:spcPct val="115000"/>
              </a:lnSpc>
              <a:spcBef>
                <a:spcPts val="800"/>
              </a:spcBef>
              <a:spcAft>
                <a:spcPts val="0"/>
              </a:spcAft>
              <a:buSzPct val="116666"/>
              <a:buNone/>
            </a:pPr>
            <a:r>
              <a:rPr lang="en" sz="4800"/>
              <a:t>    4.   Jumper Wires </a:t>
            </a:r>
            <a:endParaRPr sz="4800"/>
          </a:p>
          <a:p>
            <a:pPr indent="0" lvl="0" marL="0" rtl="0" algn="l">
              <a:lnSpc>
                <a:spcPct val="115000"/>
              </a:lnSpc>
              <a:spcBef>
                <a:spcPts val="800"/>
              </a:spcBef>
              <a:spcAft>
                <a:spcPts val="0"/>
              </a:spcAft>
              <a:buSzPct val="107692"/>
              <a:buNone/>
            </a:pPr>
            <a:r>
              <a:t/>
            </a:r>
            <a:endParaRPr sz="5200"/>
          </a:p>
          <a:p>
            <a:pPr indent="0" lvl="0" marL="0" rtl="0" algn="l">
              <a:lnSpc>
                <a:spcPct val="100000"/>
              </a:lnSpc>
              <a:spcBef>
                <a:spcPts val="800"/>
              </a:spcBef>
              <a:spcAft>
                <a:spcPts val="0"/>
              </a:spcAft>
              <a:buSzPct val="114122"/>
              <a:buNone/>
            </a:pPr>
            <a:r>
              <a:t/>
            </a:r>
            <a:endParaRPr sz="4907">
              <a:latin typeface="Arial"/>
              <a:ea typeface="Arial"/>
              <a:cs typeface="Arial"/>
              <a:sym typeface="Arial"/>
            </a:endParaRPr>
          </a:p>
          <a:p>
            <a:pPr indent="0" lvl="0" marL="0" marR="482600" rtl="0" algn="l">
              <a:lnSpc>
                <a:spcPct val="100000"/>
              </a:lnSpc>
              <a:spcBef>
                <a:spcPts val="0"/>
              </a:spcBef>
              <a:spcAft>
                <a:spcPts val="0"/>
              </a:spcAft>
              <a:buSzPct val="114122"/>
              <a:buNone/>
            </a:pPr>
            <a:r>
              <a:rPr lang="en" sz="4907">
                <a:latin typeface="Arial"/>
                <a:ea typeface="Arial"/>
                <a:cs typeface="Arial"/>
                <a:sym typeface="Arial"/>
              </a:rPr>
              <a:t>     </a:t>
            </a:r>
            <a:endParaRPr sz="4907">
              <a:latin typeface="Arial"/>
              <a:ea typeface="Arial"/>
              <a:cs typeface="Arial"/>
              <a:sym typeface="Arial"/>
            </a:endParaRPr>
          </a:p>
          <a:p>
            <a:pPr indent="0" lvl="0" marL="0" marR="482600" rtl="0" algn="l">
              <a:lnSpc>
                <a:spcPct val="100000"/>
              </a:lnSpc>
              <a:spcBef>
                <a:spcPts val="1200"/>
              </a:spcBef>
              <a:spcAft>
                <a:spcPts val="0"/>
              </a:spcAft>
              <a:buSzPct val="114122"/>
              <a:buNone/>
            </a:pPr>
            <a:r>
              <a:rPr lang="en" sz="4907">
                <a:latin typeface="Arial"/>
                <a:ea typeface="Arial"/>
                <a:cs typeface="Arial"/>
                <a:sym typeface="Arial"/>
              </a:rPr>
              <a:t>   </a:t>
            </a:r>
            <a:endParaRPr sz="4907">
              <a:latin typeface="Arial"/>
              <a:ea typeface="Arial"/>
              <a:cs typeface="Arial"/>
              <a:sym typeface="Arial"/>
            </a:endParaRPr>
          </a:p>
          <a:p>
            <a:pPr indent="0" lvl="0" marL="0" marR="482600" rtl="0" algn="l">
              <a:lnSpc>
                <a:spcPct val="100000"/>
              </a:lnSpc>
              <a:spcBef>
                <a:spcPts val="5600"/>
              </a:spcBef>
              <a:spcAft>
                <a:spcPts val="0"/>
              </a:spcAft>
              <a:buSzPct val="114122"/>
              <a:buNone/>
            </a:pPr>
            <a:r>
              <a:rPr lang="en" sz="4907">
                <a:latin typeface="Arial"/>
                <a:ea typeface="Arial"/>
                <a:cs typeface="Arial"/>
                <a:sym typeface="Arial"/>
              </a:rPr>
              <a:t>    </a:t>
            </a:r>
            <a:endParaRPr sz="4907">
              <a:latin typeface="Arial"/>
              <a:ea typeface="Arial"/>
              <a:cs typeface="Arial"/>
              <a:sym typeface="Arial"/>
            </a:endParaRPr>
          </a:p>
          <a:p>
            <a:pPr indent="0" lvl="0" marL="0" rtl="0" algn="l">
              <a:lnSpc>
                <a:spcPct val="90000"/>
              </a:lnSpc>
              <a:spcBef>
                <a:spcPts val="1200"/>
              </a:spcBef>
              <a:spcAft>
                <a:spcPts val="0"/>
              </a:spcAft>
              <a:buClr>
                <a:schemeClr val="dk1"/>
              </a:buClr>
              <a:buSzPct val="91666"/>
              <a:buFont typeface="Arial"/>
              <a:buNone/>
            </a:pPr>
            <a:r>
              <a:t/>
            </a:r>
            <a:endParaRPr b="1"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6"/>
          <p:cNvSpPr txBox="1"/>
          <p:nvPr>
            <p:ph idx="1" type="body"/>
          </p:nvPr>
        </p:nvSpPr>
        <p:spPr>
          <a:xfrm>
            <a:off x="218375" y="1655125"/>
            <a:ext cx="2595600" cy="29772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SzPts val="1400"/>
              <a:buNone/>
            </a:pPr>
            <a:r>
              <a:rPr b="1" lang="en" sz="1600"/>
              <a:t>Block Diagram:</a:t>
            </a:r>
            <a:endParaRPr b="1" sz="1600"/>
          </a:p>
        </p:txBody>
      </p:sp>
      <p:pic>
        <p:nvPicPr>
          <p:cNvPr id="166" name="Google Shape;166;p6"/>
          <p:cNvPicPr preferRelativeResize="0"/>
          <p:nvPr/>
        </p:nvPicPr>
        <p:blipFill>
          <a:blip r:embed="rId3">
            <a:alphaModFix/>
          </a:blip>
          <a:stretch>
            <a:fillRect/>
          </a:stretch>
        </p:blipFill>
        <p:spPr>
          <a:xfrm>
            <a:off x="2666175" y="272500"/>
            <a:ext cx="6025226" cy="44081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7"/>
          <p:cNvSpPr txBox="1"/>
          <p:nvPr>
            <p:ph idx="1" type="body"/>
          </p:nvPr>
        </p:nvSpPr>
        <p:spPr>
          <a:xfrm>
            <a:off x="223525" y="451850"/>
            <a:ext cx="7886700" cy="41325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1400"/>
              <a:buNone/>
            </a:pPr>
            <a:r>
              <a:rPr lang="en" sz="1400">
                <a:solidFill>
                  <a:schemeClr val="dk1"/>
                </a:solidFill>
                <a:latin typeface="Calibri"/>
                <a:ea typeface="Calibri"/>
                <a:cs typeface="Calibri"/>
                <a:sym typeface="Calibri"/>
              </a:rPr>
              <a:t>UML Diagrams </a:t>
            </a:r>
            <a:endParaRPr/>
          </a:p>
          <a:p>
            <a:pPr indent="0" lvl="0" marL="0" rtl="0" algn="l">
              <a:lnSpc>
                <a:spcPct val="90000"/>
              </a:lnSpc>
              <a:spcBef>
                <a:spcPts val="0"/>
              </a:spcBef>
              <a:spcAft>
                <a:spcPts val="0"/>
              </a:spcAft>
              <a:buSzPts val="1400"/>
              <a:buNone/>
            </a:pPr>
            <a:r>
              <a:t/>
            </a:r>
            <a:endParaRPr sz="1200"/>
          </a:p>
          <a:p>
            <a:pPr indent="0" lvl="0" marL="0" rtl="0" algn="l">
              <a:lnSpc>
                <a:spcPct val="90000"/>
              </a:lnSpc>
              <a:spcBef>
                <a:spcPts val="0"/>
              </a:spcBef>
              <a:spcAft>
                <a:spcPts val="0"/>
              </a:spcAft>
              <a:buSzPts val="1400"/>
              <a:buNone/>
            </a:pPr>
            <a:r>
              <a:rPr lang="en" sz="1200">
                <a:solidFill>
                  <a:schemeClr val="dk1"/>
                </a:solidFill>
                <a:latin typeface="Calibri"/>
                <a:ea typeface="Calibri"/>
                <a:cs typeface="Calibri"/>
                <a:sym typeface="Calibri"/>
              </a:rPr>
              <a:t>Use case Diagram</a:t>
            </a:r>
            <a:endParaRPr/>
          </a:p>
        </p:txBody>
      </p:sp>
      <p:pic>
        <p:nvPicPr>
          <p:cNvPr id="172" name="Google Shape;172;p7"/>
          <p:cNvPicPr preferRelativeResize="0"/>
          <p:nvPr/>
        </p:nvPicPr>
        <p:blipFill>
          <a:blip r:embed="rId3">
            <a:alphaModFix/>
          </a:blip>
          <a:stretch>
            <a:fillRect/>
          </a:stretch>
        </p:blipFill>
        <p:spPr>
          <a:xfrm>
            <a:off x="4374285" y="0"/>
            <a:ext cx="3817780"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8"/>
          <p:cNvSpPr txBox="1"/>
          <p:nvPr>
            <p:ph idx="1" type="body"/>
          </p:nvPr>
        </p:nvSpPr>
        <p:spPr>
          <a:xfrm>
            <a:off x="628650" y="499925"/>
            <a:ext cx="7886700" cy="41325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SzPts val="1400"/>
              <a:buNone/>
            </a:pPr>
            <a:r>
              <a:rPr b="1" lang="en" sz="1600"/>
              <a:t>Activity Diagram:</a:t>
            </a:r>
            <a:endParaRPr b="1" sz="1600"/>
          </a:p>
          <a:p>
            <a:pPr indent="0" lvl="0" marL="0" rtl="0" algn="l">
              <a:lnSpc>
                <a:spcPct val="90000"/>
              </a:lnSpc>
              <a:spcBef>
                <a:spcPts val="800"/>
              </a:spcBef>
              <a:spcAft>
                <a:spcPts val="0"/>
              </a:spcAft>
              <a:buSzPts val="1400"/>
              <a:buNone/>
            </a:pPr>
            <a:r>
              <a:t/>
            </a:r>
            <a:endParaRPr b="1" sz="1200"/>
          </a:p>
        </p:txBody>
      </p:sp>
      <p:pic>
        <p:nvPicPr>
          <p:cNvPr id="178" name="Google Shape;178;p8"/>
          <p:cNvPicPr preferRelativeResize="0"/>
          <p:nvPr/>
        </p:nvPicPr>
        <p:blipFill>
          <a:blip r:embed="rId3">
            <a:alphaModFix/>
          </a:blip>
          <a:stretch>
            <a:fillRect/>
          </a:stretch>
        </p:blipFill>
        <p:spPr>
          <a:xfrm>
            <a:off x="3134125" y="0"/>
            <a:ext cx="5591051"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9"/>
          <p:cNvSpPr txBox="1"/>
          <p:nvPr>
            <p:ph idx="1" type="body"/>
          </p:nvPr>
        </p:nvSpPr>
        <p:spPr>
          <a:xfrm>
            <a:off x="322225" y="1080800"/>
            <a:ext cx="1681200" cy="2652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b="1" lang="en" sz="1600"/>
              <a:t>Class Diagram :</a:t>
            </a:r>
            <a:endParaRPr b="1" sz="1600"/>
          </a:p>
        </p:txBody>
      </p:sp>
      <p:pic>
        <p:nvPicPr>
          <p:cNvPr id="184" name="Google Shape;184;p9"/>
          <p:cNvPicPr preferRelativeResize="0"/>
          <p:nvPr/>
        </p:nvPicPr>
        <p:blipFill rotWithShape="1">
          <a:blip r:embed="rId3">
            <a:alphaModFix/>
          </a:blip>
          <a:srcRect b="0" l="0" r="0" t="0"/>
          <a:stretch/>
        </p:blipFill>
        <p:spPr>
          <a:xfrm>
            <a:off x="3009450" y="336450"/>
            <a:ext cx="5143049" cy="42409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