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269678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329728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D78F21-BA63-4A72-9B18-FC916DA6441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5249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90249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D78F21-BA63-4A72-9B18-FC916DA6441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7886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61730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50876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207171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8151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6D138A-D307-4F58-957D-8420D8ED19C9}" type="datetimeFigureOut">
              <a:rPr lang="en-US" smtClean="0"/>
              <a:t>25-Jun-20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385224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64095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D138A-D307-4F58-957D-8420D8ED19C9}" type="datetimeFigureOut">
              <a:rPr lang="en-US" smtClean="0"/>
              <a:t>25-Jun-20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250390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D138A-D307-4F58-957D-8420D8ED19C9}" type="datetimeFigureOut">
              <a:rPr lang="en-US" smtClean="0"/>
              <a:t>25-Jun-20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337083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D138A-D307-4F58-957D-8420D8ED19C9}" type="datetimeFigureOut">
              <a:rPr lang="en-US" smtClean="0"/>
              <a:t>25-Jun-20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73034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406935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6D138A-D307-4F58-957D-8420D8ED19C9}" type="datetimeFigureOut">
              <a:rPr lang="en-US" smtClean="0"/>
              <a:t>25-Jun-20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D78F21-BA63-4A72-9B18-FC916DA64415}" type="slidenum">
              <a:rPr lang="en-US" smtClean="0"/>
              <a:t>‹#›</a:t>
            </a:fld>
            <a:endParaRPr lang="en-US"/>
          </a:p>
        </p:txBody>
      </p:sp>
    </p:spTree>
    <p:extLst>
      <p:ext uri="{BB962C8B-B14F-4D97-AF65-F5344CB8AC3E}">
        <p14:creationId xmlns:p14="http://schemas.microsoft.com/office/powerpoint/2010/main" val="17115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6D138A-D307-4F58-957D-8420D8ED19C9}" type="datetimeFigureOut">
              <a:rPr lang="en-US" smtClean="0"/>
              <a:t>25-Jun-20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D78F21-BA63-4A72-9B18-FC916DA64415}" type="slidenum">
              <a:rPr lang="en-US" smtClean="0"/>
              <a:t>‹#›</a:t>
            </a:fld>
            <a:endParaRPr lang="en-US"/>
          </a:p>
        </p:txBody>
      </p:sp>
    </p:spTree>
    <p:extLst>
      <p:ext uri="{BB962C8B-B14F-4D97-AF65-F5344CB8AC3E}">
        <p14:creationId xmlns:p14="http://schemas.microsoft.com/office/powerpoint/2010/main" val="164463366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ojofeelings.wordpress.com/2011/12/14/turning-2/"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AD6E-946A-452B-8F29-73BAF29348A2}"/>
              </a:ext>
            </a:extLst>
          </p:cNvPr>
          <p:cNvSpPr>
            <a:spLocks noGrp="1"/>
          </p:cNvSpPr>
          <p:nvPr>
            <p:ph type="ctrTitle"/>
          </p:nvPr>
        </p:nvSpPr>
        <p:spPr>
          <a:xfrm>
            <a:off x="1785257" y="4507347"/>
            <a:ext cx="9144000" cy="1819620"/>
          </a:xfrm>
        </p:spPr>
        <p:txBody>
          <a:bodyPr>
            <a:normAutofit fontScale="90000"/>
          </a:bodyPr>
          <a:lstStyle/>
          <a:p>
            <a:r>
              <a:rPr lang="en-US" sz="4400" b="1" dirty="0">
                <a:latin typeface="Arial" panose="020B0604020202020204" pitchFamily="34" charset="0"/>
                <a:cs typeface="Arial" panose="020B0604020202020204" pitchFamily="34" charset="0"/>
              </a:rPr>
              <a:t>IMPACT ON EDUCATION SYSTEM DUE TO COVID-19 IN INDIA</a:t>
            </a:r>
            <a:br>
              <a:rPr lang="en-US" sz="4400" b="1" dirty="0">
                <a:latin typeface="Arial" panose="020B0604020202020204" pitchFamily="34" charset="0"/>
                <a:cs typeface="Arial" panose="020B0604020202020204" pitchFamily="34" charset="0"/>
              </a:rPr>
            </a:br>
            <a:br>
              <a:rPr lang="en-US" sz="4400" b="1" dirty="0">
                <a:latin typeface="Arial" panose="020B0604020202020204" pitchFamily="34" charset="0"/>
                <a:cs typeface="Arial" panose="020B0604020202020204" pitchFamily="34" charset="0"/>
              </a:rPr>
            </a:br>
            <a:br>
              <a:rPr lang="en-US" sz="4400" b="1" dirty="0">
                <a:latin typeface="Arial" panose="020B0604020202020204" pitchFamily="34" charset="0"/>
                <a:cs typeface="Arial" panose="020B0604020202020204" pitchFamily="34" charset="0"/>
              </a:rPr>
            </a:b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                               </a:t>
            </a:r>
            <a:r>
              <a:rPr lang="en-US" sz="3100" dirty="0">
                <a:latin typeface="Arial" panose="020B0604020202020204" pitchFamily="34" charset="0"/>
                <a:cs typeface="Arial" panose="020B0604020202020204" pitchFamily="34" charset="0"/>
              </a:rPr>
              <a:t>By: Fahad Abdul Faheem                                  </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                                                   (17N31A0561)</a:t>
            </a:r>
          </a:p>
        </p:txBody>
      </p:sp>
    </p:spTree>
    <p:extLst>
      <p:ext uri="{BB962C8B-B14F-4D97-AF65-F5344CB8AC3E}">
        <p14:creationId xmlns:p14="http://schemas.microsoft.com/office/powerpoint/2010/main" val="57814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0F348-A80D-4689-8614-CFE33A68D04C}"/>
              </a:ext>
            </a:extLst>
          </p:cNvPr>
          <p:cNvSpPr>
            <a:spLocks noGrp="1"/>
          </p:cNvSpPr>
          <p:nvPr>
            <p:ph idx="1"/>
          </p:nvPr>
        </p:nvSpPr>
        <p:spPr>
          <a:xfrm>
            <a:off x="2168298" y="1226457"/>
            <a:ext cx="8915400" cy="5631543"/>
          </a:xfrm>
        </p:spPr>
        <p:txBody>
          <a:bodyPr>
            <a:normAutofit/>
          </a:bodyPr>
          <a:lstStyle/>
          <a:p>
            <a:r>
              <a:rPr lang="en-US" sz="2400" dirty="0">
                <a:latin typeface="Arial" panose="020B0604020202020204" pitchFamily="34" charset="0"/>
                <a:cs typeface="Arial" panose="020B0604020202020204" pitchFamily="34" charset="0"/>
              </a:rPr>
              <a:t>Therefore, the government has come up with e-learning program. Many ed-tech firms have tried to leverage the occasion by offering free online classes or attractive discounts on e-learning modules.</a:t>
            </a:r>
          </a:p>
          <a:p>
            <a:r>
              <a:rPr lang="en-US" sz="2400" dirty="0">
                <a:latin typeface="Arial" panose="020B0604020202020204" pitchFamily="34" charset="0"/>
                <a:cs typeface="Arial" panose="020B0604020202020204" pitchFamily="34" charset="0"/>
              </a:rPr>
              <a:t>Through applications such as </a:t>
            </a:r>
            <a:r>
              <a:rPr lang="en-US" sz="2400" b="1" u="sng" dirty="0">
                <a:latin typeface="Arial" panose="020B0604020202020204" pitchFamily="34" charset="0"/>
                <a:cs typeface="Arial" panose="020B0604020202020204" pitchFamily="34" charset="0"/>
              </a:rPr>
              <a:t>Zoom</a:t>
            </a:r>
            <a:r>
              <a:rPr lang="en-US" sz="2400" dirty="0">
                <a:latin typeface="Arial" panose="020B0604020202020204" pitchFamily="34" charset="0"/>
                <a:cs typeface="Arial" panose="020B0604020202020204" pitchFamily="34" charset="0"/>
              </a:rPr>
              <a:t>, various colleges especially engineering and designing colleges of Pune have undertaken the task of educating students through video conferencing.</a:t>
            </a:r>
          </a:p>
          <a:p>
            <a:r>
              <a:rPr lang="en-US" sz="2400" b="1" u="sng" dirty="0">
                <a:latin typeface="Arial" panose="020B0604020202020204" pitchFamily="34" charset="0"/>
                <a:cs typeface="Arial" panose="020B0604020202020204" pitchFamily="34" charset="0"/>
              </a:rPr>
              <a:t>Note:-</a:t>
            </a:r>
            <a:r>
              <a:rPr lang="en-US" sz="2400" dirty="0">
                <a:latin typeface="Arial" panose="020B0604020202020204" pitchFamily="34" charset="0"/>
                <a:cs typeface="Arial" panose="020B0604020202020204" pitchFamily="34" charset="0"/>
              </a:rPr>
              <a:t> On</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Apr 14, 2020, According to Report, 500,000 Hacked Zoom Accounts Being Sold on Dark Web and were reportedly being sold for $0.0020 (roughly Rs. 0.15) per account and in some cases, given away for free.</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07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ADAC3-7F12-4D27-B4C3-14CDC251BD47}"/>
              </a:ext>
            </a:extLst>
          </p:cNvPr>
          <p:cNvSpPr>
            <a:spLocks noGrp="1"/>
          </p:cNvSpPr>
          <p:nvPr>
            <p:ph idx="1"/>
          </p:nvPr>
        </p:nvSpPr>
        <p:spPr>
          <a:xfrm>
            <a:off x="2415040" y="1538514"/>
            <a:ext cx="8915400" cy="5994399"/>
          </a:xfrm>
        </p:spPr>
        <p:txBody>
          <a:bodyPr>
            <a:normAutofit/>
          </a:bodyPr>
          <a:lstStyle/>
          <a:p>
            <a:r>
              <a:rPr lang="en-US" sz="2400" dirty="0">
                <a:latin typeface="Arial" panose="020B0604020202020204" pitchFamily="34" charset="0"/>
                <a:cs typeface="Arial" panose="020B0604020202020204" pitchFamily="34" charset="0"/>
              </a:rPr>
              <a:t>After Zoom Application was hacked, Microsoft announced and team up with various education ministries in Asia to transform online education during Covid-19 pandemic via Teams.</a:t>
            </a:r>
          </a:p>
          <a:p>
            <a:r>
              <a:rPr lang="en-US" sz="2400" dirty="0">
                <a:latin typeface="Arial" panose="020B0604020202020204" pitchFamily="34" charset="0"/>
                <a:cs typeface="Arial" panose="020B0604020202020204" pitchFamily="34" charset="0"/>
              </a:rPr>
              <a:t>Microsoft reported that “In over 2 months, Team was successfully adopted for more than 3.3 million teachers and students from primary and secondary schools, high schools and institutes of higher learning across the country”.</a:t>
            </a:r>
          </a:p>
        </p:txBody>
      </p:sp>
    </p:spTree>
    <p:extLst>
      <p:ext uri="{BB962C8B-B14F-4D97-AF65-F5344CB8AC3E}">
        <p14:creationId xmlns:p14="http://schemas.microsoft.com/office/powerpoint/2010/main" val="39277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8C2E-7722-48F4-B284-42DC6BB43CA7}"/>
              </a:ext>
            </a:extLst>
          </p:cNvPr>
          <p:cNvSpPr>
            <a:spLocks noGrp="1"/>
          </p:cNvSpPr>
          <p:nvPr>
            <p:ph type="title"/>
          </p:nvPr>
        </p:nvSpPr>
        <p:spPr>
          <a:xfrm>
            <a:off x="2999325" y="852710"/>
            <a:ext cx="8911687" cy="1280890"/>
          </a:xfrm>
        </p:spPr>
        <p:txBody>
          <a:bodyPr/>
          <a:lstStyle/>
          <a:p>
            <a:r>
              <a:rPr lang="en-US" b="1" dirty="0">
                <a:latin typeface="Arial" panose="020B0604020202020204" pitchFamily="34" charset="0"/>
                <a:cs typeface="Arial" panose="020B0604020202020204" pitchFamily="34" charset="0"/>
              </a:rPr>
              <a:t>CONCLUSION</a:t>
            </a:r>
            <a:r>
              <a:rPr lang="en-US" dirty="0"/>
              <a:t>:</a:t>
            </a:r>
          </a:p>
        </p:txBody>
      </p:sp>
      <p:sp>
        <p:nvSpPr>
          <p:cNvPr id="3" name="Content Placeholder 2">
            <a:extLst>
              <a:ext uri="{FF2B5EF4-FFF2-40B4-BE49-F238E27FC236}">
                <a16:creationId xmlns:a16="http://schemas.microsoft.com/office/drawing/2014/main" id="{52C0A61B-07E1-44C8-9D2A-439AD98CE0F7}"/>
              </a:ext>
            </a:extLst>
          </p:cNvPr>
          <p:cNvSpPr>
            <a:spLocks noGrp="1"/>
          </p:cNvSpPr>
          <p:nvPr>
            <p:ph idx="1"/>
          </p:nvPr>
        </p:nvSpPr>
        <p:spPr>
          <a:xfrm>
            <a:off x="2647270" y="2133600"/>
            <a:ext cx="8915400" cy="3777622"/>
          </a:xfrm>
        </p:spPr>
        <p:txBody>
          <a:bodyPr>
            <a:normAutofit/>
          </a:bodyPr>
          <a:lstStyle/>
          <a:p>
            <a:r>
              <a:rPr lang="en-US" sz="2400" dirty="0">
                <a:latin typeface="Arial" panose="020B0604020202020204" pitchFamily="34" charset="0"/>
                <a:cs typeface="Arial" panose="020B0604020202020204" pitchFamily="34" charset="0"/>
              </a:rPr>
              <a:t>In this time of crisis, a well-rounded and effective educational practice is what is needed for the capacity-building of young minds. It will develop skills that will drive their employability, productivity, health, and well-being in the decades to come, and ensure the overall progress of India.</a:t>
            </a:r>
          </a:p>
        </p:txBody>
      </p:sp>
    </p:spTree>
    <p:extLst>
      <p:ext uri="{BB962C8B-B14F-4D97-AF65-F5344CB8AC3E}">
        <p14:creationId xmlns:p14="http://schemas.microsoft.com/office/powerpoint/2010/main" val="284798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A9363B-F102-4060-942E-535BD5CDDCC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56000" y="1008564"/>
            <a:ext cx="5907313" cy="4666522"/>
          </a:xfrm>
        </p:spPr>
      </p:pic>
    </p:spTree>
    <p:extLst>
      <p:ext uri="{BB962C8B-B14F-4D97-AF65-F5344CB8AC3E}">
        <p14:creationId xmlns:p14="http://schemas.microsoft.com/office/powerpoint/2010/main" val="29024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E048-D156-4E03-AC2C-51F1E03EF6EF}"/>
              </a:ext>
            </a:extLst>
          </p:cNvPr>
          <p:cNvSpPr>
            <a:spLocks noGrp="1"/>
          </p:cNvSpPr>
          <p:nvPr>
            <p:ph type="title"/>
          </p:nvPr>
        </p:nvSpPr>
        <p:spPr>
          <a:xfrm>
            <a:off x="2201039" y="638625"/>
            <a:ext cx="8911687" cy="1280890"/>
          </a:xfrm>
        </p:spPr>
        <p:txBody>
          <a:bodyPr/>
          <a:lstStyle/>
          <a:p>
            <a:r>
              <a:rPr lang="en-US" b="1" dirty="0"/>
              <a:t>What Is Education:</a:t>
            </a:r>
          </a:p>
        </p:txBody>
      </p:sp>
      <p:sp>
        <p:nvSpPr>
          <p:cNvPr id="3" name="Content Placeholder 2">
            <a:extLst>
              <a:ext uri="{FF2B5EF4-FFF2-40B4-BE49-F238E27FC236}">
                <a16:creationId xmlns:a16="http://schemas.microsoft.com/office/drawing/2014/main" id="{45823FEE-99D3-448E-8B4F-40039AE1035B}"/>
              </a:ext>
            </a:extLst>
          </p:cNvPr>
          <p:cNvSpPr>
            <a:spLocks noGrp="1"/>
          </p:cNvSpPr>
          <p:nvPr>
            <p:ph idx="1"/>
          </p:nvPr>
        </p:nvSpPr>
        <p:spPr>
          <a:xfrm>
            <a:off x="1413556" y="2656115"/>
            <a:ext cx="8915400" cy="3777622"/>
          </a:xfrm>
        </p:spPr>
        <p:txBody>
          <a:bodyPr>
            <a:normAutofit/>
          </a:bodyPr>
          <a:lstStyle/>
          <a:p>
            <a:r>
              <a:rPr lang="en-US" sz="2400" dirty="0">
                <a:latin typeface="Arial" panose="020B0604020202020204" pitchFamily="34" charset="0"/>
                <a:cs typeface="Arial" panose="020B0604020202020204" pitchFamily="34" charset="0"/>
              </a:rPr>
              <a:t>Education is the process of facilitating learning, or the acquisition of knowledge, skills, values, beliefs, and habits. Educational methods include teaching, training, storytelling, discussion and directed research</a:t>
            </a:r>
          </a:p>
        </p:txBody>
      </p:sp>
      <p:pic>
        <p:nvPicPr>
          <p:cNvPr id="5" name="Picture 4">
            <a:extLst>
              <a:ext uri="{FF2B5EF4-FFF2-40B4-BE49-F238E27FC236}">
                <a16:creationId xmlns:a16="http://schemas.microsoft.com/office/drawing/2014/main" id="{1BF64DA5-60B3-4B0E-B18C-6BC34C671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899" y="314778"/>
            <a:ext cx="2466975" cy="2109107"/>
          </a:xfrm>
          <a:prstGeom prst="rect">
            <a:avLst/>
          </a:prstGeom>
        </p:spPr>
      </p:pic>
    </p:spTree>
    <p:extLst>
      <p:ext uri="{BB962C8B-B14F-4D97-AF65-F5344CB8AC3E}">
        <p14:creationId xmlns:p14="http://schemas.microsoft.com/office/powerpoint/2010/main" val="303227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BAE7-71EA-4837-82FC-D289C1071A86}"/>
              </a:ext>
            </a:extLst>
          </p:cNvPr>
          <p:cNvSpPr>
            <a:spLocks noGrp="1"/>
          </p:cNvSpPr>
          <p:nvPr>
            <p:ph type="title"/>
          </p:nvPr>
        </p:nvSpPr>
        <p:spPr/>
        <p:txBody>
          <a:bodyPr/>
          <a:lstStyle/>
          <a:p>
            <a:r>
              <a:rPr lang="en-US" b="1" dirty="0"/>
              <a:t>Why India needs An Education System:</a:t>
            </a:r>
          </a:p>
        </p:txBody>
      </p:sp>
      <p:sp>
        <p:nvSpPr>
          <p:cNvPr id="3" name="Content Placeholder 2">
            <a:extLst>
              <a:ext uri="{FF2B5EF4-FFF2-40B4-BE49-F238E27FC236}">
                <a16:creationId xmlns:a16="http://schemas.microsoft.com/office/drawing/2014/main" id="{78BB583A-0288-496C-861E-A2C9778CA4A1}"/>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Education needs to change to change India for future. India can develop more and more faster if the education system is changed. Crime rate will decrease everyone will become skilled everyone will become busy in there jobs and they will surely love what they do. Work will become passion.</a:t>
            </a:r>
          </a:p>
          <a:p>
            <a:r>
              <a:rPr lang="en-US" sz="2400" dirty="0">
                <a:latin typeface="Arial" panose="020B0604020202020204" pitchFamily="34" charset="0"/>
                <a:cs typeface="Arial" panose="020B0604020202020204" pitchFamily="34" charset="0"/>
              </a:rPr>
              <a:t>Every year lacks of student gets degree but only some gets job some, some don't get the job for what they prepared and others are always hunting for job.</a:t>
            </a:r>
          </a:p>
        </p:txBody>
      </p:sp>
    </p:spTree>
    <p:extLst>
      <p:ext uri="{BB962C8B-B14F-4D97-AF65-F5344CB8AC3E}">
        <p14:creationId xmlns:p14="http://schemas.microsoft.com/office/powerpoint/2010/main" val="425379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536B-7A0D-43BE-BB08-990C79748660}"/>
              </a:ext>
            </a:extLst>
          </p:cNvPr>
          <p:cNvSpPr>
            <a:spLocks noGrp="1"/>
          </p:cNvSpPr>
          <p:nvPr>
            <p:ph type="title"/>
          </p:nvPr>
        </p:nvSpPr>
        <p:spPr>
          <a:xfrm>
            <a:off x="2505839" y="828847"/>
            <a:ext cx="8911687" cy="1280890"/>
          </a:xfrm>
        </p:spPr>
        <p:txBody>
          <a:bodyPr>
            <a:normAutofit/>
          </a:bodyPr>
          <a:lstStyle/>
          <a:p>
            <a:r>
              <a:rPr lang="en-US" b="1" dirty="0">
                <a:latin typeface="Arial" panose="020B0604020202020204" pitchFamily="34" charset="0"/>
                <a:cs typeface="Arial" panose="020B0604020202020204" pitchFamily="34" charset="0"/>
              </a:rPr>
              <a:t>Advantage of Education :</a:t>
            </a:r>
          </a:p>
        </p:txBody>
      </p:sp>
      <p:sp>
        <p:nvSpPr>
          <p:cNvPr id="3" name="Content Placeholder 2">
            <a:extLst>
              <a:ext uri="{FF2B5EF4-FFF2-40B4-BE49-F238E27FC236}">
                <a16:creationId xmlns:a16="http://schemas.microsoft.com/office/drawing/2014/main" id="{711AD09B-D8C5-469F-AC77-01483CE3099E}"/>
              </a:ext>
            </a:extLst>
          </p:cNvPr>
          <p:cNvSpPr>
            <a:spLocks noGrp="1"/>
          </p:cNvSpPr>
          <p:nvPr>
            <p:ph idx="1"/>
          </p:nvPr>
        </p:nvSpPr>
        <p:spPr>
          <a:xfrm>
            <a:off x="1910753" y="2351313"/>
            <a:ext cx="8915400" cy="5471885"/>
          </a:xfrm>
        </p:spPr>
        <p:txBody>
          <a:bodyPr>
            <a:normAutofit/>
          </a:bodyPr>
          <a:lstStyle/>
          <a:p>
            <a:r>
              <a:rPr lang="en-US" sz="2400" b="1" u="sng" dirty="0">
                <a:latin typeface="Arial" panose="020B0604020202020204" pitchFamily="34" charset="0"/>
                <a:cs typeface="Arial" panose="020B0604020202020204" pitchFamily="34" charset="0"/>
              </a:rPr>
              <a:t>Active Learning: </a:t>
            </a:r>
            <a:r>
              <a:rPr lang="en-US" sz="2400" dirty="0">
                <a:latin typeface="Arial" panose="020B0604020202020204" pitchFamily="34" charset="0"/>
                <a:cs typeface="Arial" panose="020B0604020202020204" pitchFamily="34" charset="0"/>
              </a:rPr>
              <a:t>Traditional education is an active mode of learning. Students learn quickly in the classroom. The one on one student teacher interaction helps students to actively learn the lessons delivered by the teacher. </a:t>
            </a:r>
          </a:p>
          <a:p>
            <a:r>
              <a:rPr lang="en-US" sz="2400" b="1" u="sng" dirty="0">
                <a:latin typeface="Arial" panose="020B0604020202020204" pitchFamily="34" charset="0"/>
                <a:cs typeface="Arial" panose="020B0604020202020204" pitchFamily="34" charset="0"/>
              </a:rPr>
              <a:t>Active Participation of Students:- </a:t>
            </a:r>
            <a:r>
              <a:rPr lang="en-US" sz="2400" dirty="0">
                <a:latin typeface="Arial" panose="020B0604020202020204" pitchFamily="34" charset="0"/>
                <a:cs typeface="Arial" panose="020B0604020202020204" pitchFamily="34" charset="0"/>
              </a:rPr>
              <a:t>Students actively take part in the classroom activities. They help other students in study related matters. They ask questions from teachers if they have any problem in studies.</a:t>
            </a:r>
          </a:p>
          <a:p>
            <a:endParaRPr lang="en-US"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11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350595-67D0-463D-8A75-69B6412B207F}"/>
              </a:ext>
            </a:extLst>
          </p:cNvPr>
          <p:cNvSpPr>
            <a:spLocks noGrp="1"/>
          </p:cNvSpPr>
          <p:nvPr>
            <p:ph idx="1"/>
          </p:nvPr>
        </p:nvSpPr>
        <p:spPr>
          <a:xfrm>
            <a:off x="2313668" y="1379085"/>
            <a:ext cx="8915400" cy="6923087"/>
          </a:xfrm>
        </p:spPr>
        <p:txBody>
          <a:bodyPr>
            <a:normAutofit/>
          </a:bodyPr>
          <a:lstStyle/>
          <a:p>
            <a:pPr fontAlgn="base"/>
            <a:r>
              <a:rPr lang="en-US" sz="2400" b="1" u="sng" dirty="0">
                <a:latin typeface="Arial" panose="020B0604020202020204" pitchFamily="34" charset="0"/>
                <a:cs typeface="Arial" panose="020B0604020202020204" pitchFamily="34" charset="0"/>
              </a:rPr>
              <a:t>Communication</a:t>
            </a:r>
            <a:r>
              <a:rPr lang="en-US" b="1" dirty="0"/>
              <a:t>:- </a:t>
            </a:r>
            <a:r>
              <a:rPr lang="en-US" sz="2400" dirty="0">
                <a:latin typeface="Arial" panose="020B0604020202020204" pitchFamily="34" charset="0"/>
                <a:cs typeface="Arial" panose="020B0604020202020204" pitchFamily="34" charset="0"/>
              </a:rPr>
              <a:t>There is a good communication between students and teachers and between students. This is very essential for boosting up the confidence level of students. A good communication makes students good communicators and teacher s also feel competent after getting feedback from students.</a:t>
            </a:r>
          </a:p>
          <a:p>
            <a:pPr fontAlgn="base"/>
            <a:r>
              <a:rPr lang="en-US" sz="2400" b="1" dirty="0">
                <a:latin typeface="Arial" panose="020B0604020202020204" pitchFamily="34" charset="0"/>
                <a:cs typeface="Arial" panose="020B0604020202020204" pitchFamily="34" charset="0"/>
              </a:rPr>
              <a:t>Scheduled</a:t>
            </a:r>
            <a:r>
              <a:rPr lang="en-US" b="1" dirty="0"/>
              <a:t>:- </a:t>
            </a:r>
            <a:r>
              <a:rPr lang="en-US" sz="2400" dirty="0">
                <a:latin typeface="Arial" panose="020B0604020202020204" pitchFamily="34" charset="0"/>
                <a:cs typeface="Arial" panose="020B0604020202020204" pitchFamily="34" charset="0"/>
              </a:rPr>
              <a:t>The best part of traditional education is that it is scheduled and is properly carried out. The timetable and duration of lectures are all scheduled. This helps in making students disciplined and civilized.</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94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A35-266D-4967-9C42-27C5462F2603}"/>
              </a:ext>
            </a:extLst>
          </p:cNvPr>
          <p:cNvSpPr>
            <a:spLocks noGrp="1"/>
          </p:cNvSpPr>
          <p:nvPr>
            <p:ph type="title"/>
          </p:nvPr>
        </p:nvSpPr>
        <p:spPr>
          <a:xfrm>
            <a:off x="2360696" y="522510"/>
            <a:ext cx="8911687" cy="1280890"/>
          </a:xfrm>
        </p:spPr>
        <p:txBody>
          <a:bodyPr/>
          <a:lstStyle/>
          <a:p>
            <a:r>
              <a:rPr lang="en-US" b="1" dirty="0">
                <a:latin typeface="Arial" panose="020B0604020202020204" pitchFamily="34" charset="0"/>
                <a:cs typeface="Arial" panose="020B0604020202020204" pitchFamily="34" charset="0"/>
              </a:rPr>
              <a:t>DISADVANTAGE</a:t>
            </a:r>
            <a:r>
              <a:rPr lang="en-US" b="1" u="sng" dirty="0">
                <a:latin typeface="Arial" panose="020B0604020202020204" pitchFamily="34" charset="0"/>
                <a:cs typeface="Arial" panose="020B0604020202020204" pitchFamily="34" charset="0"/>
              </a:rPr>
              <a:t> OF EDUCATION:</a:t>
            </a:r>
          </a:p>
        </p:txBody>
      </p:sp>
      <p:sp>
        <p:nvSpPr>
          <p:cNvPr id="3" name="Content Placeholder 2">
            <a:extLst>
              <a:ext uri="{FF2B5EF4-FFF2-40B4-BE49-F238E27FC236}">
                <a16:creationId xmlns:a16="http://schemas.microsoft.com/office/drawing/2014/main" id="{9EA6B487-0273-48A6-BB4D-698CB11A279A}"/>
              </a:ext>
            </a:extLst>
          </p:cNvPr>
          <p:cNvSpPr>
            <a:spLocks noGrp="1"/>
          </p:cNvSpPr>
          <p:nvPr>
            <p:ph idx="1"/>
          </p:nvPr>
        </p:nvSpPr>
        <p:spPr>
          <a:xfrm>
            <a:off x="2153783" y="1992086"/>
            <a:ext cx="8915400" cy="3777622"/>
          </a:xfrm>
        </p:spPr>
        <p:txBody>
          <a:bodyPr>
            <a:normAutofit/>
          </a:bodyPr>
          <a:lstStyle/>
          <a:p>
            <a:pPr fontAlgn="base"/>
            <a:r>
              <a:rPr lang="en-US" sz="2400" b="1" u="sng" dirty="0">
                <a:latin typeface="Arial" panose="020B0604020202020204" pitchFamily="34" charset="0"/>
                <a:cs typeface="Arial" panose="020B0604020202020204" pitchFamily="34" charset="0"/>
              </a:rPr>
              <a:t>Spoon</a:t>
            </a:r>
            <a:r>
              <a:rPr lang="en-US" sz="2400" u="sng"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Feeding</a:t>
            </a:r>
            <a:r>
              <a:rPr lang="en-US" sz="2400" dirty="0">
                <a:latin typeface="Arial" panose="020B0604020202020204" pitchFamily="34" charset="0"/>
                <a:cs typeface="Arial" panose="020B0604020202020204" pitchFamily="34" charset="0"/>
              </a:rPr>
              <a:t>:- Students are always dependent on their teachers in every study related matter. This makes them dependent on teachers. This trait suppresses the creative side of their personality and they never get to know their strengths.</a:t>
            </a:r>
          </a:p>
          <a:p>
            <a:pPr fontAlgn="base"/>
            <a:r>
              <a:rPr lang="en-US" sz="2400" b="1" u="sng" dirty="0">
                <a:latin typeface="Arial" panose="020B0604020202020204" pitchFamily="34" charset="0"/>
                <a:cs typeface="Arial" panose="020B0604020202020204" pitchFamily="34" charset="0"/>
              </a:rPr>
              <a:t>Favoritism</a:t>
            </a:r>
            <a:r>
              <a:rPr lang="en-US" sz="2400" dirty="0">
                <a:latin typeface="Arial" panose="020B0604020202020204" pitchFamily="34" charset="0"/>
                <a:cs typeface="Arial" panose="020B0604020202020204" pitchFamily="34" charset="0"/>
              </a:rPr>
              <a:t>:- Teachers show favoritism, which destroys the personalities of the left out students. They feel incompetent and worth less. This attitude develops inferior feelings in other students. The teachers must treat all the students equally.</a:t>
            </a:r>
          </a:p>
          <a:p>
            <a:pPr fontAlgn="base"/>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82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DC8AF-F722-4749-A6B9-9427DE2954A3}"/>
              </a:ext>
            </a:extLst>
          </p:cNvPr>
          <p:cNvSpPr>
            <a:spLocks noGrp="1"/>
          </p:cNvSpPr>
          <p:nvPr>
            <p:ph idx="1"/>
          </p:nvPr>
        </p:nvSpPr>
        <p:spPr>
          <a:xfrm>
            <a:off x="2182812" y="595086"/>
            <a:ext cx="8915400" cy="6262914"/>
          </a:xfrm>
        </p:spPr>
        <p:txBody>
          <a:bodyPr/>
          <a:lstStyle/>
          <a:p>
            <a:pPr fontAlgn="base"/>
            <a:r>
              <a:rPr lang="en-US" sz="2400" b="1" u="sng" dirty="0">
                <a:latin typeface="Arial" panose="020B0604020202020204" pitchFamily="34" charset="0"/>
                <a:cs typeface="Arial" panose="020B0604020202020204" pitchFamily="34" charset="0"/>
              </a:rPr>
              <a:t>Extracurricular Activities distort students:-</a:t>
            </a:r>
            <a:r>
              <a:rPr lang="en-US" sz="2400" dirty="0">
                <a:latin typeface="Arial" panose="020B0604020202020204" pitchFamily="34" charset="0"/>
                <a:cs typeface="Arial" panose="020B0604020202020204" pitchFamily="34" charset="0"/>
              </a:rPr>
              <a:t>When there are more extracurricular activities, then students feel difficulty in concentrating on their studies. They are absorbed with the things affecting their educational performance. It is difficult for students to keep balance between studies and extracurricular activities.</a:t>
            </a:r>
          </a:p>
          <a:p>
            <a:pPr fontAlgn="base"/>
            <a:r>
              <a:rPr lang="en-US" sz="2400" b="1" u="sng" dirty="0">
                <a:latin typeface="Arial" panose="020B0604020202020204" pitchFamily="34" charset="0"/>
                <a:cs typeface="Arial" panose="020B0604020202020204" pitchFamily="34" charset="0"/>
              </a:rPr>
              <a:t>Negative Groups</a:t>
            </a:r>
            <a:r>
              <a:rPr lang="en-US" sz="2400" dirty="0">
                <a:latin typeface="Arial" panose="020B0604020202020204" pitchFamily="34" charset="0"/>
                <a:cs typeface="Arial" panose="020B0604020202020204" pitchFamily="34" charset="0"/>
              </a:rPr>
              <a:t>:- There are chances that students get indulged in the negative groups. The negative group destroys student’s academics and his personality is also affected by associating with these negative groups.</a:t>
            </a:r>
          </a:p>
          <a:p>
            <a:pPr fontAlgn="base"/>
            <a:r>
              <a:rPr lang="en-US" sz="2400" b="1" u="sng" dirty="0">
                <a:latin typeface="Arial" panose="020B0604020202020204" pitchFamily="34" charset="0"/>
                <a:cs typeface="Arial" panose="020B0604020202020204" pitchFamily="34" charset="0"/>
              </a:rPr>
              <a:t>Costly</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Traditional education is costly. The tuition fee is very high. Moreover, the course books and other school things are quite expensive. It costs so much. Parents have to face difficulty in paying tuition fee and other expenses of schools.</a:t>
            </a:r>
          </a:p>
          <a:p>
            <a:endParaRPr lang="en-US" dirty="0"/>
          </a:p>
        </p:txBody>
      </p:sp>
    </p:spTree>
    <p:extLst>
      <p:ext uri="{BB962C8B-B14F-4D97-AF65-F5344CB8AC3E}">
        <p14:creationId xmlns:p14="http://schemas.microsoft.com/office/powerpoint/2010/main" val="373870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0602-F0B8-4342-ACDC-2DC4964FF3B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IMPACT ON EDUCATION SYSTEM DUE TO COVID-19</a:t>
            </a:r>
            <a:r>
              <a:rPr lang="en-US" dirty="0"/>
              <a:t>:</a:t>
            </a:r>
          </a:p>
        </p:txBody>
      </p:sp>
      <p:sp>
        <p:nvSpPr>
          <p:cNvPr id="3" name="Content Placeholder 2">
            <a:extLst>
              <a:ext uri="{FF2B5EF4-FFF2-40B4-BE49-F238E27FC236}">
                <a16:creationId xmlns:a16="http://schemas.microsoft.com/office/drawing/2014/main" id="{1038F50F-960E-4642-A1D6-A92A48D27CB3}"/>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Sometime in the second week of March, state governments across the country began shutting down schools and colleges temporarily as a measure to contain the spread of the novel coronavirus. It’s close to a month and there is no certainty when they will reopen.</a:t>
            </a:r>
          </a:p>
          <a:p>
            <a:r>
              <a:rPr lang="en-US" sz="2400" dirty="0">
                <a:latin typeface="Arial" panose="020B0604020202020204" pitchFamily="34" charset="0"/>
                <a:cs typeface="Arial" panose="020B0604020202020204" pitchFamily="34" charset="0"/>
              </a:rPr>
              <a:t> This is a crucial time for the education sector—board examinations, nursery school admissions, entrance tests of various universities and competitive examinations, among others, are all held during this period.</a:t>
            </a:r>
          </a:p>
        </p:txBody>
      </p:sp>
    </p:spTree>
    <p:extLst>
      <p:ext uri="{BB962C8B-B14F-4D97-AF65-F5344CB8AC3E}">
        <p14:creationId xmlns:p14="http://schemas.microsoft.com/office/powerpoint/2010/main" val="79584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F80B9-B2AD-49DC-B8F4-3C35702F2836}"/>
              </a:ext>
            </a:extLst>
          </p:cNvPr>
          <p:cNvSpPr>
            <a:spLocks noGrp="1"/>
          </p:cNvSpPr>
          <p:nvPr>
            <p:ph idx="1"/>
          </p:nvPr>
        </p:nvSpPr>
        <p:spPr>
          <a:xfrm>
            <a:off x="2226354" y="812799"/>
            <a:ext cx="8915400" cy="6582229"/>
          </a:xfrm>
        </p:spPr>
        <p:txBody>
          <a:bodyPr>
            <a:normAutofit/>
          </a:bodyPr>
          <a:lstStyle/>
          <a:p>
            <a:r>
              <a:rPr lang="en-US" sz="2400" dirty="0">
                <a:latin typeface="Arial" panose="020B0604020202020204" pitchFamily="34" charset="0"/>
                <a:cs typeface="Arial" panose="020B0604020202020204" pitchFamily="34" charset="0"/>
              </a:rPr>
              <a:t>The structure of schooling and learning, including teaching and assessment methodologies, was the first to be affected by these closures. Only a handful of private schools could adopt online teaching methods. </a:t>
            </a:r>
          </a:p>
          <a:p>
            <a:r>
              <a:rPr lang="en-US" sz="2400" dirty="0">
                <a:latin typeface="Arial" panose="020B0604020202020204" pitchFamily="34" charset="0"/>
                <a:cs typeface="Arial" panose="020B0604020202020204" pitchFamily="34" charset="0"/>
              </a:rPr>
              <a:t>The students, in addition to the missed opportunities for learning, no longer have access to healthy meals during this time and are subject to economic and social stress.</a:t>
            </a:r>
            <a:endParaRPr lang="en-US" sz="2400" u="sng" dirty="0">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NOTE:- </a:t>
            </a:r>
            <a:r>
              <a:rPr lang="en-US" sz="2400" dirty="0">
                <a:latin typeface="Arial" panose="020B0604020202020204" pitchFamily="34" charset="0"/>
                <a:cs typeface="Arial" panose="020B0604020202020204" pitchFamily="34" charset="0"/>
              </a:rPr>
              <a:t>The UNESCO report estimates that the coronavirus pandemic will adversely impact over 290 million students across 22 countries. The UNESCO estimates that about 32 crores students are affected in India, including those in schools and colleges. </a:t>
            </a:r>
            <a:endParaRPr lang="en-US"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6570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373</TotalTime>
  <Words>956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IMPACT ON EDUCATION SYSTEM DUE TO COVID-19 IN INDIA                                   By: Fahad Abdul Faheem                                                                                      (17N31A0561)</vt:lpstr>
      <vt:lpstr>What Is Education:</vt:lpstr>
      <vt:lpstr>Why India needs An Education System:</vt:lpstr>
      <vt:lpstr>Advantage of Education :</vt:lpstr>
      <vt:lpstr>PowerPoint Presentation</vt:lpstr>
      <vt:lpstr>DISADVANTAGE OF EDUCATION:</vt:lpstr>
      <vt:lpstr>PowerPoint Presentation</vt:lpstr>
      <vt:lpstr>IMPACT ON EDUCATION SYSTEM DUE TO COVID-19:</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ON EDUCATION SYSTEM DUE TO COVID-19 IN INDIA                                   By: Fahad Abdul Faheem                                                                                      (17N31A0561)</dc:title>
  <dc:creator>Basil Faheem</dc:creator>
  <cp:lastModifiedBy>Basil Faheem</cp:lastModifiedBy>
  <cp:revision>6</cp:revision>
  <dcterms:created xsi:type="dcterms:W3CDTF">2020-06-25T08:24:40Z</dcterms:created>
  <dcterms:modified xsi:type="dcterms:W3CDTF">2020-06-25T14:38:39Z</dcterms:modified>
</cp:coreProperties>
</file>