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71" r:id="rId5"/>
    <p:sldId id="259" r:id="rId6"/>
    <p:sldId id="260" r:id="rId7"/>
    <p:sldId id="261" r:id="rId8"/>
    <p:sldId id="262" r:id="rId9"/>
    <p:sldId id="263" r:id="rId10"/>
    <p:sldId id="264" r:id="rId11"/>
    <p:sldId id="265" r:id="rId12"/>
    <p:sldId id="266" r:id="rId13"/>
    <p:sldId id="267" r:id="rId14"/>
    <p:sldId id="268" r:id="rId15"/>
    <p:sldId id="272" r:id="rId16"/>
    <p:sldId id="273" r:id="rId17"/>
    <p:sldId id="274" r:id="rId18"/>
    <p:sldId id="275" r:id="rId19"/>
    <p:sldId id="276" r:id="rId20"/>
    <p:sldId id="277" r:id="rId21"/>
    <p:sldId id="278" r:id="rId22"/>
    <p:sldId id="279" r:id="rId23"/>
    <p:sldId id="280" r:id="rId24"/>
    <p:sldId id="281" r:id="rId25"/>
    <p:sldId id="282" r:id="rId26"/>
    <p:sldId id="269" r:id="rId27"/>
    <p:sldId id="27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4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39343E-84A6-465F-8F19-0C2818F2B6F8}" type="datetimeFigureOut">
              <a:rPr lang="en-US" smtClean="0"/>
              <a:t>03-Oct-20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D5487B0-5117-49AA-95A1-856207AE7528}" type="slidenum">
              <a:rPr lang="en-US" smtClean="0"/>
              <a:t>‹#›</a:t>
            </a:fld>
            <a:endParaRPr lang="en-US"/>
          </a:p>
        </p:txBody>
      </p:sp>
    </p:spTree>
    <p:extLst>
      <p:ext uri="{BB962C8B-B14F-4D97-AF65-F5344CB8AC3E}">
        <p14:creationId xmlns:p14="http://schemas.microsoft.com/office/powerpoint/2010/main" val="3382150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39343E-84A6-465F-8F19-0C2818F2B6F8}" type="datetimeFigureOut">
              <a:rPr lang="en-US" smtClean="0"/>
              <a:t>03-Oct-20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D5487B0-5117-49AA-95A1-856207AE7528}" type="slidenum">
              <a:rPr lang="en-US" smtClean="0"/>
              <a:t>‹#›</a:t>
            </a:fld>
            <a:endParaRPr lang="en-US"/>
          </a:p>
        </p:txBody>
      </p:sp>
    </p:spTree>
    <p:extLst>
      <p:ext uri="{BB962C8B-B14F-4D97-AF65-F5344CB8AC3E}">
        <p14:creationId xmlns:p14="http://schemas.microsoft.com/office/powerpoint/2010/main" val="2184992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39343E-84A6-465F-8F19-0C2818F2B6F8}" type="datetimeFigureOut">
              <a:rPr lang="en-US" smtClean="0"/>
              <a:t>03-Oct-20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D5487B0-5117-49AA-95A1-856207AE752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27813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F39343E-84A6-465F-8F19-0C2818F2B6F8}" type="datetimeFigureOut">
              <a:rPr lang="en-US" smtClean="0"/>
              <a:t>03-Oct-20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5487B0-5117-49AA-95A1-856207AE7528}" type="slidenum">
              <a:rPr lang="en-US" smtClean="0"/>
              <a:t>‹#›</a:t>
            </a:fld>
            <a:endParaRPr lang="en-US"/>
          </a:p>
        </p:txBody>
      </p:sp>
    </p:spTree>
    <p:extLst>
      <p:ext uri="{BB962C8B-B14F-4D97-AF65-F5344CB8AC3E}">
        <p14:creationId xmlns:p14="http://schemas.microsoft.com/office/powerpoint/2010/main" val="601973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F39343E-84A6-465F-8F19-0C2818F2B6F8}" type="datetimeFigureOut">
              <a:rPr lang="en-US" smtClean="0"/>
              <a:t>03-Oct-20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5487B0-5117-49AA-95A1-856207AE752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66549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F39343E-84A6-465F-8F19-0C2818F2B6F8}" type="datetimeFigureOut">
              <a:rPr lang="en-US" smtClean="0"/>
              <a:t>03-Oct-20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5487B0-5117-49AA-95A1-856207AE7528}" type="slidenum">
              <a:rPr lang="en-US" smtClean="0"/>
              <a:t>‹#›</a:t>
            </a:fld>
            <a:endParaRPr lang="en-US"/>
          </a:p>
        </p:txBody>
      </p:sp>
    </p:spTree>
    <p:extLst>
      <p:ext uri="{BB962C8B-B14F-4D97-AF65-F5344CB8AC3E}">
        <p14:creationId xmlns:p14="http://schemas.microsoft.com/office/powerpoint/2010/main" val="32741947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9343E-84A6-465F-8F19-0C2818F2B6F8}" type="datetimeFigureOut">
              <a:rPr lang="en-US" smtClean="0"/>
              <a:t>03-Oct-20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D5487B0-5117-49AA-95A1-856207AE7528}" type="slidenum">
              <a:rPr lang="en-US" smtClean="0"/>
              <a:t>‹#›</a:t>
            </a:fld>
            <a:endParaRPr lang="en-US"/>
          </a:p>
        </p:txBody>
      </p:sp>
    </p:spTree>
    <p:extLst>
      <p:ext uri="{BB962C8B-B14F-4D97-AF65-F5344CB8AC3E}">
        <p14:creationId xmlns:p14="http://schemas.microsoft.com/office/powerpoint/2010/main" val="2564089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9343E-84A6-465F-8F19-0C2818F2B6F8}" type="datetimeFigureOut">
              <a:rPr lang="en-US" smtClean="0"/>
              <a:t>03-Oct-20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D5487B0-5117-49AA-95A1-856207AE7528}" type="slidenum">
              <a:rPr lang="en-US" smtClean="0"/>
              <a:t>‹#›</a:t>
            </a:fld>
            <a:endParaRPr lang="en-US"/>
          </a:p>
        </p:txBody>
      </p:sp>
    </p:spTree>
    <p:extLst>
      <p:ext uri="{BB962C8B-B14F-4D97-AF65-F5344CB8AC3E}">
        <p14:creationId xmlns:p14="http://schemas.microsoft.com/office/powerpoint/2010/main" val="3979589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9343E-84A6-465F-8F19-0C2818F2B6F8}" type="datetimeFigureOut">
              <a:rPr lang="en-US" smtClean="0"/>
              <a:t>03-Oct-20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D5487B0-5117-49AA-95A1-856207AE7528}" type="slidenum">
              <a:rPr lang="en-US" smtClean="0"/>
              <a:t>‹#›</a:t>
            </a:fld>
            <a:endParaRPr lang="en-US"/>
          </a:p>
        </p:txBody>
      </p:sp>
    </p:spTree>
    <p:extLst>
      <p:ext uri="{BB962C8B-B14F-4D97-AF65-F5344CB8AC3E}">
        <p14:creationId xmlns:p14="http://schemas.microsoft.com/office/powerpoint/2010/main" val="3506832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39343E-84A6-465F-8F19-0C2818F2B6F8}" type="datetimeFigureOut">
              <a:rPr lang="en-US" smtClean="0"/>
              <a:t>03-Oct-20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D5487B0-5117-49AA-95A1-856207AE7528}" type="slidenum">
              <a:rPr lang="en-US" smtClean="0"/>
              <a:t>‹#›</a:t>
            </a:fld>
            <a:endParaRPr lang="en-US"/>
          </a:p>
        </p:txBody>
      </p:sp>
    </p:spTree>
    <p:extLst>
      <p:ext uri="{BB962C8B-B14F-4D97-AF65-F5344CB8AC3E}">
        <p14:creationId xmlns:p14="http://schemas.microsoft.com/office/powerpoint/2010/main" val="370980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39343E-84A6-465F-8F19-0C2818F2B6F8}" type="datetimeFigureOut">
              <a:rPr lang="en-US" smtClean="0"/>
              <a:t>03-Oct-20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D5487B0-5117-49AA-95A1-856207AE7528}" type="slidenum">
              <a:rPr lang="en-US" smtClean="0"/>
              <a:t>‹#›</a:t>
            </a:fld>
            <a:endParaRPr lang="en-US"/>
          </a:p>
        </p:txBody>
      </p:sp>
    </p:spTree>
    <p:extLst>
      <p:ext uri="{BB962C8B-B14F-4D97-AF65-F5344CB8AC3E}">
        <p14:creationId xmlns:p14="http://schemas.microsoft.com/office/powerpoint/2010/main" val="1152646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39343E-84A6-465F-8F19-0C2818F2B6F8}" type="datetimeFigureOut">
              <a:rPr lang="en-US" smtClean="0"/>
              <a:t>03-Oct-20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D5487B0-5117-49AA-95A1-856207AE7528}" type="slidenum">
              <a:rPr lang="en-US" smtClean="0"/>
              <a:t>‹#›</a:t>
            </a:fld>
            <a:endParaRPr lang="en-US"/>
          </a:p>
        </p:txBody>
      </p:sp>
    </p:spTree>
    <p:extLst>
      <p:ext uri="{BB962C8B-B14F-4D97-AF65-F5344CB8AC3E}">
        <p14:creationId xmlns:p14="http://schemas.microsoft.com/office/powerpoint/2010/main" val="1212252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39343E-84A6-465F-8F19-0C2818F2B6F8}" type="datetimeFigureOut">
              <a:rPr lang="en-US" smtClean="0"/>
              <a:t>03-Oct-20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D5487B0-5117-49AA-95A1-856207AE7528}" type="slidenum">
              <a:rPr lang="en-US" smtClean="0"/>
              <a:t>‹#›</a:t>
            </a:fld>
            <a:endParaRPr lang="en-US"/>
          </a:p>
        </p:txBody>
      </p:sp>
    </p:spTree>
    <p:extLst>
      <p:ext uri="{BB962C8B-B14F-4D97-AF65-F5344CB8AC3E}">
        <p14:creationId xmlns:p14="http://schemas.microsoft.com/office/powerpoint/2010/main" val="1963591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39343E-84A6-465F-8F19-0C2818F2B6F8}" type="datetimeFigureOut">
              <a:rPr lang="en-US" smtClean="0"/>
              <a:t>03-Oct-20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D5487B0-5117-49AA-95A1-856207AE7528}" type="slidenum">
              <a:rPr lang="en-US" smtClean="0"/>
              <a:t>‹#›</a:t>
            </a:fld>
            <a:endParaRPr lang="en-US"/>
          </a:p>
        </p:txBody>
      </p:sp>
    </p:spTree>
    <p:extLst>
      <p:ext uri="{BB962C8B-B14F-4D97-AF65-F5344CB8AC3E}">
        <p14:creationId xmlns:p14="http://schemas.microsoft.com/office/powerpoint/2010/main" val="1478746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39343E-84A6-465F-8F19-0C2818F2B6F8}" type="datetimeFigureOut">
              <a:rPr lang="en-US" smtClean="0"/>
              <a:t>03-Oct-20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D5487B0-5117-49AA-95A1-856207AE7528}" type="slidenum">
              <a:rPr lang="en-US" smtClean="0"/>
              <a:t>‹#›</a:t>
            </a:fld>
            <a:endParaRPr lang="en-US"/>
          </a:p>
        </p:txBody>
      </p:sp>
    </p:spTree>
    <p:extLst>
      <p:ext uri="{BB962C8B-B14F-4D97-AF65-F5344CB8AC3E}">
        <p14:creationId xmlns:p14="http://schemas.microsoft.com/office/powerpoint/2010/main" val="3139941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39343E-84A6-465F-8F19-0C2818F2B6F8}" type="datetimeFigureOut">
              <a:rPr lang="en-US" smtClean="0"/>
              <a:t>03-Oct-20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5487B0-5117-49AA-95A1-856207AE7528}" type="slidenum">
              <a:rPr lang="en-US" smtClean="0"/>
              <a:t>‹#›</a:t>
            </a:fld>
            <a:endParaRPr lang="en-US"/>
          </a:p>
        </p:txBody>
      </p:sp>
    </p:spTree>
    <p:extLst>
      <p:ext uri="{BB962C8B-B14F-4D97-AF65-F5344CB8AC3E}">
        <p14:creationId xmlns:p14="http://schemas.microsoft.com/office/powerpoint/2010/main" val="681214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F39343E-84A6-465F-8F19-0C2818F2B6F8}" type="datetimeFigureOut">
              <a:rPr lang="en-US" smtClean="0"/>
              <a:t>03-Oct-20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D5487B0-5117-49AA-95A1-856207AE7528}" type="slidenum">
              <a:rPr lang="en-US" smtClean="0"/>
              <a:t>‹#›</a:t>
            </a:fld>
            <a:endParaRPr lang="en-US"/>
          </a:p>
        </p:txBody>
      </p:sp>
    </p:spTree>
    <p:extLst>
      <p:ext uri="{BB962C8B-B14F-4D97-AF65-F5344CB8AC3E}">
        <p14:creationId xmlns:p14="http://schemas.microsoft.com/office/powerpoint/2010/main" val="309081936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fahad065/ELM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jojofeelings.wordpress.com/2011/12/14/turning-2/" TargetMode="External"/><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E343B-B38E-43F1-83C8-1E16C30C87B7}"/>
              </a:ext>
            </a:extLst>
          </p:cNvPr>
          <p:cNvSpPr>
            <a:spLocks noGrp="1"/>
          </p:cNvSpPr>
          <p:nvPr>
            <p:ph type="ctrTitle"/>
          </p:nvPr>
        </p:nvSpPr>
        <p:spPr>
          <a:xfrm>
            <a:off x="2095727" y="584200"/>
            <a:ext cx="8915399" cy="2262781"/>
          </a:xfrm>
        </p:spPr>
        <p:txBody>
          <a:bodyPr>
            <a:normAutofit fontScale="90000"/>
          </a:bodyPr>
          <a:lstStyle/>
          <a:p>
            <a:r>
              <a:rPr lang="en-US" dirty="0"/>
              <a:t>             </a:t>
            </a:r>
            <a:r>
              <a:rPr lang="en-US" b="1" dirty="0"/>
              <a:t>AUTHORIZED </a:t>
            </a:r>
            <a:br>
              <a:rPr lang="en-US" dirty="0"/>
            </a:br>
            <a:r>
              <a:rPr lang="en-US" dirty="0"/>
              <a:t>       </a:t>
            </a:r>
            <a:r>
              <a:rPr lang="en-US" b="1" dirty="0"/>
              <a:t>LEAVE MANAGEMENT                                                       </a:t>
            </a:r>
            <a:br>
              <a:rPr lang="en-US" dirty="0"/>
            </a:br>
            <a:r>
              <a:rPr lang="en-US" b="1" dirty="0"/>
              <a:t>            SYSTEM(ALMS)</a:t>
            </a:r>
          </a:p>
        </p:txBody>
      </p:sp>
      <p:sp>
        <p:nvSpPr>
          <p:cNvPr id="4" name="Subtitle 3">
            <a:extLst>
              <a:ext uri="{FF2B5EF4-FFF2-40B4-BE49-F238E27FC236}">
                <a16:creationId xmlns:a16="http://schemas.microsoft.com/office/drawing/2014/main" id="{80C2BDFD-A3D7-4369-9E2B-98379F8557BB}"/>
              </a:ext>
            </a:extLst>
          </p:cNvPr>
          <p:cNvSpPr>
            <a:spLocks noGrp="1"/>
          </p:cNvSpPr>
          <p:nvPr>
            <p:ph type="subTitle" idx="1"/>
          </p:nvPr>
        </p:nvSpPr>
        <p:spPr>
          <a:xfrm>
            <a:off x="2429556" y="4327436"/>
            <a:ext cx="8915399" cy="2058850"/>
          </a:xfrm>
        </p:spPr>
        <p:txBody>
          <a:bodyPr>
            <a:normAutofit fontScale="92500" lnSpcReduction="20000"/>
          </a:bodyPr>
          <a:lstStyle/>
          <a:p>
            <a:r>
              <a:rPr lang="en-US" sz="2800" b="1" dirty="0"/>
              <a:t>Project Guide:     Batch No:           Project By:</a:t>
            </a:r>
            <a:br>
              <a:rPr lang="en-US" sz="2800" b="1" dirty="0"/>
            </a:br>
            <a:br>
              <a:rPr lang="en-US" dirty="0"/>
            </a:br>
            <a:r>
              <a:rPr lang="en-US" sz="2400" dirty="0">
                <a:latin typeface="Arial" panose="020B0604020202020204" pitchFamily="34" charset="0"/>
                <a:cs typeface="Arial" panose="020B0604020202020204" pitchFamily="34" charset="0"/>
              </a:rPr>
              <a:t>Mr</a:t>
            </a:r>
            <a:r>
              <a:rPr lang="en-US" dirty="0"/>
              <a:t>. </a:t>
            </a:r>
            <a:r>
              <a:rPr lang="en-US" sz="2400" dirty="0">
                <a:latin typeface="Arial" panose="020B0604020202020204" pitchFamily="34" charset="0"/>
                <a:cs typeface="Arial" panose="020B0604020202020204" pitchFamily="34" charset="0"/>
              </a:rPr>
              <a:t>Siva Ratna Sai                 17              17N31A0561-Fahad</a:t>
            </a:r>
          </a:p>
          <a:p>
            <a:r>
              <a:rPr lang="en-US" sz="2400" dirty="0">
                <a:latin typeface="Arial" panose="020B0604020202020204" pitchFamily="34" charset="0"/>
                <a:cs typeface="Arial" panose="020B0604020202020204" pitchFamily="34" charset="0"/>
              </a:rPr>
              <a:t>                                                                 17N31A0598-Rohit</a:t>
            </a:r>
          </a:p>
          <a:p>
            <a:r>
              <a:rPr lang="en-US" sz="2400" dirty="0">
                <a:latin typeface="Arial" panose="020B0604020202020204" pitchFamily="34" charset="0"/>
                <a:cs typeface="Arial" panose="020B0604020202020204" pitchFamily="34" charset="0"/>
              </a:rPr>
              <a:t>                                                                 17N31A05A0-Venkat</a:t>
            </a:r>
            <a:br>
              <a:rPr lang="en-US" sz="2400" dirty="0"/>
            </a:br>
            <a:r>
              <a:rPr lang="en-US" sz="2400" dirty="0"/>
              <a:t>                             </a:t>
            </a:r>
          </a:p>
        </p:txBody>
      </p:sp>
    </p:spTree>
    <p:extLst>
      <p:ext uri="{BB962C8B-B14F-4D97-AF65-F5344CB8AC3E}">
        <p14:creationId xmlns:p14="http://schemas.microsoft.com/office/powerpoint/2010/main" val="3226204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443E6-8124-42BA-8642-3580FF4FF9DA}"/>
              </a:ext>
            </a:extLst>
          </p:cNvPr>
          <p:cNvSpPr>
            <a:spLocks noGrp="1"/>
          </p:cNvSpPr>
          <p:nvPr>
            <p:ph type="title"/>
          </p:nvPr>
        </p:nvSpPr>
        <p:spPr>
          <a:xfrm>
            <a:off x="4624925" y="595081"/>
            <a:ext cx="8911687" cy="1280890"/>
          </a:xfrm>
        </p:spPr>
        <p:txBody>
          <a:bodyPr>
            <a:normAutofit/>
          </a:bodyPr>
          <a:lstStyle/>
          <a:p>
            <a:r>
              <a:rPr lang="en-US" sz="2800" b="1" u="sng" dirty="0"/>
              <a:t>HOD MODULE</a:t>
            </a:r>
          </a:p>
        </p:txBody>
      </p:sp>
      <p:sp>
        <p:nvSpPr>
          <p:cNvPr id="3" name="Content Placeholder 2">
            <a:extLst>
              <a:ext uri="{FF2B5EF4-FFF2-40B4-BE49-F238E27FC236}">
                <a16:creationId xmlns:a16="http://schemas.microsoft.com/office/drawing/2014/main" id="{0D0190AC-CF2E-46DB-9C21-69BD78CC693C}"/>
              </a:ext>
            </a:extLst>
          </p:cNvPr>
          <p:cNvSpPr>
            <a:spLocks noGrp="1"/>
          </p:cNvSpPr>
          <p:nvPr>
            <p:ph idx="1"/>
          </p:nvPr>
        </p:nvSpPr>
        <p:spPr>
          <a:xfrm>
            <a:off x="1638300" y="1540189"/>
            <a:ext cx="8915400" cy="4722730"/>
          </a:xfrm>
        </p:spPr>
        <p:txBody>
          <a:bodyPr>
            <a:normAutofit/>
          </a:bodyPr>
          <a:lstStyle/>
          <a:p>
            <a:r>
              <a:rPr lang="en-US" sz="2400" dirty="0">
                <a:latin typeface="Arial" panose="020B0604020202020204" pitchFamily="34" charset="0"/>
                <a:cs typeface="Arial" panose="020B0604020202020204" pitchFamily="34" charset="0"/>
              </a:rPr>
              <a:t>This module is having the power of leave verification of the students or employees.</a:t>
            </a:r>
          </a:p>
          <a:p>
            <a:r>
              <a:rPr lang="en-US" sz="2400" dirty="0">
                <a:latin typeface="Arial" panose="020B0604020202020204" pitchFamily="34" charset="0"/>
                <a:cs typeface="Arial" panose="020B0604020202020204" pitchFamily="34" charset="0"/>
              </a:rPr>
              <a:t>HOD is able to see the leave record of students and faculties.</a:t>
            </a:r>
          </a:p>
          <a:p>
            <a:r>
              <a:rPr lang="en-US" sz="2400" dirty="0">
                <a:latin typeface="Arial" panose="020B0604020202020204" pitchFamily="34" charset="0"/>
                <a:cs typeface="Arial" panose="020B0604020202020204" pitchFamily="34" charset="0"/>
              </a:rPr>
              <a:t>HOD can verify the leave on the basis of the leave availability of the student/faculty and in case of student attendance is the basic criteria.</a:t>
            </a:r>
          </a:p>
          <a:p>
            <a:r>
              <a:rPr lang="en-US" sz="2400" dirty="0">
                <a:latin typeface="Arial" panose="020B0604020202020204" pitchFamily="34" charset="0"/>
                <a:cs typeface="Arial" panose="020B0604020202020204" pitchFamily="34" charset="0"/>
              </a:rPr>
              <a:t>After the leave verification leave is </a:t>
            </a:r>
            <a:r>
              <a:rPr lang="en-US" sz="2400" dirty="0" err="1">
                <a:latin typeface="Arial" panose="020B0604020202020204" pitchFamily="34" charset="0"/>
                <a:cs typeface="Arial" panose="020B0604020202020204" pitchFamily="34" charset="0"/>
              </a:rPr>
              <a:t>transferrd</a:t>
            </a:r>
            <a:r>
              <a:rPr lang="en-US" sz="2400" dirty="0">
                <a:latin typeface="Arial" panose="020B0604020202020204" pitchFamily="34" charset="0"/>
                <a:cs typeface="Arial" panose="020B0604020202020204" pitchFamily="34" charset="0"/>
              </a:rPr>
              <a:t> to principal for the approval.</a:t>
            </a:r>
          </a:p>
          <a:p>
            <a:r>
              <a:rPr lang="en-US" sz="2400" dirty="0">
                <a:latin typeface="Arial" panose="020B0604020202020204" pitchFamily="34" charset="0"/>
                <a:cs typeface="Arial" panose="020B0604020202020204" pitchFamily="34" charset="0"/>
              </a:rPr>
              <a:t>HOD is having authority of approval or disapproval of leave and remark on that.</a:t>
            </a:r>
          </a:p>
        </p:txBody>
      </p:sp>
    </p:spTree>
    <p:extLst>
      <p:ext uri="{BB962C8B-B14F-4D97-AF65-F5344CB8AC3E}">
        <p14:creationId xmlns:p14="http://schemas.microsoft.com/office/powerpoint/2010/main" val="2352638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AA89F-8821-4262-A692-F5135BB242B9}"/>
              </a:ext>
            </a:extLst>
          </p:cNvPr>
          <p:cNvSpPr>
            <a:spLocks noGrp="1"/>
          </p:cNvSpPr>
          <p:nvPr>
            <p:ph type="title"/>
          </p:nvPr>
        </p:nvSpPr>
        <p:spPr>
          <a:xfrm>
            <a:off x="4726525" y="669190"/>
            <a:ext cx="8911687" cy="1280890"/>
          </a:xfrm>
        </p:spPr>
        <p:txBody>
          <a:bodyPr>
            <a:normAutofit/>
          </a:bodyPr>
          <a:lstStyle/>
          <a:p>
            <a:r>
              <a:rPr lang="en-US" sz="2800" b="1" u="sng" dirty="0"/>
              <a:t>PRINCIPAL MODULE</a:t>
            </a:r>
          </a:p>
        </p:txBody>
      </p:sp>
      <p:sp>
        <p:nvSpPr>
          <p:cNvPr id="3" name="Content Placeholder 2">
            <a:extLst>
              <a:ext uri="{FF2B5EF4-FFF2-40B4-BE49-F238E27FC236}">
                <a16:creationId xmlns:a16="http://schemas.microsoft.com/office/drawing/2014/main" id="{684AE7C0-2F4D-4F78-A280-648B496DB8CA}"/>
              </a:ext>
            </a:extLst>
          </p:cNvPr>
          <p:cNvSpPr>
            <a:spLocks noGrp="1"/>
          </p:cNvSpPr>
          <p:nvPr>
            <p:ph idx="1"/>
          </p:nvPr>
        </p:nvSpPr>
        <p:spPr>
          <a:xfrm>
            <a:off x="1921555" y="1770743"/>
            <a:ext cx="8915400" cy="3777622"/>
          </a:xfrm>
        </p:spPr>
        <p:txBody>
          <a:bodyPr>
            <a:normAutofit/>
          </a:bodyPr>
          <a:lstStyle/>
          <a:p>
            <a:r>
              <a:rPr lang="en-US" sz="2400" dirty="0">
                <a:latin typeface="Arial" panose="020B0604020202020204" pitchFamily="34" charset="0"/>
                <a:cs typeface="Arial" panose="020B0604020202020204" pitchFamily="34" charset="0"/>
              </a:rPr>
              <a:t>This module can see the whole view that is leaves verified by HOD and application of leave by students and faculties.</a:t>
            </a:r>
          </a:p>
          <a:p>
            <a:r>
              <a:rPr lang="en-US" sz="2400" dirty="0">
                <a:latin typeface="Arial" panose="020B0604020202020204" pitchFamily="34" charset="0"/>
                <a:cs typeface="Arial" panose="020B0604020202020204" pitchFamily="34" charset="0"/>
              </a:rPr>
              <a:t>Principal is also having authority of approval or disapproval of leave and remark on that.</a:t>
            </a:r>
          </a:p>
        </p:txBody>
      </p:sp>
    </p:spTree>
    <p:extLst>
      <p:ext uri="{BB962C8B-B14F-4D97-AF65-F5344CB8AC3E}">
        <p14:creationId xmlns:p14="http://schemas.microsoft.com/office/powerpoint/2010/main" val="1097472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7B4F3-CD4D-44EE-855F-FD329E7B4C37}"/>
              </a:ext>
            </a:extLst>
          </p:cNvPr>
          <p:cNvSpPr>
            <a:spLocks noGrp="1"/>
          </p:cNvSpPr>
          <p:nvPr>
            <p:ph type="title"/>
          </p:nvPr>
        </p:nvSpPr>
        <p:spPr>
          <a:xfrm>
            <a:off x="1973944" y="435423"/>
            <a:ext cx="9153298" cy="1683661"/>
          </a:xfrm>
        </p:spPr>
        <p:txBody>
          <a:bodyPr>
            <a:normAutofit fontScale="90000"/>
          </a:bodyPr>
          <a:lstStyle/>
          <a:p>
            <a:r>
              <a:rPr lang="en-US" sz="2700" b="1" dirty="0"/>
              <a:t>    HARDWARE REQUIREMENTS </a:t>
            </a:r>
            <a:br>
              <a:rPr lang="en-US" sz="2700" b="1" dirty="0"/>
            </a:br>
            <a:r>
              <a:rPr lang="en-US" sz="2700" b="1" dirty="0"/>
              <a:t>      SPECIFICATIONS:</a:t>
            </a:r>
            <a:br>
              <a:rPr lang="en-US" sz="2700" b="1" dirty="0"/>
            </a:br>
            <a:br>
              <a:rPr lang="en-US" dirty="0"/>
            </a:br>
            <a:r>
              <a:rPr lang="en-US" sz="2700" dirty="0">
                <a:latin typeface="Arial" panose="020B0604020202020204" pitchFamily="34" charset="0"/>
                <a:cs typeface="Arial" panose="020B0604020202020204" pitchFamily="34" charset="0"/>
              </a:rPr>
              <a:t>Processor:        Intel Pentium Family and above</a:t>
            </a:r>
            <a:br>
              <a:rPr lang="en-US" sz="2700" dirty="0">
                <a:latin typeface="Arial" panose="020B0604020202020204" pitchFamily="34" charset="0"/>
                <a:cs typeface="Arial" panose="020B0604020202020204" pitchFamily="34" charset="0"/>
              </a:rPr>
            </a:br>
            <a:r>
              <a:rPr lang="en-US" sz="2700" dirty="0">
                <a:latin typeface="Arial" panose="020B0604020202020204" pitchFamily="34" charset="0"/>
                <a:cs typeface="Arial" panose="020B0604020202020204" pitchFamily="34" charset="0"/>
              </a:rPr>
              <a:t>RAM:                 Above 712 MB</a:t>
            </a:r>
            <a:br>
              <a:rPr lang="en-US" sz="2700" dirty="0">
                <a:latin typeface="Arial" panose="020B0604020202020204" pitchFamily="34" charset="0"/>
                <a:cs typeface="Arial" panose="020B0604020202020204" pitchFamily="34" charset="0"/>
              </a:rPr>
            </a:br>
            <a:r>
              <a:rPr lang="en-US" sz="2700" dirty="0">
                <a:latin typeface="Arial" panose="020B0604020202020204" pitchFamily="34" charset="0"/>
                <a:cs typeface="Arial" panose="020B0604020202020204" pitchFamily="34" charset="0"/>
              </a:rPr>
              <a:t>Hard Disk:         1.5GB and above</a:t>
            </a:r>
          </a:p>
        </p:txBody>
      </p:sp>
      <p:sp>
        <p:nvSpPr>
          <p:cNvPr id="3" name="Content Placeholder 2">
            <a:extLst>
              <a:ext uri="{FF2B5EF4-FFF2-40B4-BE49-F238E27FC236}">
                <a16:creationId xmlns:a16="http://schemas.microsoft.com/office/drawing/2014/main" id="{640D7AD9-BFA2-4D48-A3FC-DB6382E554B6}"/>
              </a:ext>
            </a:extLst>
          </p:cNvPr>
          <p:cNvSpPr>
            <a:spLocks noGrp="1"/>
          </p:cNvSpPr>
          <p:nvPr>
            <p:ph idx="1"/>
          </p:nvPr>
        </p:nvSpPr>
        <p:spPr>
          <a:xfrm>
            <a:off x="1794714" y="3203713"/>
            <a:ext cx="8915400" cy="3777622"/>
          </a:xfrm>
        </p:spPr>
        <p:txBody>
          <a:bodyPr>
            <a:normAutofit/>
          </a:bodyPr>
          <a:lstStyle/>
          <a:p>
            <a:pPr marL="0" indent="0">
              <a:buNone/>
            </a:pPr>
            <a:r>
              <a:rPr lang="en-US" sz="2400" b="1" dirty="0">
                <a:latin typeface="Arial" panose="020B0604020202020204" pitchFamily="34" charset="0"/>
                <a:cs typeface="Arial" panose="020B0604020202020204" pitchFamily="34" charset="0"/>
              </a:rPr>
              <a:t>       SOFTWARE REQUIREMENTS </a:t>
            </a:r>
            <a:br>
              <a:rPr lang="en-US" sz="2400" b="1"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          SPECIFICATIONS:</a:t>
            </a:r>
            <a:br>
              <a:rPr lang="en-US" sz="2400" b="1" dirty="0">
                <a:latin typeface="Arial" panose="020B0604020202020204" pitchFamily="34" charset="0"/>
                <a:cs typeface="Arial" panose="020B0604020202020204" pitchFamily="34" charset="0"/>
              </a:rPr>
            </a:br>
            <a:br>
              <a:rPr lang="en-US" sz="2400" b="1"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Front End:   HTML, CSS, JavaScript.</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Back End: 	PHP/MYSQL.</a:t>
            </a:r>
          </a:p>
          <a:p>
            <a:pPr marL="0" indent="0">
              <a:buNone/>
            </a:pPr>
            <a:r>
              <a:rPr lang="en-US" sz="2400" dirty="0">
                <a:latin typeface="Arial" panose="020B0604020202020204" pitchFamily="34" charset="0"/>
                <a:cs typeface="Arial" panose="020B0604020202020204" pitchFamily="34" charset="0"/>
              </a:rPr>
              <a:t> Software: Xampp Server.</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Editor:  Visual Studio   </a:t>
            </a:r>
          </a:p>
        </p:txBody>
      </p:sp>
    </p:spTree>
    <p:extLst>
      <p:ext uri="{BB962C8B-B14F-4D97-AF65-F5344CB8AC3E}">
        <p14:creationId xmlns:p14="http://schemas.microsoft.com/office/powerpoint/2010/main" val="3953823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12326-5115-4E59-B9A3-B36828BF6893}"/>
              </a:ext>
            </a:extLst>
          </p:cNvPr>
          <p:cNvSpPr>
            <a:spLocks noGrp="1"/>
          </p:cNvSpPr>
          <p:nvPr>
            <p:ph type="title"/>
          </p:nvPr>
        </p:nvSpPr>
        <p:spPr>
          <a:xfrm>
            <a:off x="4668468" y="682167"/>
            <a:ext cx="8911687" cy="1280890"/>
          </a:xfrm>
        </p:spPr>
        <p:txBody>
          <a:bodyPr>
            <a:normAutofit/>
          </a:bodyPr>
          <a:lstStyle/>
          <a:p>
            <a:r>
              <a:rPr lang="en-US" sz="2800" b="1" u="sng" dirty="0"/>
              <a:t>ARCHITECTURE</a:t>
            </a:r>
          </a:p>
        </p:txBody>
      </p:sp>
      <p:pic>
        <p:nvPicPr>
          <p:cNvPr id="5" name="Picture 4">
            <a:extLst>
              <a:ext uri="{FF2B5EF4-FFF2-40B4-BE49-F238E27FC236}">
                <a16:creationId xmlns:a16="http://schemas.microsoft.com/office/drawing/2014/main" id="{48EEEB75-5825-4252-B312-E9971D88A9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7715" y="1414694"/>
            <a:ext cx="7141028" cy="4761139"/>
          </a:xfrm>
          <a:prstGeom prst="rect">
            <a:avLst/>
          </a:prstGeom>
        </p:spPr>
      </p:pic>
    </p:spTree>
    <p:extLst>
      <p:ext uri="{BB962C8B-B14F-4D97-AF65-F5344CB8AC3E}">
        <p14:creationId xmlns:p14="http://schemas.microsoft.com/office/powerpoint/2010/main" val="734414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968D1-045B-4424-B231-107C525E8AC1}"/>
              </a:ext>
            </a:extLst>
          </p:cNvPr>
          <p:cNvSpPr>
            <a:spLocks noGrp="1"/>
          </p:cNvSpPr>
          <p:nvPr>
            <p:ph type="title"/>
          </p:nvPr>
        </p:nvSpPr>
        <p:spPr>
          <a:xfrm>
            <a:off x="4276582" y="740225"/>
            <a:ext cx="8911687" cy="1280890"/>
          </a:xfrm>
        </p:spPr>
        <p:txBody>
          <a:bodyPr>
            <a:normAutofit/>
          </a:bodyPr>
          <a:lstStyle/>
          <a:p>
            <a:r>
              <a:rPr lang="en-US" sz="2800" b="1" u="sng" dirty="0"/>
              <a:t>USE CASE DIAGRAM</a:t>
            </a:r>
          </a:p>
        </p:txBody>
      </p:sp>
      <p:pic>
        <p:nvPicPr>
          <p:cNvPr id="5" name="Picture 4">
            <a:extLst>
              <a:ext uri="{FF2B5EF4-FFF2-40B4-BE49-F238E27FC236}">
                <a16:creationId xmlns:a16="http://schemas.microsoft.com/office/drawing/2014/main" id="{06EB91C5-10A9-4768-9E66-8D72FF3EB1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2818" y="1481137"/>
            <a:ext cx="5926364" cy="4636638"/>
          </a:xfrm>
          <a:prstGeom prst="rect">
            <a:avLst/>
          </a:prstGeom>
        </p:spPr>
      </p:pic>
    </p:spTree>
    <p:extLst>
      <p:ext uri="{BB962C8B-B14F-4D97-AF65-F5344CB8AC3E}">
        <p14:creationId xmlns:p14="http://schemas.microsoft.com/office/powerpoint/2010/main" val="2200987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824FE-CE2B-43C6-996C-B876E9858407}"/>
              </a:ext>
            </a:extLst>
          </p:cNvPr>
          <p:cNvSpPr>
            <a:spLocks noGrp="1"/>
          </p:cNvSpPr>
          <p:nvPr>
            <p:ph type="title"/>
          </p:nvPr>
        </p:nvSpPr>
        <p:spPr/>
        <p:txBody>
          <a:bodyPr>
            <a:normAutofit/>
          </a:bodyPr>
          <a:lstStyle/>
          <a:p>
            <a:r>
              <a:rPr lang="en-US" sz="2800" b="1" dirty="0"/>
              <a:t>                            </a:t>
            </a:r>
            <a:r>
              <a:rPr lang="en-US" sz="2800" b="1" u="sng" dirty="0"/>
              <a:t>SOURCE CODE:</a:t>
            </a:r>
          </a:p>
        </p:txBody>
      </p:sp>
      <p:sp>
        <p:nvSpPr>
          <p:cNvPr id="3" name="Content Placeholder 2">
            <a:extLst>
              <a:ext uri="{FF2B5EF4-FFF2-40B4-BE49-F238E27FC236}">
                <a16:creationId xmlns:a16="http://schemas.microsoft.com/office/drawing/2014/main" id="{C5D1291F-9DB3-4AB1-A610-41B6B0C05DE2}"/>
              </a:ext>
            </a:extLst>
          </p:cNvPr>
          <p:cNvSpPr>
            <a:spLocks noGrp="1"/>
          </p:cNvSpPr>
          <p:nvPr>
            <p:ph idx="1"/>
          </p:nvPr>
        </p:nvSpPr>
        <p:spPr/>
        <p:txBody>
          <a:bodyPr/>
          <a:lstStyle/>
          <a:p>
            <a:r>
              <a:rPr lang="en-US" b="1" dirty="0"/>
              <a:t>Project Link: </a:t>
            </a:r>
            <a:r>
              <a:rPr lang="en-US" dirty="0">
                <a:solidFill>
                  <a:srgbClr val="00B0F0"/>
                </a:solidFill>
                <a:hlinkClick r:id="rId2">
                  <a:extLst>
                    <a:ext uri="{A12FA001-AC4F-418D-AE19-62706E023703}">
                      <ahyp:hlinkClr xmlns:ahyp="http://schemas.microsoft.com/office/drawing/2018/hyperlinkcolor" val="tx"/>
                    </a:ext>
                  </a:extLst>
                </a:hlinkClick>
              </a:rPr>
              <a:t>https://github.com/fahad065/ELMS.git</a:t>
            </a:r>
            <a:endParaRPr lang="en-US" dirty="0">
              <a:solidFill>
                <a:srgbClr val="00B0F0"/>
              </a:solidFill>
            </a:endParaRPr>
          </a:p>
        </p:txBody>
      </p:sp>
    </p:spTree>
    <p:extLst>
      <p:ext uri="{BB962C8B-B14F-4D97-AF65-F5344CB8AC3E}">
        <p14:creationId xmlns:p14="http://schemas.microsoft.com/office/powerpoint/2010/main" val="1511458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C7E7-9F71-40AB-A06D-E208329A2E5B}"/>
              </a:ext>
            </a:extLst>
          </p:cNvPr>
          <p:cNvSpPr>
            <a:spLocks noGrp="1"/>
          </p:cNvSpPr>
          <p:nvPr>
            <p:ph type="title"/>
          </p:nvPr>
        </p:nvSpPr>
        <p:spPr/>
        <p:txBody>
          <a:bodyPr>
            <a:normAutofit/>
          </a:bodyPr>
          <a:lstStyle/>
          <a:p>
            <a:r>
              <a:rPr lang="en-US" sz="2800" b="1" dirty="0"/>
              <a:t>                    OUTPUT SCREENSHOTS:</a:t>
            </a:r>
          </a:p>
        </p:txBody>
      </p:sp>
      <p:pic>
        <p:nvPicPr>
          <p:cNvPr id="4" name="Content Placeholder 3">
            <a:extLst>
              <a:ext uri="{FF2B5EF4-FFF2-40B4-BE49-F238E27FC236}">
                <a16:creationId xmlns:a16="http://schemas.microsoft.com/office/drawing/2014/main" id="{7A70E1F9-61F1-44E6-9F09-D82A7E1DFAB2}"/>
              </a:ext>
            </a:extLst>
          </p:cNvPr>
          <p:cNvPicPr>
            <a:picLocks noGrp="1" noChangeAspect="1"/>
          </p:cNvPicPr>
          <p:nvPr>
            <p:ph idx="1"/>
          </p:nvPr>
        </p:nvPicPr>
        <p:blipFill>
          <a:blip r:embed="rId2"/>
          <a:stretch>
            <a:fillRect/>
          </a:stretch>
        </p:blipFill>
        <p:spPr>
          <a:xfrm>
            <a:off x="1414146" y="1378226"/>
            <a:ext cx="9108080" cy="3894307"/>
          </a:xfrm>
          <a:prstGeom prst="rect">
            <a:avLst/>
          </a:prstGeom>
        </p:spPr>
      </p:pic>
      <p:sp>
        <p:nvSpPr>
          <p:cNvPr id="5" name="TextBox 4">
            <a:extLst>
              <a:ext uri="{FF2B5EF4-FFF2-40B4-BE49-F238E27FC236}">
                <a16:creationId xmlns:a16="http://schemas.microsoft.com/office/drawing/2014/main" id="{2696A9AB-F97F-41B3-8EAA-E0115F11B263}"/>
              </a:ext>
            </a:extLst>
          </p:cNvPr>
          <p:cNvSpPr txBox="1"/>
          <p:nvPr/>
        </p:nvSpPr>
        <p:spPr>
          <a:xfrm>
            <a:off x="3997656" y="5564984"/>
            <a:ext cx="4854797"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Fig 1: Admin Dashboard</a:t>
            </a:r>
          </a:p>
        </p:txBody>
      </p:sp>
    </p:spTree>
    <p:extLst>
      <p:ext uri="{BB962C8B-B14F-4D97-AF65-F5344CB8AC3E}">
        <p14:creationId xmlns:p14="http://schemas.microsoft.com/office/powerpoint/2010/main" val="3179191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A993CCA-F64B-4A06-BBEC-7078B239EFD1}"/>
              </a:ext>
            </a:extLst>
          </p:cNvPr>
          <p:cNvPicPr>
            <a:picLocks noGrp="1" noChangeAspect="1"/>
          </p:cNvPicPr>
          <p:nvPr>
            <p:ph idx="1"/>
          </p:nvPr>
        </p:nvPicPr>
        <p:blipFill>
          <a:blip r:embed="rId2"/>
          <a:stretch>
            <a:fillRect/>
          </a:stretch>
        </p:blipFill>
        <p:spPr>
          <a:xfrm>
            <a:off x="2058913" y="433972"/>
            <a:ext cx="9298092" cy="4866897"/>
          </a:xfrm>
          <a:prstGeom prst="rect">
            <a:avLst/>
          </a:prstGeom>
        </p:spPr>
      </p:pic>
      <p:sp>
        <p:nvSpPr>
          <p:cNvPr id="5" name="TextBox 4">
            <a:extLst>
              <a:ext uri="{FF2B5EF4-FFF2-40B4-BE49-F238E27FC236}">
                <a16:creationId xmlns:a16="http://schemas.microsoft.com/office/drawing/2014/main" id="{C8645056-EB41-4A9C-9F38-96FE85411407}"/>
              </a:ext>
            </a:extLst>
          </p:cNvPr>
          <p:cNvSpPr txBox="1"/>
          <p:nvPr/>
        </p:nvSpPr>
        <p:spPr>
          <a:xfrm>
            <a:off x="4110533" y="5724939"/>
            <a:ext cx="5194852"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Fig 2: Admin Department List</a:t>
            </a:r>
          </a:p>
        </p:txBody>
      </p:sp>
    </p:spTree>
    <p:extLst>
      <p:ext uri="{BB962C8B-B14F-4D97-AF65-F5344CB8AC3E}">
        <p14:creationId xmlns:p14="http://schemas.microsoft.com/office/powerpoint/2010/main" val="4179830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9FBB493-95C9-4493-9A98-FF83605531D2}"/>
              </a:ext>
            </a:extLst>
          </p:cNvPr>
          <p:cNvPicPr>
            <a:picLocks noGrp="1" noChangeAspect="1"/>
          </p:cNvPicPr>
          <p:nvPr>
            <p:ph idx="1"/>
          </p:nvPr>
        </p:nvPicPr>
        <p:blipFill>
          <a:blip r:embed="rId2"/>
          <a:stretch>
            <a:fillRect/>
          </a:stretch>
        </p:blipFill>
        <p:spPr>
          <a:xfrm>
            <a:off x="1876298" y="202618"/>
            <a:ext cx="9845093" cy="5045243"/>
          </a:xfrm>
          <a:prstGeom prst="rect">
            <a:avLst/>
          </a:prstGeom>
        </p:spPr>
      </p:pic>
      <p:sp>
        <p:nvSpPr>
          <p:cNvPr id="5" name="TextBox 4">
            <a:extLst>
              <a:ext uri="{FF2B5EF4-FFF2-40B4-BE49-F238E27FC236}">
                <a16:creationId xmlns:a16="http://schemas.microsoft.com/office/drawing/2014/main" id="{8FC928F7-B404-4174-B486-3E376D27C396}"/>
              </a:ext>
            </a:extLst>
          </p:cNvPr>
          <p:cNvSpPr txBox="1"/>
          <p:nvPr/>
        </p:nvSpPr>
        <p:spPr>
          <a:xfrm>
            <a:off x="4890052" y="5685181"/>
            <a:ext cx="4704521"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Fig 3: Admin Leave History</a:t>
            </a:r>
          </a:p>
        </p:txBody>
      </p:sp>
    </p:spTree>
    <p:extLst>
      <p:ext uri="{BB962C8B-B14F-4D97-AF65-F5344CB8AC3E}">
        <p14:creationId xmlns:p14="http://schemas.microsoft.com/office/powerpoint/2010/main" val="93065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61F4B27-0ADD-4613-9AB7-98C5432E475C}"/>
              </a:ext>
            </a:extLst>
          </p:cNvPr>
          <p:cNvPicPr>
            <a:picLocks noGrp="1" noChangeAspect="1"/>
          </p:cNvPicPr>
          <p:nvPr>
            <p:ph idx="1"/>
          </p:nvPr>
        </p:nvPicPr>
        <p:blipFill>
          <a:blip r:embed="rId2"/>
          <a:stretch>
            <a:fillRect/>
          </a:stretch>
        </p:blipFill>
        <p:spPr>
          <a:xfrm>
            <a:off x="2319131" y="303606"/>
            <a:ext cx="8875695" cy="4849334"/>
          </a:xfrm>
          <a:prstGeom prst="rect">
            <a:avLst/>
          </a:prstGeom>
        </p:spPr>
      </p:pic>
      <p:sp>
        <p:nvSpPr>
          <p:cNvPr id="5" name="TextBox 4">
            <a:extLst>
              <a:ext uri="{FF2B5EF4-FFF2-40B4-BE49-F238E27FC236}">
                <a16:creationId xmlns:a16="http://schemas.microsoft.com/office/drawing/2014/main" id="{0C248BC0-EAC5-49A5-AD06-5B9114F65797}"/>
              </a:ext>
            </a:extLst>
          </p:cNvPr>
          <p:cNvSpPr txBox="1"/>
          <p:nvPr/>
        </p:nvSpPr>
        <p:spPr>
          <a:xfrm>
            <a:off x="5658678" y="5382545"/>
            <a:ext cx="4717774"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Fig 4: Admin Login</a:t>
            </a:r>
          </a:p>
        </p:txBody>
      </p:sp>
    </p:spTree>
    <p:extLst>
      <p:ext uri="{BB962C8B-B14F-4D97-AF65-F5344CB8AC3E}">
        <p14:creationId xmlns:p14="http://schemas.microsoft.com/office/powerpoint/2010/main" val="882168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53A0F-C6BE-4A91-9BEF-30C505481C78}"/>
              </a:ext>
            </a:extLst>
          </p:cNvPr>
          <p:cNvSpPr>
            <a:spLocks noGrp="1"/>
          </p:cNvSpPr>
          <p:nvPr>
            <p:ph type="title"/>
          </p:nvPr>
        </p:nvSpPr>
        <p:spPr/>
        <p:txBody>
          <a:bodyPr>
            <a:normAutofit/>
          </a:bodyPr>
          <a:lstStyle/>
          <a:p>
            <a:r>
              <a:rPr lang="en-US" sz="2800" b="1" dirty="0"/>
              <a:t>CONTENTS</a:t>
            </a:r>
          </a:p>
        </p:txBody>
      </p:sp>
      <p:sp>
        <p:nvSpPr>
          <p:cNvPr id="3" name="Content Placeholder 2">
            <a:extLst>
              <a:ext uri="{FF2B5EF4-FFF2-40B4-BE49-F238E27FC236}">
                <a16:creationId xmlns:a16="http://schemas.microsoft.com/office/drawing/2014/main" id="{9CDB3BC1-F533-4043-B542-8CAF70AAE739}"/>
              </a:ext>
            </a:extLst>
          </p:cNvPr>
          <p:cNvSpPr>
            <a:spLocks noGrp="1"/>
          </p:cNvSpPr>
          <p:nvPr>
            <p:ph idx="1"/>
          </p:nvPr>
        </p:nvSpPr>
        <p:spPr>
          <a:xfrm>
            <a:off x="1921565" y="1470991"/>
            <a:ext cx="9583047" cy="4440231"/>
          </a:xfrm>
        </p:spPr>
        <p:txBody>
          <a:bodyPr>
            <a:normAutofit fontScale="92500" lnSpcReduction="10000"/>
          </a:bodyPr>
          <a:lstStyle/>
          <a:p>
            <a:r>
              <a:rPr lang="en-US" sz="2400" dirty="0">
                <a:latin typeface="Arial" panose="020B0604020202020204" pitchFamily="34" charset="0"/>
                <a:cs typeface="Arial" panose="020B0604020202020204" pitchFamily="34" charset="0"/>
              </a:rPr>
              <a:t>Introduction</a:t>
            </a:r>
          </a:p>
          <a:p>
            <a:r>
              <a:rPr lang="en-US" sz="2400" dirty="0">
                <a:latin typeface="Arial" panose="020B0604020202020204" pitchFamily="34" charset="0"/>
                <a:cs typeface="Arial" panose="020B0604020202020204" pitchFamily="34" charset="0"/>
              </a:rPr>
              <a:t>Abstract</a:t>
            </a:r>
          </a:p>
          <a:p>
            <a:r>
              <a:rPr lang="en-US" sz="2400" dirty="0">
                <a:latin typeface="Arial" panose="020B0604020202020204" pitchFamily="34" charset="0"/>
                <a:cs typeface="Arial" panose="020B0604020202020204" pitchFamily="34" charset="0"/>
              </a:rPr>
              <a:t>Existing System</a:t>
            </a:r>
          </a:p>
          <a:p>
            <a:r>
              <a:rPr lang="en-US" sz="2400" dirty="0">
                <a:latin typeface="Arial" panose="020B0604020202020204" pitchFamily="34" charset="0"/>
                <a:cs typeface="Arial" panose="020B0604020202020204" pitchFamily="34" charset="0"/>
              </a:rPr>
              <a:t>Proposed System</a:t>
            </a:r>
          </a:p>
          <a:p>
            <a:r>
              <a:rPr lang="en-US" sz="2400" dirty="0">
                <a:latin typeface="Arial" panose="020B0604020202020204" pitchFamily="34" charset="0"/>
                <a:cs typeface="Arial" panose="020B0604020202020204" pitchFamily="34" charset="0"/>
              </a:rPr>
              <a:t>Modules</a:t>
            </a:r>
          </a:p>
          <a:p>
            <a:r>
              <a:rPr lang="en-US" sz="2400" dirty="0">
                <a:latin typeface="Arial" panose="020B0604020202020204" pitchFamily="34" charset="0"/>
                <a:cs typeface="Arial" panose="020B0604020202020204" pitchFamily="34" charset="0"/>
              </a:rPr>
              <a:t>System Requirement</a:t>
            </a:r>
          </a:p>
          <a:p>
            <a:r>
              <a:rPr lang="en-US" sz="2400" dirty="0">
                <a:latin typeface="Arial" panose="020B0604020202020204" pitchFamily="34" charset="0"/>
                <a:cs typeface="Arial" panose="020B0604020202020204" pitchFamily="34" charset="0"/>
              </a:rPr>
              <a:t>Architecture</a:t>
            </a:r>
          </a:p>
          <a:p>
            <a:r>
              <a:rPr lang="en-US" sz="2400" dirty="0">
                <a:latin typeface="Arial" panose="020B0604020202020204" pitchFamily="34" charset="0"/>
                <a:cs typeface="Arial" panose="020B0604020202020204" pitchFamily="34" charset="0"/>
              </a:rPr>
              <a:t>Source Code</a:t>
            </a:r>
          </a:p>
          <a:p>
            <a:r>
              <a:rPr lang="en-US" sz="2400" dirty="0">
                <a:latin typeface="Arial" panose="020B0604020202020204" pitchFamily="34" charset="0"/>
                <a:cs typeface="Arial" panose="020B0604020202020204" pitchFamily="34" charset="0"/>
              </a:rPr>
              <a:t>Output Screenshots</a:t>
            </a:r>
          </a:p>
          <a:p>
            <a:r>
              <a:rPr lang="en-US" sz="2400" dirty="0">
                <a:latin typeface="Arial" panose="020B0604020202020204" pitchFamily="34" charset="0"/>
                <a:cs typeface="Arial" panose="020B0604020202020204" pitchFamily="34" charset="0"/>
              </a:rPr>
              <a:t>Conclusion</a:t>
            </a:r>
          </a:p>
        </p:txBody>
      </p:sp>
    </p:spTree>
    <p:extLst>
      <p:ext uri="{BB962C8B-B14F-4D97-AF65-F5344CB8AC3E}">
        <p14:creationId xmlns:p14="http://schemas.microsoft.com/office/powerpoint/2010/main" val="4012053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11B359A-AEE8-474B-8729-C237EC4B9BE0}"/>
              </a:ext>
            </a:extLst>
          </p:cNvPr>
          <p:cNvPicPr>
            <a:picLocks noGrp="1" noChangeAspect="1"/>
          </p:cNvPicPr>
          <p:nvPr>
            <p:ph idx="1"/>
          </p:nvPr>
        </p:nvPicPr>
        <p:blipFill>
          <a:blip r:embed="rId2"/>
          <a:stretch>
            <a:fillRect/>
          </a:stretch>
        </p:blipFill>
        <p:spPr>
          <a:xfrm>
            <a:off x="1934818" y="536068"/>
            <a:ext cx="9348305" cy="4361921"/>
          </a:xfrm>
          <a:prstGeom prst="rect">
            <a:avLst/>
          </a:prstGeom>
        </p:spPr>
      </p:pic>
      <p:sp>
        <p:nvSpPr>
          <p:cNvPr id="7" name="TextBox 6">
            <a:extLst>
              <a:ext uri="{FF2B5EF4-FFF2-40B4-BE49-F238E27FC236}">
                <a16:creationId xmlns:a16="http://schemas.microsoft.com/office/drawing/2014/main" id="{C1E73D9B-EA7A-4E18-9EDF-571A8711F6E2}"/>
              </a:ext>
            </a:extLst>
          </p:cNvPr>
          <p:cNvSpPr txBox="1"/>
          <p:nvPr/>
        </p:nvSpPr>
        <p:spPr>
          <a:xfrm>
            <a:off x="4492488" y="5221356"/>
            <a:ext cx="5711687"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Fig 5: Admin Manage Employee</a:t>
            </a:r>
          </a:p>
        </p:txBody>
      </p:sp>
    </p:spTree>
    <p:extLst>
      <p:ext uri="{BB962C8B-B14F-4D97-AF65-F5344CB8AC3E}">
        <p14:creationId xmlns:p14="http://schemas.microsoft.com/office/powerpoint/2010/main" val="3664382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4DF8825-F2B9-4AB4-B24E-268876A6532B}"/>
              </a:ext>
            </a:extLst>
          </p:cNvPr>
          <p:cNvPicPr>
            <a:picLocks noGrp="1" noChangeAspect="1"/>
          </p:cNvPicPr>
          <p:nvPr>
            <p:ph idx="1"/>
          </p:nvPr>
        </p:nvPicPr>
        <p:blipFill>
          <a:blip r:embed="rId2"/>
          <a:stretch>
            <a:fillRect/>
          </a:stretch>
        </p:blipFill>
        <p:spPr>
          <a:xfrm>
            <a:off x="1806138" y="364397"/>
            <a:ext cx="9340699" cy="4777446"/>
          </a:xfrm>
          <a:prstGeom prst="rect">
            <a:avLst/>
          </a:prstGeom>
        </p:spPr>
      </p:pic>
      <p:sp>
        <p:nvSpPr>
          <p:cNvPr id="6" name="TextBox 5">
            <a:extLst>
              <a:ext uri="{FF2B5EF4-FFF2-40B4-BE49-F238E27FC236}">
                <a16:creationId xmlns:a16="http://schemas.microsoft.com/office/drawing/2014/main" id="{4198A9E6-ABD9-473B-B750-A5CE2459D96B}"/>
              </a:ext>
            </a:extLst>
          </p:cNvPr>
          <p:cNvSpPr txBox="1"/>
          <p:nvPr/>
        </p:nvSpPr>
        <p:spPr>
          <a:xfrm>
            <a:off x="4253947" y="5374836"/>
            <a:ext cx="5698435"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Fig 6: Admin Manage Leave Type</a:t>
            </a:r>
          </a:p>
        </p:txBody>
      </p:sp>
    </p:spTree>
    <p:extLst>
      <p:ext uri="{BB962C8B-B14F-4D97-AF65-F5344CB8AC3E}">
        <p14:creationId xmlns:p14="http://schemas.microsoft.com/office/powerpoint/2010/main" val="2985086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EC109A3-E592-4E89-A47D-F4854F0F5909}"/>
              </a:ext>
            </a:extLst>
          </p:cNvPr>
          <p:cNvPicPr>
            <a:picLocks noGrp="1" noChangeAspect="1"/>
          </p:cNvPicPr>
          <p:nvPr>
            <p:ph idx="1"/>
          </p:nvPr>
        </p:nvPicPr>
        <p:blipFill>
          <a:blip r:embed="rId2"/>
          <a:stretch>
            <a:fillRect/>
          </a:stretch>
        </p:blipFill>
        <p:spPr>
          <a:xfrm>
            <a:off x="2027583" y="508504"/>
            <a:ext cx="9755615" cy="4532519"/>
          </a:xfrm>
          <a:prstGeom prst="rect">
            <a:avLst/>
          </a:prstGeom>
        </p:spPr>
      </p:pic>
      <p:sp>
        <p:nvSpPr>
          <p:cNvPr id="5" name="TextBox 4">
            <a:extLst>
              <a:ext uri="{FF2B5EF4-FFF2-40B4-BE49-F238E27FC236}">
                <a16:creationId xmlns:a16="http://schemas.microsoft.com/office/drawing/2014/main" id="{BADD7C29-31BE-4073-B326-79593965430E}"/>
              </a:ext>
            </a:extLst>
          </p:cNvPr>
          <p:cNvSpPr txBox="1"/>
          <p:nvPr/>
        </p:nvSpPr>
        <p:spPr>
          <a:xfrm>
            <a:off x="4386470" y="5274365"/>
            <a:ext cx="6864626"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Fig 7: Employee Apply Leave</a:t>
            </a:r>
          </a:p>
        </p:txBody>
      </p:sp>
    </p:spTree>
    <p:extLst>
      <p:ext uri="{BB962C8B-B14F-4D97-AF65-F5344CB8AC3E}">
        <p14:creationId xmlns:p14="http://schemas.microsoft.com/office/powerpoint/2010/main" val="816039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B0981B7-BBD3-4FB8-BB33-21F33C84DAAD}"/>
              </a:ext>
            </a:extLst>
          </p:cNvPr>
          <p:cNvPicPr>
            <a:picLocks noGrp="1" noChangeAspect="1"/>
          </p:cNvPicPr>
          <p:nvPr>
            <p:ph idx="1"/>
          </p:nvPr>
        </p:nvPicPr>
        <p:blipFill>
          <a:blip r:embed="rId2"/>
          <a:stretch>
            <a:fillRect/>
          </a:stretch>
        </p:blipFill>
        <p:spPr>
          <a:xfrm>
            <a:off x="1603514" y="338169"/>
            <a:ext cx="9872868" cy="4537779"/>
          </a:xfrm>
          <a:prstGeom prst="rect">
            <a:avLst/>
          </a:prstGeom>
        </p:spPr>
      </p:pic>
      <p:sp>
        <p:nvSpPr>
          <p:cNvPr id="5" name="TextBox 4">
            <a:extLst>
              <a:ext uri="{FF2B5EF4-FFF2-40B4-BE49-F238E27FC236}">
                <a16:creationId xmlns:a16="http://schemas.microsoft.com/office/drawing/2014/main" id="{D9AC383F-3709-42E4-8698-31F73AAF92F7}"/>
              </a:ext>
            </a:extLst>
          </p:cNvPr>
          <p:cNvSpPr txBox="1"/>
          <p:nvPr/>
        </p:nvSpPr>
        <p:spPr>
          <a:xfrm>
            <a:off x="4810540" y="5075583"/>
            <a:ext cx="6188765"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Fig 8: Employee Dashboard</a:t>
            </a:r>
          </a:p>
        </p:txBody>
      </p:sp>
    </p:spTree>
    <p:extLst>
      <p:ext uri="{BB962C8B-B14F-4D97-AF65-F5344CB8AC3E}">
        <p14:creationId xmlns:p14="http://schemas.microsoft.com/office/powerpoint/2010/main" val="2334832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9658A9F-29AD-474D-9A86-402C1BD885C2}"/>
              </a:ext>
            </a:extLst>
          </p:cNvPr>
          <p:cNvPicPr>
            <a:picLocks noGrp="1" noChangeAspect="1"/>
          </p:cNvPicPr>
          <p:nvPr>
            <p:ph idx="1"/>
          </p:nvPr>
        </p:nvPicPr>
        <p:blipFill>
          <a:blip r:embed="rId2"/>
          <a:stretch>
            <a:fillRect/>
          </a:stretch>
        </p:blipFill>
        <p:spPr>
          <a:xfrm>
            <a:off x="1643270" y="227471"/>
            <a:ext cx="10253142" cy="4702338"/>
          </a:xfrm>
          <a:prstGeom prst="rect">
            <a:avLst/>
          </a:prstGeom>
        </p:spPr>
      </p:pic>
      <p:sp>
        <p:nvSpPr>
          <p:cNvPr id="5" name="TextBox 4">
            <a:extLst>
              <a:ext uri="{FF2B5EF4-FFF2-40B4-BE49-F238E27FC236}">
                <a16:creationId xmlns:a16="http://schemas.microsoft.com/office/drawing/2014/main" id="{8E62CF00-C3F5-4F90-8C11-F7D37D189A54}"/>
              </a:ext>
            </a:extLst>
          </p:cNvPr>
          <p:cNvSpPr txBox="1"/>
          <p:nvPr/>
        </p:nvSpPr>
        <p:spPr>
          <a:xfrm>
            <a:off x="4823792" y="5128591"/>
            <a:ext cx="6109252"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Fig 9: Employee Login Page</a:t>
            </a:r>
          </a:p>
        </p:txBody>
      </p:sp>
    </p:spTree>
    <p:extLst>
      <p:ext uri="{BB962C8B-B14F-4D97-AF65-F5344CB8AC3E}">
        <p14:creationId xmlns:p14="http://schemas.microsoft.com/office/powerpoint/2010/main" val="1604306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E1F576C-88D1-4A5F-A577-487E451430B6}"/>
              </a:ext>
            </a:extLst>
          </p:cNvPr>
          <p:cNvPicPr>
            <a:picLocks noGrp="1" noChangeAspect="1"/>
          </p:cNvPicPr>
          <p:nvPr>
            <p:ph idx="1"/>
          </p:nvPr>
        </p:nvPicPr>
        <p:blipFill>
          <a:blip r:embed="rId2"/>
          <a:stretch>
            <a:fillRect/>
          </a:stretch>
        </p:blipFill>
        <p:spPr>
          <a:xfrm>
            <a:off x="2358887" y="228276"/>
            <a:ext cx="8560904" cy="5032837"/>
          </a:xfrm>
          <a:prstGeom prst="rect">
            <a:avLst/>
          </a:prstGeom>
        </p:spPr>
      </p:pic>
      <p:sp>
        <p:nvSpPr>
          <p:cNvPr id="5" name="TextBox 4">
            <a:extLst>
              <a:ext uri="{FF2B5EF4-FFF2-40B4-BE49-F238E27FC236}">
                <a16:creationId xmlns:a16="http://schemas.microsoft.com/office/drawing/2014/main" id="{1E939AC8-E0D1-4D2E-A69E-430412049381}"/>
              </a:ext>
            </a:extLst>
          </p:cNvPr>
          <p:cNvSpPr txBox="1"/>
          <p:nvPr/>
        </p:nvSpPr>
        <p:spPr>
          <a:xfrm>
            <a:off x="4147930" y="5342787"/>
            <a:ext cx="7832035"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Fig 10: Employee Password Recovery</a:t>
            </a:r>
          </a:p>
        </p:txBody>
      </p:sp>
    </p:spTree>
    <p:extLst>
      <p:ext uri="{BB962C8B-B14F-4D97-AF65-F5344CB8AC3E}">
        <p14:creationId xmlns:p14="http://schemas.microsoft.com/office/powerpoint/2010/main" val="841562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D1C2F-780F-4A68-A9DD-DB4ED6822B1E}"/>
              </a:ext>
            </a:extLst>
          </p:cNvPr>
          <p:cNvSpPr>
            <a:spLocks noGrp="1"/>
          </p:cNvSpPr>
          <p:nvPr>
            <p:ph type="title"/>
          </p:nvPr>
        </p:nvSpPr>
        <p:spPr>
          <a:xfrm>
            <a:off x="4726525" y="595081"/>
            <a:ext cx="8911687" cy="1280890"/>
          </a:xfrm>
        </p:spPr>
        <p:txBody>
          <a:bodyPr>
            <a:normAutofit/>
          </a:bodyPr>
          <a:lstStyle/>
          <a:p>
            <a:r>
              <a:rPr lang="en-US" sz="2800" b="1" u="sng"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166D96DD-41B8-435C-83EB-20201FFAD767}"/>
              </a:ext>
            </a:extLst>
          </p:cNvPr>
          <p:cNvSpPr>
            <a:spLocks noGrp="1"/>
          </p:cNvSpPr>
          <p:nvPr>
            <p:ph idx="1"/>
          </p:nvPr>
        </p:nvSpPr>
        <p:spPr>
          <a:xfrm>
            <a:off x="2269898" y="1378856"/>
            <a:ext cx="8915400" cy="4426857"/>
          </a:xfrm>
        </p:spPr>
        <p:txBody>
          <a:bodyPr>
            <a:normAutofit/>
          </a:bodyPr>
          <a:lstStyle/>
          <a:p>
            <a:r>
              <a:rPr lang="en-US" sz="2400" dirty="0">
                <a:latin typeface="Arial" panose="020B0604020202020204" pitchFamily="34" charset="0"/>
                <a:cs typeface="Arial" panose="020B0604020202020204" pitchFamily="34" charset="0"/>
              </a:rPr>
              <a:t>Leave Management System(LSM) is very useful for college to maintain the leave records of the students and employees. This system not only maintains the leave details of the staff, is also maintains the leave applications of the staff and students.</a:t>
            </a:r>
          </a:p>
          <a:p>
            <a:r>
              <a:rPr lang="en-US" sz="2400" dirty="0">
                <a:latin typeface="Arial" panose="020B0604020202020204" pitchFamily="34" charset="0"/>
                <a:cs typeface="Arial" panose="020B0604020202020204" pitchFamily="34" charset="0"/>
              </a:rPr>
              <a:t>The higher authorities may accept or reject the leave applications requested by the staff. Thus this system maintains the excess amount of job done by college to maintain the leaves.</a:t>
            </a:r>
          </a:p>
        </p:txBody>
      </p:sp>
    </p:spTree>
    <p:extLst>
      <p:ext uri="{BB962C8B-B14F-4D97-AF65-F5344CB8AC3E}">
        <p14:creationId xmlns:p14="http://schemas.microsoft.com/office/powerpoint/2010/main" val="38364358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2457476-2DFC-49E6-AE55-961212466D9F}"/>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556000" y="1596571"/>
            <a:ext cx="5704114" cy="4496762"/>
          </a:xfrm>
        </p:spPr>
      </p:pic>
    </p:spTree>
    <p:extLst>
      <p:ext uri="{BB962C8B-B14F-4D97-AF65-F5344CB8AC3E}">
        <p14:creationId xmlns:p14="http://schemas.microsoft.com/office/powerpoint/2010/main" val="4253680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4BA9E-052D-4A62-B09E-AEA8FF6DE74C}"/>
              </a:ext>
            </a:extLst>
          </p:cNvPr>
          <p:cNvSpPr>
            <a:spLocks noGrp="1"/>
          </p:cNvSpPr>
          <p:nvPr>
            <p:ph type="title"/>
          </p:nvPr>
        </p:nvSpPr>
        <p:spPr>
          <a:xfrm>
            <a:off x="4842639" y="566053"/>
            <a:ext cx="8911687" cy="1280890"/>
          </a:xfrm>
        </p:spPr>
        <p:txBody>
          <a:bodyPr>
            <a:normAutofit/>
          </a:bodyPr>
          <a:lstStyle/>
          <a:p>
            <a:r>
              <a:rPr lang="en-US" sz="2800" b="1" u="sng" dirty="0"/>
              <a:t>INTRODUCTION</a:t>
            </a:r>
          </a:p>
        </p:txBody>
      </p:sp>
      <p:sp>
        <p:nvSpPr>
          <p:cNvPr id="3" name="Content Placeholder 2">
            <a:extLst>
              <a:ext uri="{FF2B5EF4-FFF2-40B4-BE49-F238E27FC236}">
                <a16:creationId xmlns:a16="http://schemas.microsoft.com/office/drawing/2014/main" id="{7C93B983-E11D-407A-8739-35AFD40B469E}"/>
              </a:ext>
            </a:extLst>
          </p:cNvPr>
          <p:cNvSpPr>
            <a:spLocks noGrp="1"/>
          </p:cNvSpPr>
          <p:nvPr>
            <p:ph idx="1"/>
          </p:nvPr>
        </p:nvSpPr>
        <p:spPr>
          <a:xfrm>
            <a:off x="2211841" y="2017485"/>
            <a:ext cx="8915400" cy="3777622"/>
          </a:xfrm>
        </p:spPr>
        <p:txBody>
          <a:bodyPr>
            <a:normAutofit/>
          </a:bodyPr>
          <a:lstStyle/>
          <a:p>
            <a:r>
              <a:rPr lang="en-US" sz="2400" dirty="0">
                <a:latin typeface="Arial" panose="020B0604020202020204" pitchFamily="34" charset="0"/>
                <a:cs typeface="Arial" panose="020B0604020202020204" pitchFamily="34" charset="0"/>
              </a:rPr>
              <a:t>The main objective of the proposed system is to decrease the paper work and easier record maintenance by having a particular website for leave maintenance.</a:t>
            </a:r>
          </a:p>
          <a:p>
            <a:r>
              <a:rPr lang="en-US" sz="2400" dirty="0">
                <a:latin typeface="Arial" panose="020B0604020202020204" pitchFamily="34" charset="0"/>
                <a:cs typeface="Arial" panose="020B0604020202020204" pitchFamily="34" charset="0"/>
              </a:rPr>
              <a:t>This approach basically deals with the record of leaves taken by faculty members and students in the organization.</a:t>
            </a:r>
          </a:p>
          <a:p>
            <a:r>
              <a:rPr lang="en-US" sz="2400" dirty="0">
                <a:latin typeface="Arial" panose="020B0604020202020204" pitchFamily="34" charset="0"/>
                <a:cs typeface="Arial" panose="020B0604020202020204" pitchFamily="34" charset="0"/>
              </a:rPr>
              <a:t>This system also approach to reduce the formalities and time delay facing by the institution.</a:t>
            </a:r>
          </a:p>
        </p:txBody>
      </p:sp>
    </p:spTree>
    <p:extLst>
      <p:ext uri="{BB962C8B-B14F-4D97-AF65-F5344CB8AC3E}">
        <p14:creationId xmlns:p14="http://schemas.microsoft.com/office/powerpoint/2010/main" val="2917019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217D31-55D8-4485-BEF8-754B146EFF3F}"/>
              </a:ext>
            </a:extLst>
          </p:cNvPr>
          <p:cNvSpPr>
            <a:spLocks noGrp="1"/>
          </p:cNvSpPr>
          <p:nvPr>
            <p:ph idx="1"/>
          </p:nvPr>
        </p:nvSpPr>
        <p:spPr>
          <a:xfrm>
            <a:off x="1563757" y="424070"/>
            <a:ext cx="9172229" cy="5950225"/>
          </a:xfrm>
        </p:spPr>
        <p:txBody>
          <a:bodyPr>
            <a:normAutofit fontScale="92500" lnSpcReduction="20000"/>
          </a:bodyPr>
          <a:lstStyle/>
          <a:p>
            <a:pPr marL="0" indent="0">
              <a:buNone/>
            </a:pPr>
            <a:r>
              <a:rPr lang="en-US" sz="2800" b="1" dirty="0"/>
              <a:t>                                        </a:t>
            </a:r>
            <a:br>
              <a:rPr lang="en-US" sz="2800" b="1" dirty="0"/>
            </a:br>
            <a:r>
              <a:rPr lang="en-US" sz="2800" b="1" dirty="0"/>
              <a:t>                                     </a:t>
            </a:r>
            <a:r>
              <a:rPr lang="en-US" sz="2800" b="1" u="sng" dirty="0"/>
              <a:t>ABSTRACT:</a:t>
            </a:r>
          </a:p>
          <a:p>
            <a:pPr marL="0" indent="0">
              <a:buNone/>
            </a:pPr>
            <a:r>
              <a:rPr lang="en-US" sz="22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Online leave management system is an application that is of utmost importance for an organization or college. The leave management application will allow the users to apply for the leaves through the online mode by specifying a valid reason for the leave. This can also be implemented at the school and the college levels where the students can apply for the leaves. The user interface must be simple and easy to understand. The leave applications and the approval are done manually. This work can be automated through the use of this application. This application can also allow the users to check the pending leaves that they have.</a:t>
            </a:r>
          </a:p>
          <a:p>
            <a:pPr marL="0" indent="0">
              <a:buNone/>
            </a:pPr>
            <a:r>
              <a:rPr lang="en-US" sz="2400" dirty="0">
                <a:latin typeface="Arial" panose="020B0604020202020204" pitchFamily="34" charset="0"/>
                <a:cs typeface="Arial" panose="020B0604020202020204" pitchFamily="34" charset="0"/>
              </a:rPr>
              <a:t>This application can help in avoiding the leave application that needs to be given to the higher authority with great ease. This application can also help in sending the notifications to the users regarding the leaves that they have availed with great ease. This features  that can be included in this application are</a:t>
            </a:r>
            <a:r>
              <a:rPr lang="en-US" sz="2400" b="1" dirty="0">
                <a:latin typeface="Arial" panose="020B0604020202020204" pitchFamily="34" charset="0"/>
                <a:cs typeface="Arial" panose="020B0604020202020204" pitchFamily="34" charset="0"/>
              </a:rPr>
              <a:t> </a:t>
            </a:r>
            <a:r>
              <a:rPr lang="en-US" sz="2200" b="1" dirty="0">
                <a:latin typeface="Arial" panose="020B0604020202020204" pitchFamily="34" charset="0"/>
                <a:cs typeface="Arial" panose="020B0604020202020204" pitchFamily="34" charset="0"/>
              </a:rPr>
              <a:t>Notification, Reason specified, Easy to use. Reports, Change password, Leave balance, Leave approval and Leave cancellation.</a:t>
            </a:r>
          </a:p>
          <a:p>
            <a:pPr marL="0" indent="0">
              <a:buNone/>
            </a:pPr>
            <a:r>
              <a:rPr lang="en-US" sz="2200" b="1" dirty="0">
                <a:latin typeface="Arial" panose="020B0604020202020204" pitchFamily="34" charset="0"/>
                <a:cs typeface="Arial" panose="020B0604020202020204" pitchFamily="34" charset="0"/>
              </a:rPr>
              <a:t>Languages</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HTML, CSS, JavaScript, jQuery, PHP/MySQL. </a:t>
            </a:r>
          </a:p>
        </p:txBody>
      </p:sp>
    </p:spTree>
    <p:extLst>
      <p:ext uri="{BB962C8B-B14F-4D97-AF65-F5344CB8AC3E}">
        <p14:creationId xmlns:p14="http://schemas.microsoft.com/office/powerpoint/2010/main" val="846549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9B0C3-49BA-4DA5-B4BD-A48BBC512C92}"/>
              </a:ext>
            </a:extLst>
          </p:cNvPr>
          <p:cNvSpPr>
            <a:spLocks noGrp="1"/>
          </p:cNvSpPr>
          <p:nvPr>
            <p:ph type="title"/>
          </p:nvPr>
        </p:nvSpPr>
        <p:spPr>
          <a:xfrm>
            <a:off x="4871668" y="624110"/>
            <a:ext cx="8911687" cy="1280890"/>
          </a:xfrm>
        </p:spPr>
        <p:txBody>
          <a:bodyPr>
            <a:normAutofit/>
          </a:bodyPr>
          <a:lstStyle/>
          <a:p>
            <a:r>
              <a:rPr lang="en-US" sz="2800" b="1" u="sng" dirty="0"/>
              <a:t>EXISTING SYSTEM</a:t>
            </a:r>
          </a:p>
        </p:txBody>
      </p:sp>
      <p:sp>
        <p:nvSpPr>
          <p:cNvPr id="3" name="Content Placeholder 2">
            <a:extLst>
              <a:ext uri="{FF2B5EF4-FFF2-40B4-BE49-F238E27FC236}">
                <a16:creationId xmlns:a16="http://schemas.microsoft.com/office/drawing/2014/main" id="{8E0B4996-F41B-4990-B85D-CBA9ADBB1F3B}"/>
              </a:ext>
            </a:extLst>
          </p:cNvPr>
          <p:cNvSpPr>
            <a:spLocks noGrp="1"/>
          </p:cNvSpPr>
          <p:nvPr>
            <p:ph idx="1"/>
          </p:nvPr>
        </p:nvSpPr>
        <p:spPr>
          <a:xfrm>
            <a:off x="2110241" y="1264555"/>
            <a:ext cx="8915400" cy="5188858"/>
          </a:xfrm>
        </p:spPr>
        <p:txBody>
          <a:bodyPr>
            <a:noAutofit/>
          </a:bodyPr>
          <a:lstStyle/>
          <a:p>
            <a:r>
              <a:rPr lang="en-US" sz="2400" dirty="0">
                <a:latin typeface="Arial" panose="020B0604020202020204" pitchFamily="34" charset="0"/>
                <a:cs typeface="Arial" panose="020B0604020202020204" pitchFamily="34" charset="0"/>
              </a:rPr>
              <a:t>In the current system, student have to suffer lots of problems and formalities for the approval of leaves.</a:t>
            </a:r>
          </a:p>
          <a:p>
            <a:r>
              <a:rPr lang="en-US" sz="2400" dirty="0">
                <a:latin typeface="Arial" panose="020B0604020202020204" pitchFamily="34" charset="0"/>
                <a:cs typeface="Arial" panose="020B0604020202020204" pitchFamily="34" charset="0"/>
              </a:rPr>
              <a:t>In todays system, student specially hostellers have to maintain a leave card for the record of leave, all the activities in this system are done manually and for day scholar, they have to call their parents to contact class teacher to leave their child for so on so reason and then student has to carry a piece of paper to their respective class teacher and he will permit the student to leave the college.</a:t>
            </a:r>
          </a:p>
          <a:p>
            <a:r>
              <a:rPr lang="en-US" sz="2400" dirty="0">
                <a:latin typeface="Arial" panose="020B0604020202020204" pitchFamily="34" charset="0"/>
                <a:cs typeface="Arial" panose="020B0604020202020204" pitchFamily="34" charset="0"/>
              </a:rPr>
              <a:t>Then the security guard who is standing near the gate, will check the permitted slip and then he will allow the student out.</a:t>
            </a:r>
          </a:p>
        </p:txBody>
      </p:sp>
    </p:spTree>
    <p:extLst>
      <p:ext uri="{BB962C8B-B14F-4D97-AF65-F5344CB8AC3E}">
        <p14:creationId xmlns:p14="http://schemas.microsoft.com/office/powerpoint/2010/main" val="2962050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C7D80-D64B-4AC4-A66F-C51435F1C76F}"/>
              </a:ext>
            </a:extLst>
          </p:cNvPr>
          <p:cNvSpPr>
            <a:spLocks noGrp="1"/>
          </p:cNvSpPr>
          <p:nvPr>
            <p:ph type="title"/>
          </p:nvPr>
        </p:nvSpPr>
        <p:spPr>
          <a:xfrm>
            <a:off x="4610411" y="609596"/>
            <a:ext cx="8911687" cy="1280890"/>
          </a:xfrm>
        </p:spPr>
        <p:txBody>
          <a:bodyPr>
            <a:normAutofit/>
          </a:bodyPr>
          <a:lstStyle/>
          <a:p>
            <a:r>
              <a:rPr lang="en-US" sz="2800" b="1" u="sng" dirty="0"/>
              <a:t>PROPOSED SYSTEM</a:t>
            </a:r>
          </a:p>
        </p:txBody>
      </p:sp>
      <p:sp>
        <p:nvSpPr>
          <p:cNvPr id="3" name="Content Placeholder 2">
            <a:extLst>
              <a:ext uri="{FF2B5EF4-FFF2-40B4-BE49-F238E27FC236}">
                <a16:creationId xmlns:a16="http://schemas.microsoft.com/office/drawing/2014/main" id="{BB106AE3-4A7D-4BE8-B553-B51F7D5F96BE}"/>
              </a:ext>
            </a:extLst>
          </p:cNvPr>
          <p:cNvSpPr>
            <a:spLocks noGrp="1"/>
          </p:cNvSpPr>
          <p:nvPr>
            <p:ph idx="1"/>
          </p:nvPr>
        </p:nvSpPr>
        <p:spPr>
          <a:xfrm>
            <a:off x="1638300" y="1540189"/>
            <a:ext cx="8915400" cy="3777622"/>
          </a:xfrm>
        </p:spPr>
        <p:txBody>
          <a:bodyPr>
            <a:normAutofit/>
          </a:bodyPr>
          <a:lstStyle/>
          <a:p>
            <a:r>
              <a:rPr lang="en-US" sz="2400" dirty="0">
                <a:latin typeface="Arial" panose="020B0604020202020204" pitchFamily="34" charset="0"/>
                <a:cs typeface="Arial" panose="020B0604020202020204" pitchFamily="34" charset="0"/>
              </a:rPr>
              <a:t>The proposed system automates the existing system. It decreases the paper work and easier record maintenance by having a Database for leaves maintenance.</a:t>
            </a:r>
          </a:p>
          <a:p>
            <a:r>
              <a:rPr lang="en-US" sz="2400" dirty="0">
                <a:latin typeface="Arial" panose="020B0604020202020204" pitchFamily="34" charset="0"/>
                <a:cs typeface="Arial" panose="020B0604020202020204" pitchFamily="34" charset="0"/>
              </a:rPr>
              <a:t>The Leave Management System(LMS) reduces the over work and time duration. It provides a easy, maintained and systematic environment for the higher panel(HOD/Principal) for the approval of leave.</a:t>
            </a:r>
          </a:p>
        </p:txBody>
      </p:sp>
    </p:spTree>
    <p:extLst>
      <p:ext uri="{BB962C8B-B14F-4D97-AF65-F5344CB8AC3E}">
        <p14:creationId xmlns:p14="http://schemas.microsoft.com/office/powerpoint/2010/main" val="3434794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AD78D-AA89-464C-AD8D-0F8BA4BB0B86}"/>
              </a:ext>
            </a:extLst>
          </p:cNvPr>
          <p:cNvSpPr>
            <a:spLocks noGrp="1"/>
          </p:cNvSpPr>
          <p:nvPr>
            <p:ph type="title"/>
          </p:nvPr>
        </p:nvSpPr>
        <p:spPr>
          <a:xfrm>
            <a:off x="5132925" y="609596"/>
            <a:ext cx="8911687" cy="1280890"/>
          </a:xfrm>
        </p:spPr>
        <p:txBody>
          <a:bodyPr>
            <a:normAutofit/>
          </a:bodyPr>
          <a:lstStyle/>
          <a:p>
            <a:r>
              <a:rPr lang="en-US" sz="2800" b="1" dirty="0"/>
              <a:t>MODULES</a:t>
            </a:r>
          </a:p>
        </p:txBody>
      </p:sp>
      <p:sp>
        <p:nvSpPr>
          <p:cNvPr id="3" name="Content Placeholder 2">
            <a:extLst>
              <a:ext uri="{FF2B5EF4-FFF2-40B4-BE49-F238E27FC236}">
                <a16:creationId xmlns:a16="http://schemas.microsoft.com/office/drawing/2014/main" id="{17F5E2C9-C329-49E2-8694-DE5837807356}"/>
              </a:ext>
            </a:extLst>
          </p:cNvPr>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Faculty</a:t>
            </a:r>
          </a:p>
          <a:p>
            <a:r>
              <a:rPr lang="en-US" sz="2400" dirty="0">
                <a:latin typeface="Arial" panose="020B0604020202020204" pitchFamily="34" charset="0"/>
                <a:cs typeface="Arial" panose="020B0604020202020204" pitchFamily="34" charset="0"/>
              </a:rPr>
              <a:t>Student</a:t>
            </a:r>
          </a:p>
          <a:p>
            <a:r>
              <a:rPr lang="en-US" sz="2400" dirty="0">
                <a:latin typeface="Arial" panose="020B0604020202020204" pitchFamily="34" charset="0"/>
                <a:cs typeface="Arial" panose="020B0604020202020204" pitchFamily="34" charset="0"/>
              </a:rPr>
              <a:t>HOD</a:t>
            </a:r>
          </a:p>
          <a:p>
            <a:r>
              <a:rPr lang="en-US" sz="2400" dirty="0">
                <a:latin typeface="Arial" panose="020B0604020202020204" pitchFamily="34" charset="0"/>
                <a:cs typeface="Arial" panose="020B0604020202020204" pitchFamily="34" charset="0"/>
              </a:rPr>
              <a:t>Principal</a:t>
            </a:r>
          </a:p>
        </p:txBody>
      </p:sp>
    </p:spTree>
    <p:extLst>
      <p:ext uri="{BB962C8B-B14F-4D97-AF65-F5344CB8AC3E}">
        <p14:creationId xmlns:p14="http://schemas.microsoft.com/office/powerpoint/2010/main" val="590080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AA201-FCC2-4C3A-9894-FC41F4B07E82}"/>
              </a:ext>
            </a:extLst>
          </p:cNvPr>
          <p:cNvSpPr>
            <a:spLocks noGrp="1"/>
          </p:cNvSpPr>
          <p:nvPr>
            <p:ph type="title"/>
          </p:nvPr>
        </p:nvSpPr>
        <p:spPr>
          <a:xfrm>
            <a:off x="4349153" y="798281"/>
            <a:ext cx="8911687" cy="1280890"/>
          </a:xfrm>
        </p:spPr>
        <p:txBody>
          <a:bodyPr>
            <a:normAutofit/>
          </a:bodyPr>
          <a:lstStyle/>
          <a:p>
            <a:r>
              <a:rPr lang="en-US" sz="2800" b="1" u="sng" dirty="0"/>
              <a:t>FACULTY MODULE</a:t>
            </a:r>
          </a:p>
        </p:txBody>
      </p:sp>
      <p:sp>
        <p:nvSpPr>
          <p:cNvPr id="3" name="Content Placeholder 2">
            <a:extLst>
              <a:ext uri="{FF2B5EF4-FFF2-40B4-BE49-F238E27FC236}">
                <a16:creationId xmlns:a16="http://schemas.microsoft.com/office/drawing/2014/main" id="{153AAFB5-C9BB-41C5-90FD-52B6FE6B8741}"/>
              </a:ext>
            </a:extLst>
          </p:cNvPr>
          <p:cNvSpPr>
            <a:spLocks noGrp="1"/>
          </p:cNvSpPr>
          <p:nvPr>
            <p:ph idx="1"/>
          </p:nvPr>
        </p:nvSpPr>
        <p:spPr>
          <a:xfrm>
            <a:off x="1921555" y="1905000"/>
            <a:ext cx="8915400" cy="3777622"/>
          </a:xfrm>
        </p:spPr>
        <p:txBody>
          <a:bodyPr>
            <a:normAutofit lnSpcReduction="10000"/>
          </a:bodyPr>
          <a:lstStyle/>
          <a:p>
            <a:r>
              <a:rPr lang="en-US" sz="2400" dirty="0">
                <a:latin typeface="Arial" panose="020B0604020202020204" pitchFamily="34" charset="0"/>
                <a:cs typeface="Arial" panose="020B0604020202020204" pitchFamily="34" charset="0"/>
              </a:rPr>
              <a:t>The initial step which is handled by the admin module is to create a unique user account for each student and faculty member in the organization.</a:t>
            </a:r>
          </a:p>
          <a:p>
            <a:r>
              <a:rPr lang="en-US" sz="2400" dirty="0">
                <a:latin typeface="Arial" panose="020B0604020202020204" pitchFamily="34" charset="0"/>
                <a:cs typeface="Arial" panose="020B0604020202020204" pitchFamily="34" charset="0"/>
              </a:rPr>
              <a:t>This module handles the administrative functions of the system and is used by the head department.</a:t>
            </a:r>
          </a:p>
          <a:p>
            <a:r>
              <a:rPr lang="en-US" sz="2400" dirty="0">
                <a:latin typeface="Arial" panose="020B0604020202020204" pitchFamily="34" charset="0"/>
                <a:cs typeface="Arial" panose="020B0604020202020204" pitchFamily="34" charset="0"/>
              </a:rPr>
              <a:t>Head Department will enter the leave eligibility of each faculty and students, for each type of leave, at the beginning of each leave year.</a:t>
            </a:r>
          </a:p>
          <a:p>
            <a:r>
              <a:rPr lang="en-US" sz="2400" dirty="0">
                <a:latin typeface="Arial" panose="020B0604020202020204" pitchFamily="34" charset="0"/>
                <a:cs typeface="Arial" panose="020B0604020202020204" pitchFamily="34" charset="0"/>
              </a:rPr>
              <a:t>Leave record of a particular student and faculty members in a week or month.</a:t>
            </a:r>
          </a:p>
        </p:txBody>
      </p:sp>
    </p:spTree>
    <p:extLst>
      <p:ext uri="{BB962C8B-B14F-4D97-AF65-F5344CB8AC3E}">
        <p14:creationId xmlns:p14="http://schemas.microsoft.com/office/powerpoint/2010/main" val="3935246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EC00B-FA10-4B6C-A33C-719AAF9E2384}"/>
              </a:ext>
            </a:extLst>
          </p:cNvPr>
          <p:cNvSpPr>
            <a:spLocks noGrp="1"/>
          </p:cNvSpPr>
          <p:nvPr>
            <p:ph type="title"/>
          </p:nvPr>
        </p:nvSpPr>
        <p:spPr>
          <a:xfrm>
            <a:off x="4639439" y="624110"/>
            <a:ext cx="8911687" cy="1280890"/>
          </a:xfrm>
        </p:spPr>
        <p:txBody>
          <a:bodyPr>
            <a:normAutofit/>
          </a:bodyPr>
          <a:lstStyle/>
          <a:p>
            <a:r>
              <a:rPr lang="en-US" sz="2800" b="1" u="sng" dirty="0"/>
              <a:t>STUDENT MODULE</a:t>
            </a:r>
          </a:p>
        </p:txBody>
      </p:sp>
      <p:sp>
        <p:nvSpPr>
          <p:cNvPr id="3" name="Content Placeholder 2">
            <a:extLst>
              <a:ext uri="{FF2B5EF4-FFF2-40B4-BE49-F238E27FC236}">
                <a16:creationId xmlns:a16="http://schemas.microsoft.com/office/drawing/2014/main" id="{15EF0470-5262-4919-8C6B-16B97A656BA3}"/>
              </a:ext>
            </a:extLst>
          </p:cNvPr>
          <p:cNvSpPr>
            <a:spLocks noGrp="1"/>
          </p:cNvSpPr>
          <p:nvPr>
            <p:ph idx="1"/>
          </p:nvPr>
        </p:nvSpPr>
        <p:spPr>
          <a:xfrm>
            <a:off x="2037669" y="1582061"/>
            <a:ext cx="8915400" cy="4684486"/>
          </a:xfrm>
        </p:spPr>
        <p:txBody>
          <a:bodyPr>
            <a:normAutofit fontScale="92500"/>
          </a:bodyPr>
          <a:lstStyle/>
          <a:p>
            <a:r>
              <a:rPr lang="en-US" sz="2400" dirty="0">
                <a:latin typeface="Arial" panose="020B0604020202020204" pitchFamily="34" charset="0"/>
                <a:cs typeface="Arial" panose="020B0604020202020204" pitchFamily="34" charset="0"/>
              </a:rPr>
              <a:t>Student can log in or log out their account for the leave application.</a:t>
            </a:r>
          </a:p>
          <a:p>
            <a:r>
              <a:rPr lang="en-US" sz="2400" dirty="0">
                <a:latin typeface="Arial" panose="020B0604020202020204" pitchFamily="34" charset="0"/>
                <a:cs typeface="Arial" panose="020B0604020202020204" pitchFamily="34" charset="0"/>
              </a:rPr>
              <a:t>Based on the availability of leave, student can apply for leave online.</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Casual leave, Privilege leave, Sick leave, Compensatory off </a:t>
            </a:r>
          </a:p>
          <a:p>
            <a:r>
              <a:rPr lang="en-US" sz="2400" dirty="0">
                <a:latin typeface="Arial" panose="020B0604020202020204" pitchFamily="34" charset="0"/>
                <a:cs typeface="Arial" panose="020B0604020202020204" pitchFamily="34" charset="0"/>
              </a:rPr>
              <a:t>In the starting month of the semester, student can apply for the leave basis on the criteria of leave that is short leave, long leave.</a:t>
            </a:r>
          </a:p>
          <a:p>
            <a:r>
              <a:rPr lang="en-US" sz="2400" dirty="0">
                <a:latin typeface="Arial" panose="020B0604020202020204" pitchFamily="34" charset="0"/>
                <a:cs typeface="Arial" panose="020B0604020202020204" pitchFamily="34" charset="0"/>
              </a:rPr>
              <a:t>After the first month of the new semester, a attendance criteria is maintained, it means student having more than 75% attendance can apply for long </a:t>
            </a:r>
            <a:r>
              <a:rPr lang="en-US" sz="2400" dirty="0" err="1">
                <a:latin typeface="Arial" panose="020B0604020202020204" pitchFamily="34" charset="0"/>
                <a:cs typeface="Arial" panose="020B0604020202020204" pitchFamily="34" charset="0"/>
              </a:rPr>
              <a:t>leave.In</a:t>
            </a:r>
            <a:r>
              <a:rPr lang="en-US" sz="2400" dirty="0">
                <a:latin typeface="Arial" panose="020B0604020202020204" pitchFamily="34" charset="0"/>
                <a:cs typeface="Arial" panose="020B0604020202020204" pitchFamily="34" charset="0"/>
              </a:rPr>
              <a:t> case of emergency student have to show some petition for the leave.</a:t>
            </a:r>
          </a:p>
          <a:p>
            <a:r>
              <a:rPr lang="en-US" sz="2400" dirty="0">
                <a:latin typeface="Arial" panose="020B0604020202020204" pitchFamily="34" charset="0"/>
                <a:cs typeface="Arial" panose="020B0604020202020204" pitchFamily="34" charset="0"/>
              </a:rPr>
              <a:t>Leave application is then transferred to the respective HOD’s, then application will be forwarded to Principal for further approval.</a:t>
            </a: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952759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334</TotalTime>
  <Words>1105</Words>
  <Application>Microsoft Office PowerPoint</Application>
  <PresentationFormat>Widescreen</PresentationFormat>
  <Paragraphs>76</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Century Gothic</vt:lpstr>
      <vt:lpstr>Wingdings 3</vt:lpstr>
      <vt:lpstr>Wisp</vt:lpstr>
      <vt:lpstr>             AUTHORIZED         LEAVE MANAGEMENT                                                                    SYSTEM(ALMS)</vt:lpstr>
      <vt:lpstr>CONTENTS</vt:lpstr>
      <vt:lpstr>INTRODUCTION</vt:lpstr>
      <vt:lpstr>PowerPoint Presentation</vt:lpstr>
      <vt:lpstr>EXISTING SYSTEM</vt:lpstr>
      <vt:lpstr>PROPOSED SYSTEM</vt:lpstr>
      <vt:lpstr>MODULES</vt:lpstr>
      <vt:lpstr>FACULTY MODULE</vt:lpstr>
      <vt:lpstr>STUDENT MODULE</vt:lpstr>
      <vt:lpstr>HOD MODULE</vt:lpstr>
      <vt:lpstr>PRINCIPAL MODULE</vt:lpstr>
      <vt:lpstr>    HARDWARE REQUIREMENTS        SPECIFICATIONS:  Processor:        Intel Pentium Family and above RAM:                 Above 712 MB Hard Disk:         1.5GB and above</vt:lpstr>
      <vt:lpstr>ARCHITECTURE</vt:lpstr>
      <vt:lpstr>USE CASE DIAGRAM</vt:lpstr>
      <vt:lpstr>                            SOURCE CODE:</vt:lpstr>
      <vt:lpstr>                    OUTPUT 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AUTHORIZED         LEAVE MANAGEMENT                                                                    SYSTEM(ALMS)</dc:title>
  <dc:creator>Basil Faheem</dc:creator>
  <cp:lastModifiedBy>Basil Faheem</cp:lastModifiedBy>
  <cp:revision>17</cp:revision>
  <dcterms:created xsi:type="dcterms:W3CDTF">2020-06-10T15:42:02Z</dcterms:created>
  <dcterms:modified xsi:type="dcterms:W3CDTF">2020-10-02T18:54:01Z</dcterms:modified>
</cp:coreProperties>
</file>