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1" d="100"/>
          <a:sy n="101" d="100"/>
        </p:scale>
        <p:origin x="9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4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3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fi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arxiv.org/pdf/2211.09800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spaces/fahad11182/image_editing" TargetMode="External"/><Relationship Id="rId5" Type="http://schemas.openxmlformats.org/officeDocument/2006/relationships/hyperlink" Target="https://github.com/fahad1118/Image-Editing-Using-InstructPix2Pix-Model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blue background with white dots&#10;&#10;Description automatically generated">
            <a:extLst>
              <a:ext uri="{FF2B5EF4-FFF2-40B4-BE49-F238E27FC236}">
                <a16:creationId xmlns:a16="http://schemas.microsoft.com/office/drawing/2014/main" id="{58D89E8C-1876-3A0E-29AE-445F393173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7" b="7"/>
          <a:stretch/>
        </p:blipFill>
        <p:spPr>
          <a:xfrm>
            <a:off x="3048" y="1386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671DB-4784-FA5C-245F-0B53F7CD0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335" y="1754910"/>
            <a:ext cx="10190071" cy="1498546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Image Editing and Wall Painting Color Changing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E5390-F2FD-10D7-7343-486984375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53" y="4727295"/>
            <a:ext cx="4391517" cy="559370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Fahad Hakami</a:t>
            </a:r>
          </a:p>
        </p:txBody>
      </p:sp>
    </p:spTree>
    <p:extLst>
      <p:ext uri="{BB962C8B-B14F-4D97-AF65-F5344CB8AC3E}">
        <p14:creationId xmlns:p14="http://schemas.microsoft.com/office/powerpoint/2010/main" val="66065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blue background with dots&#10;&#10;Description automatically generated">
            <a:extLst>
              <a:ext uri="{FF2B5EF4-FFF2-40B4-BE49-F238E27FC236}">
                <a16:creationId xmlns:a16="http://schemas.microsoft.com/office/drawing/2014/main" id="{452A564B-ACBE-5C55-8D94-458FA832E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3D3FA-5253-BE43-2B3A-200097AA8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0" y="1466849"/>
            <a:ext cx="6245412" cy="4162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08E3C7-F4EC-0921-2808-6B4EB6AFD871}"/>
              </a:ext>
            </a:extLst>
          </p:cNvPr>
          <p:cNvSpPr txBox="1"/>
          <p:nvPr/>
        </p:nvSpPr>
        <p:spPr>
          <a:xfrm>
            <a:off x="581025" y="228600"/>
            <a:ext cx="2876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Previous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D9D93-63B5-D34D-D686-257085F87FCD}"/>
              </a:ext>
            </a:extLst>
          </p:cNvPr>
          <p:cNvSpPr txBox="1"/>
          <p:nvPr/>
        </p:nvSpPr>
        <p:spPr>
          <a:xfrm>
            <a:off x="723900" y="1314450"/>
            <a:ext cx="4873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Overview:</a:t>
            </a:r>
          </a:p>
          <a:p>
            <a:r>
              <a:rPr lang="en-US" dirty="0">
                <a:solidFill>
                  <a:schemeClr val="bg1"/>
                </a:solidFill>
              </a:rPr>
              <a:t>The application uses AI to summarize texts and returns a sentiment label and score for the summarization.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Models Used: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Summarization: 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IBM Plex Mono" panose="020F0502020204030204" pitchFamily="49" charset="0"/>
              </a:rPr>
              <a:t>facebook</a:t>
            </a:r>
            <a:r>
              <a:rPr lang="en-US" b="0" i="0" dirty="0">
                <a:solidFill>
                  <a:srgbClr val="50A14F"/>
                </a:solidFill>
                <a:effectLst/>
                <a:latin typeface="IBM Plex Mono" panose="020F0502020204030204" pitchFamily="49" charset="0"/>
              </a:rPr>
              <a:t>/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IBM Plex Mono" panose="020F0502020204030204" pitchFamily="49" charset="0"/>
              </a:rPr>
              <a:t>bart</a:t>
            </a:r>
            <a:r>
              <a:rPr lang="en-US" b="0" i="0" dirty="0">
                <a:solidFill>
                  <a:srgbClr val="50A14F"/>
                </a:solidFill>
                <a:effectLst/>
                <a:latin typeface="IBM Plex Mono" panose="020F0502020204030204" pitchFamily="49" charset="0"/>
              </a:rPr>
              <a:t>-large-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IBM Plex Mono" panose="020F0502020204030204" pitchFamily="49" charset="0"/>
              </a:rPr>
              <a:t>cnn</a:t>
            </a:r>
            <a:endParaRPr lang="en-US" b="0" i="0" dirty="0">
              <a:solidFill>
                <a:schemeClr val="bg1"/>
              </a:solidFill>
              <a:effectLst/>
              <a:latin typeface="IBM Plex Mono" panose="020F0502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IBM Plex Mono" panose="020F0502020204030204" pitchFamily="49" charset="0"/>
              </a:rPr>
              <a:t>Sentiment Analysis: </a:t>
            </a:r>
            <a:r>
              <a:rPr lang="en-US" b="0" i="0" dirty="0">
                <a:solidFill>
                  <a:srgbClr val="50A14F"/>
                </a:solidFill>
                <a:effectLst/>
                <a:latin typeface="IBM Plex Mono" panose="020B0509050203000203" pitchFamily="49" charset="0"/>
              </a:rPr>
              <a:t>sentiment-analysis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9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blue and white dotted lines&#10;&#10;Description automatically generated">
            <a:extLst>
              <a:ext uri="{FF2B5EF4-FFF2-40B4-BE49-F238E27FC236}">
                <a16:creationId xmlns:a16="http://schemas.microsoft.com/office/drawing/2014/main" id="{C851B169-7C1A-5509-C496-CE7B7C721A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r="9" b="9"/>
          <a:stretch/>
        </p:blipFill>
        <p:spPr>
          <a:xfrm>
            <a:off x="-3048" y="1386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39771-0468-A513-82E0-3D2B16B6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5" y="283090"/>
            <a:ext cx="4897820" cy="876491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Project Overview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F43585-D16B-97A7-FBE7-6058986A4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029" y="2161341"/>
            <a:ext cx="1033806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General Image Editing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Modify images based on textual instructions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Paint Color Changing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 the wall color of rooms using color names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Arabic 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 fully Arabic interface for easy interaction. </a:t>
            </a:r>
          </a:p>
        </p:txBody>
      </p:sp>
    </p:spTree>
    <p:extLst>
      <p:ext uri="{BB962C8B-B14F-4D97-AF65-F5344CB8AC3E}">
        <p14:creationId xmlns:p14="http://schemas.microsoft.com/office/powerpoint/2010/main" val="160611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blue and white dotted background&#10;&#10;Description automatically generated">
            <a:extLst>
              <a:ext uri="{FF2B5EF4-FFF2-40B4-BE49-F238E27FC236}">
                <a16:creationId xmlns:a16="http://schemas.microsoft.com/office/drawing/2014/main" id="{22F72C61-DF5A-EFAC-C649-495E6EDD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18C0D-6237-BFC1-E55C-90C774F9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91" y="262916"/>
            <a:ext cx="4795282" cy="92724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Pipeline 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9C977F-44D1-46ED-36AD-3C29BA45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91" y="1114466"/>
            <a:ext cx="4977905" cy="501707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Step 1</a:t>
            </a:r>
            <a:r>
              <a:rPr lang="en-US" sz="1400" dirty="0">
                <a:solidFill>
                  <a:schemeClr val="bg1"/>
                </a:solidFill>
              </a:rPr>
              <a:t>: Users upload an image.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Step 2</a:t>
            </a:r>
            <a:r>
              <a:rPr lang="en-US" sz="1400" dirty="0">
                <a:solidFill>
                  <a:schemeClr val="bg1"/>
                </a:solidFill>
              </a:rPr>
              <a:t>: For general image editing, users provide Arabic instructions.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Step 3</a:t>
            </a:r>
            <a:r>
              <a:rPr lang="en-US" sz="1400" dirty="0">
                <a:solidFill>
                  <a:schemeClr val="bg1"/>
                </a:solidFill>
              </a:rPr>
              <a:t>: For paint color changes, users select a color (in Arabic or English).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Step 4</a:t>
            </a:r>
            <a:r>
              <a:rPr lang="en-US" sz="1400" dirty="0">
                <a:solidFill>
                  <a:schemeClr val="bg1"/>
                </a:solidFill>
              </a:rPr>
              <a:t>: The system translates the Arabic text and processes the image using the AI model.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Step 5</a:t>
            </a:r>
            <a:r>
              <a:rPr lang="en-US" sz="1400" dirty="0">
                <a:solidFill>
                  <a:schemeClr val="bg1"/>
                </a:solidFill>
              </a:rPr>
              <a:t>: The modified image is displayed.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8404924-B0B3-B9D4-F70C-C266FEC95108}"/>
              </a:ext>
            </a:extLst>
          </p:cNvPr>
          <p:cNvSpPr txBox="1">
            <a:spLocks/>
          </p:cNvSpPr>
          <p:nvPr/>
        </p:nvSpPr>
        <p:spPr>
          <a:xfrm>
            <a:off x="6599667" y="1190159"/>
            <a:ext cx="4977905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0A9391-0A3A-6CFD-DB27-61889B16C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71" y="62948"/>
            <a:ext cx="5722069" cy="336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4E3E95-1841-D594-61CE-37F7F56E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71" y="3491255"/>
            <a:ext cx="5722069" cy="33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1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Content Placeholder 4" descr="A blue and white dotted background&#10;&#10;Description automatically generated">
            <a:extLst>
              <a:ext uri="{FF2B5EF4-FFF2-40B4-BE49-F238E27FC236}">
                <a16:creationId xmlns:a16="http://schemas.microsoft.com/office/drawing/2014/main" id="{D42D714F-34C3-1273-ED01-2CC9D6674F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4" b="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C4AFF4-3AC0-2CF7-6D1D-72E2DB0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9" y="229977"/>
            <a:ext cx="4233356" cy="684423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Models and Pipelines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4B98F8-8D11-4C01-F214-B76038EAC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11" y="2359773"/>
            <a:ext cx="7457106" cy="223186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59369C-A0FD-5D4C-94CD-BAFA3C146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30" y="684624"/>
            <a:ext cx="700125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Model 1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InstructPix2Pix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Modify images based on natural language instructions.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Fine-tuned for text-based image editing.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Model 2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MarianMT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(Helsinki-NLP/opus-mt-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ar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Translate Arabic text to English before passing it to the image editing model.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Reliable translation from Arabic to English.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14D44F-EBF4-8E9B-6F41-8440FA320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269" y="2359773"/>
            <a:ext cx="1650046" cy="22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Content Placeholder 6" descr="A blue dotted swirl with white dots&#10;&#10;Description automatically generated with medium confidence">
            <a:extLst>
              <a:ext uri="{FF2B5EF4-FFF2-40B4-BE49-F238E27FC236}">
                <a16:creationId xmlns:a16="http://schemas.microsoft.com/office/drawing/2014/main" id="{C7E27A07-FCBB-BA3C-A630-6D4FABA5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" b="7"/>
          <a:stretch/>
        </p:blipFill>
        <p:spPr>
          <a:xfrm>
            <a:off x="-8977" y="-2752"/>
            <a:ext cx="12188932" cy="685661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705E81-7E43-6032-4CF4-EEEBE49D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30" y="229977"/>
            <a:ext cx="9774619" cy="684423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Special Measures for Arabic Language Support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BAA57FE-6C79-671B-388D-2E8FFFFC0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9325" y="1401202"/>
            <a:ext cx="8724899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Translation Pipeline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MarianMT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model ensures accurate translation of instructions for the image editing model.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Translation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Arabic color names are automatically translated before processing.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Full Arabic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All text inputs, buttons, and labels are translated to Arabic.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RTL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 interface uses right-to-left styling for better usability by Arabic-speaking users.</a:t>
            </a:r>
          </a:p>
        </p:txBody>
      </p:sp>
    </p:spTree>
    <p:extLst>
      <p:ext uri="{BB962C8B-B14F-4D97-AF65-F5344CB8AC3E}">
        <p14:creationId xmlns:p14="http://schemas.microsoft.com/office/powerpoint/2010/main" val="57425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Content Placeholder 8" descr="A blue background with dots&#10;&#10;Description automatically generated">
            <a:extLst>
              <a:ext uri="{FF2B5EF4-FFF2-40B4-BE49-F238E27FC236}">
                <a16:creationId xmlns:a16="http://schemas.microsoft.com/office/drawing/2014/main" id="{5B099B25-B113-5DEC-E087-FE38538854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4" b="4"/>
          <a:stretch/>
        </p:blipFill>
        <p:spPr>
          <a:xfrm>
            <a:off x="3068" y="-2752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25609-62F2-B7F8-CFE6-EE1B9779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80" y="82057"/>
            <a:ext cx="2202245" cy="778884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5CF83-B83F-2EE6-D477-B70C0A87346E}"/>
              </a:ext>
            </a:extLst>
          </p:cNvPr>
          <p:cNvSpPr txBox="1"/>
          <p:nvPr/>
        </p:nvSpPr>
        <p:spPr>
          <a:xfrm>
            <a:off x="1390650" y="113347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General Image Editing: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DA1E0-51AC-9F12-9442-00BA6D592756}"/>
              </a:ext>
            </a:extLst>
          </p:cNvPr>
          <p:cNvSpPr txBox="1"/>
          <p:nvPr/>
        </p:nvSpPr>
        <p:spPr>
          <a:xfrm>
            <a:off x="1854561" y="1537216"/>
            <a:ext cx="177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Editing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13D0C-B8DD-19BA-8927-5DBC006A4125}"/>
              </a:ext>
            </a:extLst>
          </p:cNvPr>
          <p:cNvSpPr txBox="1"/>
          <p:nvPr/>
        </p:nvSpPr>
        <p:spPr>
          <a:xfrm>
            <a:off x="1982498" y="4010873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Editing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C5E8B-014E-2732-EBDE-7FC94D24378D}"/>
              </a:ext>
            </a:extLst>
          </p:cNvPr>
          <p:cNvSpPr txBox="1"/>
          <p:nvPr/>
        </p:nvSpPr>
        <p:spPr>
          <a:xfrm>
            <a:off x="8473136" y="1537216"/>
            <a:ext cx="177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Editing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EC139-A5D5-1192-4778-B962AD72CC09}"/>
              </a:ext>
            </a:extLst>
          </p:cNvPr>
          <p:cNvSpPr txBox="1"/>
          <p:nvPr/>
        </p:nvSpPr>
        <p:spPr>
          <a:xfrm>
            <a:off x="8601072" y="4010873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Editing</a:t>
            </a:r>
          </a:p>
        </p:txBody>
      </p:sp>
      <p:pic>
        <p:nvPicPr>
          <p:cNvPr id="21" name="Picture 20" descr="A house with a lawn and trees&#10;&#10;Description automatically generated">
            <a:extLst>
              <a:ext uri="{FF2B5EF4-FFF2-40B4-BE49-F238E27FC236}">
                <a16:creationId xmlns:a16="http://schemas.microsoft.com/office/drawing/2014/main" id="{08CBBF21-8730-3CA6-BAD3-EFD812547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9" y="2047875"/>
            <a:ext cx="3092577" cy="1743074"/>
          </a:xfrm>
          <a:prstGeom prst="rect">
            <a:avLst/>
          </a:prstGeom>
        </p:spPr>
      </p:pic>
      <p:pic>
        <p:nvPicPr>
          <p:cNvPr id="23" name="Picture 22" descr="A house with a snow covered yard&#10;&#10;Description automatically generated">
            <a:extLst>
              <a:ext uri="{FF2B5EF4-FFF2-40B4-BE49-F238E27FC236}">
                <a16:creationId xmlns:a16="http://schemas.microsoft.com/office/drawing/2014/main" id="{7237D84B-204F-FF4B-B5E3-A72C44012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20" y="4492087"/>
            <a:ext cx="3258105" cy="17430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C37F53-3C96-18B3-5049-57EAFC3DF34F}"/>
              </a:ext>
            </a:extLst>
          </p:cNvPr>
          <p:cNvSpPr txBox="1"/>
          <p:nvPr/>
        </p:nvSpPr>
        <p:spPr>
          <a:xfrm>
            <a:off x="1689823" y="6305251"/>
            <a:ext cx="239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Prompt:</a:t>
            </a:r>
            <a:r>
              <a:rPr lang="ar-SA" dirty="0">
                <a:solidFill>
                  <a:schemeClr val="bg1"/>
                </a:solidFill>
              </a:rPr>
              <a:t>   اجعل الجو مثلج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8939B2-60EC-576D-4CC3-6D03A552E7E7}"/>
              </a:ext>
            </a:extLst>
          </p:cNvPr>
          <p:cNvSpPr txBox="1"/>
          <p:nvPr/>
        </p:nvSpPr>
        <p:spPr>
          <a:xfrm>
            <a:off x="7362821" y="6305251"/>
            <a:ext cx="399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Prompt:</a:t>
            </a:r>
            <a:r>
              <a:rPr lang="ar-SA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paint the walls with red color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2553E3-1BAF-B664-6742-442930370DC8}"/>
              </a:ext>
            </a:extLst>
          </p:cNvPr>
          <p:cNvSpPr txBox="1"/>
          <p:nvPr/>
        </p:nvSpPr>
        <p:spPr>
          <a:xfrm>
            <a:off x="8009223" y="113347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Paint Color Changing :</a:t>
            </a:r>
            <a:endParaRPr lang="en-US" dirty="0"/>
          </a:p>
        </p:txBody>
      </p:sp>
      <p:pic>
        <p:nvPicPr>
          <p:cNvPr id="28" name="Picture 27" descr="A room with a white wall and wood floor&#10;&#10;Description automatically generated">
            <a:extLst>
              <a:ext uri="{FF2B5EF4-FFF2-40B4-BE49-F238E27FC236}">
                <a16:creationId xmlns:a16="http://schemas.microsoft.com/office/drawing/2014/main" id="{4BEDCE2B-846A-433F-54AB-5FF9F4659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19" y="2047685"/>
            <a:ext cx="3092577" cy="1743075"/>
          </a:xfrm>
          <a:prstGeom prst="rect">
            <a:avLst/>
          </a:prstGeom>
        </p:spPr>
      </p:pic>
      <p:pic>
        <p:nvPicPr>
          <p:cNvPr id="30" name="Picture 29" descr="A red wall in a room&#10;&#10;Description automatically generated">
            <a:extLst>
              <a:ext uri="{FF2B5EF4-FFF2-40B4-BE49-F238E27FC236}">
                <a16:creationId xmlns:a16="http://schemas.microsoft.com/office/drawing/2014/main" id="{FA33E465-36BE-2AEE-CA5C-2CF00B5B4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18" y="4492086"/>
            <a:ext cx="3092577" cy="17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7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blue and white dotted wave&#10;&#10;Description automatically generated with medium confidence">
            <a:extLst>
              <a:ext uri="{FF2B5EF4-FFF2-40B4-BE49-F238E27FC236}">
                <a16:creationId xmlns:a16="http://schemas.microsoft.com/office/drawing/2014/main" id="{679C6731-2808-CE9C-2657-E80BA5D3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" b="7"/>
          <a:stretch/>
        </p:blipFill>
        <p:spPr>
          <a:xfrm>
            <a:off x="20" y="1386"/>
            <a:ext cx="12188932" cy="685661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9E7849-AFF4-0037-8019-65EDF7AC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80" y="74827"/>
            <a:ext cx="9774619" cy="839573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GitHub Repository and Hugging Face Space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E61213-0E4F-F263-3EED-A16F50759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5300" y="2413196"/>
            <a:ext cx="3867150" cy="333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GitHub 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Hugging Face Space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Hugging Face Space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solidFill>
                  <a:schemeClr val="bg1"/>
                </a:solidFill>
              </a:rPr>
              <a:t>InstructPix2Pix Model Paper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InstructPix2Pix Model Paper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41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334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IBM Plex Mono</vt:lpstr>
      <vt:lpstr>Sabon Next LT</vt:lpstr>
      <vt:lpstr>DappledVTI</vt:lpstr>
      <vt:lpstr>Image Editing and Wall Painting Color Changing App</vt:lpstr>
      <vt:lpstr>PowerPoint Presentation</vt:lpstr>
      <vt:lpstr>Project Overview</vt:lpstr>
      <vt:lpstr>Pipeline Implementation</vt:lpstr>
      <vt:lpstr>Models and Pipelines</vt:lpstr>
      <vt:lpstr>Special Measures for Arabic Language Support</vt:lpstr>
      <vt:lpstr>Results</vt:lpstr>
      <vt:lpstr>GitHub Repository and Hugging Face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fahad hakami</dc:creator>
  <cp:lastModifiedBy>fahad hakami</cp:lastModifiedBy>
  <cp:revision>7</cp:revision>
  <dcterms:created xsi:type="dcterms:W3CDTF">2024-09-30T23:36:51Z</dcterms:created>
  <dcterms:modified xsi:type="dcterms:W3CDTF">2024-10-01T02:08:57Z</dcterms:modified>
</cp:coreProperties>
</file>