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9" r:id="rId1"/>
  </p:sldMasterIdLst>
  <p:sldIdLst>
    <p:sldId id="256" r:id="rId2"/>
    <p:sldId id="257" r:id="rId3"/>
    <p:sldId id="303" r:id="rId4"/>
    <p:sldId id="304" r:id="rId5"/>
    <p:sldId id="305" r:id="rId6"/>
    <p:sldId id="310" r:id="rId7"/>
    <p:sldId id="311" r:id="rId8"/>
    <p:sldId id="315" r:id="rId9"/>
    <p:sldId id="316" r:id="rId10"/>
    <p:sldId id="314" r:id="rId11"/>
    <p:sldId id="302" r:id="rId12"/>
    <p:sldId id="313" r:id="rId13"/>
    <p:sldId id="312" r:id="rId14"/>
    <p:sldId id="318" r:id="rId15"/>
    <p:sldId id="317" r:id="rId16"/>
    <p:sldId id="320" r:id="rId17"/>
    <p:sldId id="309" r:id="rId18"/>
    <p:sldId id="29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41" autoAdjust="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107076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884556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93993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066344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426450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385349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4687784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846602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94574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334127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022409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003165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73471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968956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169302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320848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64DE79-268F-4C1A-8933-263129D2AF90}" type="datetimeFigureOut">
              <a:rPr lang="en-US" smtClean="0"/>
              <a:t>11/13/2023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69800832"/>
      </p:ext>
    </p:extLst>
  </p:cSld>
  <p:clrMap bg1="lt1" tx1="dk1" bg2="lt2" tx2="dk2" accent1="accent1" accent2="accent2" accent3="accent3" accent4="accent4" accent5="accent5" accent6="accent6" hlink="hlink" folHlink="folHlink"/>
  <p:sldLayoutIdLst>
    <p:sldLayoutId id="2147484320" r:id="rId1"/>
    <p:sldLayoutId id="2147484321" r:id="rId2"/>
    <p:sldLayoutId id="2147484322" r:id="rId3"/>
    <p:sldLayoutId id="2147484323" r:id="rId4"/>
    <p:sldLayoutId id="2147484324" r:id="rId5"/>
    <p:sldLayoutId id="2147484325" r:id="rId6"/>
    <p:sldLayoutId id="2147484326" r:id="rId7"/>
    <p:sldLayoutId id="2147484327" r:id="rId8"/>
    <p:sldLayoutId id="2147484328" r:id="rId9"/>
    <p:sldLayoutId id="2147484329" r:id="rId10"/>
    <p:sldLayoutId id="2147484330" r:id="rId11"/>
    <p:sldLayoutId id="2147484331" r:id="rId12"/>
    <p:sldLayoutId id="2147484332" r:id="rId13"/>
    <p:sldLayoutId id="2147484333" r:id="rId14"/>
    <p:sldLayoutId id="2147484334" r:id="rId15"/>
    <p:sldLayoutId id="214748433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emf"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38882" y="3577456"/>
            <a:ext cx="10909640" cy="1687814"/>
          </a:xfrm>
        </p:spPr>
        <p:txBody>
          <a:bodyPr anchor="b">
            <a:normAutofit fontScale="90000"/>
          </a:bodyPr>
          <a:lstStyle/>
          <a:p>
            <a:r>
              <a:rPr lang="en-US" sz="5600" b="1" dirty="0">
                <a:latin typeface="Times New Roman"/>
                <a:cs typeface="Times New Roman"/>
              </a:rPr>
              <a:t>Bangladesh Army University of Science and Technology</a:t>
            </a:r>
          </a:p>
        </p:txBody>
      </p:sp>
      <p:pic>
        <p:nvPicPr>
          <p:cNvPr id="4" name="Picture 4" descr="A close up of a sign&#10;&#10;Description generated with very high confidence">
            <a:extLst>
              <a:ext uri="{FF2B5EF4-FFF2-40B4-BE49-F238E27FC236}">
                <a16:creationId xmlns:a16="http://schemas.microsoft.com/office/drawing/2014/main" id="{4B2F984C-6731-40E6-A703-68650FD3A273}"/>
              </a:ext>
            </a:extLst>
          </p:cNvPr>
          <p:cNvPicPr>
            <a:picLocks noChangeAspect="1"/>
          </p:cNvPicPr>
          <p:nvPr/>
        </p:nvPicPr>
        <p:blipFill rotWithShape="1">
          <a:blip r:embed="rId2"/>
          <a:stretch/>
        </p:blipFill>
        <p:spPr>
          <a:xfrm>
            <a:off x="4450649" y="538540"/>
            <a:ext cx="2742004" cy="274200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77498-0F29-F285-3DC6-5C2F4DF8D58F}"/>
              </a:ext>
            </a:extLst>
          </p:cNvPr>
          <p:cNvSpPr>
            <a:spLocks noGrp="1"/>
          </p:cNvSpPr>
          <p:nvPr>
            <p:ph type="title"/>
          </p:nvPr>
        </p:nvSpPr>
        <p:spPr/>
        <p:txBody>
          <a:bodyPr/>
          <a:lstStyle/>
          <a:p>
            <a:r>
              <a:rPr lang="en-US" b="1" dirty="0">
                <a:solidFill>
                  <a:schemeClr val="accent1"/>
                </a:solidFill>
                <a:latin typeface="Times New Roman" panose="02020603050405020304" pitchFamily="18" charset="0"/>
                <a:cs typeface="Times New Roman" panose="02020603050405020304" pitchFamily="18" charset="0"/>
              </a:rPr>
              <a:t>                System Architecture</a:t>
            </a:r>
            <a:r>
              <a:rPr lang="en-US" b="1" dirty="0">
                <a:solidFill>
                  <a:schemeClr val="accent1"/>
                </a:solidFill>
                <a:latin typeface="+mn-lt"/>
              </a:rPr>
              <a:t>:</a:t>
            </a:r>
          </a:p>
        </p:txBody>
      </p:sp>
      <p:pic>
        <p:nvPicPr>
          <p:cNvPr id="7" name="Content Placeholder 6">
            <a:extLst>
              <a:ext uri="{FF2B5EF4-FFF2-40B4-BE49-F238E27FC236}">
                <a16:creationId xmlns:a16="http://schemas.microsoft.com/office/drawing/2014/main" id="{5AC58459-6A25-F6CE-9058-EE0622C90AA7}"/>
              </a:ext>
            </a:extLst>
          </p:cNvPr>
          <p:cNvPicPr>
            <a:picLocks noGrp="1" noChangeAspect="1"/>
          </p:cNvPicPr>
          <p:nvPr>
            <p:ph idx="1"/>
          </p:nvPr>
        </p:nvPicPr>
        <p:blipFill>
          <a:blip r:embed="rId2"/>
          <a:stretch>
            <a:fillRect/>
          </a:stretch>
        </p:blipFill>
        <p:spPr>
          <a:xfrm>
            <a:off x="2303446" y="1690688"/>
            <a:ext cx="6764013" cy="4351338"/>
          </a:xfrm>
        </p:spPr>
      </p:pic>
    </p:spTree>
    <p:extLst>
      <p:ext uri="{BB962C8B-B14F-4D97-AF65-F5344CB8AC3E}">
        <p14:creationId xmlns:p14="http://schemas.microsoft.com/office/powerpoint/2010/main" val="4285856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A9F1-C8EA-40DF-8E5F-4B1ADA1BA4A7}"/>
              </a:ext>
            </a:extLst>
          </p:cNvPr>
          <p:cNvSpPr>
            <a:spLocks noGrp="1"/>
          </p:cNvSpPr>
          <p:nvPr>
            <p:ph type="title"/>
          </p:nvPr>
        </p:nvSpPr>
        <p:spPr>
          <a:xfrm>
            <a:off x="1782147" y="877077"/>
            <a:ext cx="7697756" cy="870776"/>
          </a:xfrm>
        </p:spPr>
        <p:txBody>
          <a:bodyPr>
            <a:normAutofit fontScale="90000"/>
          </a:bodyPr>
          <a:lstStyle/>
          <a:p>
            <a:r>
              <a:rPr lang="en-US" sz="3200" b="1" dirty="0">
                <a:solidFill>
                  <a:schemeClr val="accent1"/>
                </a:solidFill>
                <a:latin typeface="+mn-lt"/>
                <a:ea typeface="Calibri" panose="020F0502020204030204" pitchFamily="34" charset="0"/>
                <a:cs typeface="Times New Roman" panose="02020603050405020304" pitchFamily="18" charset="0"/>
              </a:rPr>
              <a:t>                   </a:t>
            </a:r>
            <a:r>
              <a:rPr lang="en-US" sz="32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Tools and Technologies</a:t>
            </a:r>
            <a:r>
              <a:rPr lang="en-US" sz="3200" b="1" dirty="0">
                <a:solidFill>
                  <a:schemeClr val="accent1"/>
                </a:solidFill>
                <a:latin typeface="+mn-lt"/>
                <a:ea typeface="Calibri" panose="020F0502020204030204" pitchFamily="34" charset="0"/>
                <a:cs typeface="Times New Roman" panose="02020603050405020304" pitchFamily="18" charset="0"/>
              </a:rPr>
              <a:t>:</a:t>
            </a:r>
            <a:br>
              <a:rPr lang="en-US" sz="2000" dirty="0">
                <a:latin typeface="Calibri" panose="020F0502020204030204" pitchFamily="34" charset="0"/>
                <a:ea typeface="Calibri" panose="020F0502020204030204" pitchFamily="34" charset="0"/>
                <a:cs typeface="Times New Roman" panose="02020603050405020304" pitchFamily="18" charset="0"/>
              </a:rPr>
            </a:br>
            <a:endParaRPr lang="en-US" sz="3200" b="1" dirty="0">
              <a:latin typeface="+mn-lt"/>
            </a:endParaRPr>
          </a:p>
        </p:txBody>
      </p:sp>
      <p:sp>
        <p:nvSpPr>
          <p:cNvPr id="3" name="Content Placeholder 2">
            <a:extLst>
              <a:ext uri="{FF2B5EF4-FFF2-40B4-BE49-F238E27FC236}">
                <a16:creationId xmlns:a16="http://schemas.microsoft.com/office/drawing/2014/main" id="{D6D6E7CD-18C2-4585-8856-3FE97EA4BDCB}"/>
              </a:ext>
            </a:extLst>
          </p:cNvPr>
          <p:cNvSpPr>
            <a:spLocks noGrp="1"/>
          </p:cNvSpPr>
          <p:nvPr>
            <p:ph idx="1"/>
          </p:nvPr>
        </p:nvSpPr>
        <p:spPr>
          <a:xfrm>
            <a:off x="1614197" y="1887813"/>
            <a:ext cx="8595360" cy="2553559"/>
          </a:xfrm>
        </p:spPr>
        <p:txBody>
          <a:bodyPr/>
          <a:lstStyle/>
          <a:p>
            <a:pPr marL="0" indent="0">
              <a:buNone/>
            </a:pPr>
            <a:r>
              <a:rPr lang="en-US" b="1" dirty="0">
                <a:latin typeface="Times New Roman" panose="02020603050405020304" pitchFamily="18" charset="0"/>
                <a:cs typeface="Times New Roman" panose="02020603050405020304" pitchFamily="18" charset="0"/>
              </a:rPr>
              <a:t>• Operating System - Windows, Linux, Mac</a:t>
            </a:r>
          </a:p>
          <a:p>
            <a:pPr marL="0" indent="0">
              <a:buNone/>
            </a:pPr>
            <a:r>
              <a:rPr lang="en-US" b="1" dirty="0">
                <a:latin typeface="Times New Roman" panose="02020603050405020304" pitchFamily="18" charset="0"/>
                <a:cs typeface="Times New Roman" panose="02020603050405020304" pitchFamily="18" charset="0"/>
              </a:rPr>
              <a:t>• Language – PHP</a:t>
            </a:r>
          </a:p>
          <a:p>
            <a:pPr marL="0" indent="0">
              <a:buNone/>
            </a:pPr>
            <a:r>
              <a:rPr lang="en-US" b="1" dirty="0">
                <a:latin typeface="Times New Roman" panose="02020603050405020304" pitchFamily="18" charset="0"/>
                <a:cs typeface="Times New Roman" panose="02020603050405020304" pitchFamily="18" charset="0"/>
              </a:rPr>
              <a:t>• Database - MySQL</a:t>
            </a:r>
          </a:p>
          <a:p>
            <a:pPr marL="0" indent="0">
              <a:buNone/>
            </a:pPr>
            <a:r>
              <a:rPr lang="en-US" b="1" dirty="0">
                <a:latin typeface="Times New Roman" panose="02020603050405020304" pitchFamily="18" charset="0"/>
                <a:cs typeface="Times New Roman" panose="02020603050405020304" pitchFamily="18" charset="0"/>
              </a:rPr>
              <a:t>• Development tools – Visual Studio Code</a:t>
            </a:r>
          </a:p>
        </p:txBody>
      </p:sp>
    </p:spTree>
    <p:extLst>
      <p:ext uri="{BB962C8B-B14F-4D97-AF65-F5344CB8AC3E}">
        <p14:creationId xmlns:p14="http://schemas.microsoft.com/office/powerpoint/2010/main" val="1891795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D68EC-A04E-9D44-F452-B5E4F02A51BE}"/>
              </a:ext>
            </a:extLst>
          </p:cNvPr>
          <p:cNvSpPr>
            <a:spLocks noGrp="1"/>
          </p:cNvSpPr>
          <p:nvPr>
            <p:ph type="title"/>
          </p:nvPr>
        </p:nvSpPr>
        <p:spPr>
          <a:xfrm>
            <a:off x="325016" y="337134"/>
            <a:ext cx="10181253" cy="689234"/>
          </a:xfrm>
        </p:spPr>
        <p:txBody>
          <a:bodyPr>
            <a:normAutofit/>
          </a:bodyPr>
          <a:lstStyle/>
          <a:p>
            <a:r>
              <a:rPr lang="en-US" sz="3600" b="1" dirty="0">
                <a:solidFill>
                  <a:schemeClr val="accent1"/>
                </a:solidFill>
                <a:latin typeface="Times New Roman" panose="02020603050405020304" pitchFamily="18" charset="0"/>
                <a:cs typeface="Times New Roman" panose="02020603050405020304" pitchFamily="18" charset="0"/>
              </a:rPr>
              <a:t>                              Database Design</a:t>
            </a:r>
            <a:r>
              <a:rPr lang="en-US" sz="3600" b="1" dirty="0">
                <a:solidFill>
                  <a:schemeClr val="accent1"/>
                </a:solidFill>
                <a:latin typeface="+mn-lt"/>
              </a:rPr>
              <a:t>:</a:t>
            </a:r>
          </a:p>
        </p:txBody>
      </p:sp>
      <p:pic>
        <p:nvPicPr>
          <p:cNvPr id="5" name="Content Placeholder 4">
            <a:extLst>
              <a:ext uri="{FF2B5EF4-FFF2-40B4-BE49-F238E27FC236}">
                <a16:creationId xmlns:a16="http://schemas.microsoft.com/office/drawing/2014/main" id="{A9E3AACC-9A7A-25D2-FEB6-062D1FE4E755}"/>
              </a:ext>
            </a:extLst>
          </p:cNvPr>
          <p:cNvPicPr>
            <a:picLocks noGrp="1" noChangeAspect="1"/>
          </p:cNvPicPr>
          <p:nvPr>
            <p:ph idx="1"/>
          </p:nvPr>
        </p:nvPicPr>
        <p:blipFill>
          <a:blip r:embed="rId2"/>
          <a:stretch>
            <a:fillRect/>
          </a:stretch>
        </p:blipFill>
        <p:spPr>
          <a:xfrm>
            <a:off x="6792685" y="1195792"/>
            <a:ext cx="5094514" cy="4681263"/>
          </a:xfrm>
        </p:spPr>
      </p:pic>
      <p:pic>
        <p:nvPicPr>
          <p:cNvPr id="6" name="Picture 5">
            <a:extLst>
              <a:ext uri="{FF2B5EF4-FFF2-40B4-BE49-F238E27FC236}">
                <a16:creationId xmlns:a16="http://schemas.microsoft.com/office/drawing/2014/main" id="{E089F158-8187-E36A-675B-5513F8F1B5B2}"/>
              </a:ext>
            </a:extLst>
          </p:cNvPr>
          <p:cNvPicPr>
            <a:picLocks noChangeAspect="1"/>
          </p:cNvPicPr>
          <p:nvPr/>
        </p:nvPicPr>
        <p:blipFill>
          <a:blip r:embed="rId3"/>
          <a:stretch>
            <a:fillRect/>
          </a:stretch>
        </p:blipFill>
        <p:spPr>
          <a:xfrm>
            <a:off x="91047" y="1667793"/>
            <a:ext cx="6580342" cy="2099218"/>
          </a:xfrm>
          <a:prstGeom prst="rect">
            <a:avLst/>
          </a:prstGeom>
        </p:spPr>
      </p:pic>
    </p:spTree>
    <p:extLst>
      <p:ext uri="{BB962C8B-B14F-4D97-AF65-F5344CB8AC3E}">
        <p14:creationId xmlns:p14="http://schemas.microsoft.com/office/powerpoint/2010/main" val="1149372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DEFC9-B3C9-D78A-B422-7C064ECE6F4E}"/>
              </a:ext>
            </a:extLst>
          </p:cNvPr>
          <p:cNvSpPr>
            <a:spLocks noGrp="1"/>
          </p:cNvSpPr>
          <p:nvPr>
            <p:ph type="title" idx="4294967295"/>
          </p:nvPr>
        </p:nvSpPr>
        <p:spPr>
          <a:xfrm>
            <a:off x="0" y="7938"/>
            <a:ext cx="3424238" cy="654050"/>
          </a:xfrm>
        </p:spPr>
        <p:txBody>
          <a:bodyPr>
            <a:normAutofit fontScale="90000"/>
          </a:bodyPr>
          <a:lstStyle/>
          <a:p>
            <a:r>
              <a:rPr lang="en-US" sz="3200" b="1" dirty="0">
                <a:solidFill>
                  <a:schemeClr val="accent1"/>
                </a:solidFill>
                <a:latin typeface="+mn-lt"/>
              </a:rPr>
              <a:t>                                            </a:t>
            </a:r>
            <a:r>
              <a:rPr lang="en-US" sz="3200" b="1" dirty="0">
                <a:solidFill>
                  <a:schemeClr val="accent1"/>
                </a:solidFill>
                <a:latin typeface="Times New Roman" panose="02020603050405020304" pitchFamily="18" charset="0"/>
                <a:cs typeface="Times New Roman" panose="02020603050405020304" pitchFamily="18" charset="0"/>
              </a:rPr>
              <a:t>Implementation</a:t>
            </a:r>
            <a:r>
              <a:rPr lang="en-US" sz="3200" b="1" dirty="0">
                <a:latin typeface="+mn-lt"/>
              </a:rPr>
              <a:t>:</a:t>
            </a:r>
          </a:p>
        </p:txBody>
      </p:sp>
      <p:pic>
        <p:nvPicPr>
          <p:cNvPr id="4" name="Picture 3">
            <a:extLst>
              <a:ext uri="{FF2B5EF4-FFF2-40B4-BE49-F238E27FC236}">
                <a16:creationId xmlns:a16="http://schemas.microsoft.com/office/drawing/2014/main" id="{D31BC919-58AD-5095-3946-219F67547204}"/>
              </a:ext>
            </a:extLst>
          </p:cNvPr>
          <p:cNvPicPr>
            <a:picLocks noChangeAspect="1"/>
          </p:cNvPicPr>
          <p:nvPr/>
        </p:nvPicPr>
        <p:blipFill>
          <a:blip r:embed="rId2"/>
          <a:stretch>
            <a:fillRect/>
          </a:stretch>
        </p:blipFill>
        <p:spPr>
          <a:xfrm>
            <a:off x="3965511" y="661988"/>
            <a:ext cx="3756263" cy="2879972"/>
          </a:xfrm>
          <a:prstGeom prst="rect">
            <a:avLst/>
          </a:prstGeom>
        </p:spPr>
      </p:pic>
      <p:pic>
        <p:nvPicPr>
          <p:cNvPr id="6" name="Picture 5">
            <a:extLst>
              <a:ext uri="{FF2B5EF4-FFF2-40B4-BE49-F238E27FC236}">
                <a16:creationId xmlns:a16="http://schemas.microsoft.com/office/drawing/2014/main" id="{75BFE7A2-B8A7-2943-6253-B056C8CD3574}"/>
              </a:ext>
            </a:extLst>
          </p:cNvPr>
          <p:cNvPicPr>
            <a:picLocks noChangeAspect="1"/>
          </p:cNvPicPr>
          <p:nvPr/>
        </p:nvPicPr>
        <p:blipFill>
          <a:blip r:embed="rId3"/>
          <a:stretch>
            <a:fillRect/>
          </a:stretch>
        </p:blipFill>
        <p:spPr>
          <a:xfrm>
            <a:off x="2504975" y="3820885"/>
            <a:ext cx="6808823" cy="2879972"/>
          </a:xfrm>
          <a:prstGeom prst="rect">
            <a:avLst/>
          </a:prstGeom>
        </p:spPr>
      </p:pic>
    </p:spTree>
    <p:extLst>
      <p:ext uri="{BB962C8B-B14F-4D97-AF65-F5344CB8AC3E}">
        <p14:creationId xmlns:p14="http://schemas.microsoft.com/office/powerpoint/2010/main" val="3333113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9078D0-7FD9-6B48-B017-BABB35DADC07}"/>
              </a:ext>
            </a:extLst>
          </p:cNvPr>
          <p:cNvPicPr>
            <a:picLocks noChangeAspect="1"/>
          </p:cNvPicPr>
          <p:nvPr/>
        </p:nvPicPr>
        <p:blipFill>
          <a:blip r:embed="rId2"/>
          <a:stretch>
            <a:fillRect/>
          </a:stretch>
        </p:blipFill>
        <p:spPr>
          <a:xfrm>
            <a:off x="2286001" y="298331"/>
            <a:ext cx="6742439" cy="2939143"/>
          </a:xfrm>
          <a:prstGeom prst="rect">
            <a:avLst/>
          </a:prstGeom>
        </p:spPr>
      </p:pic>
      <p:pic>
        <p:nvPicPr>
          <p:cNvPr id="6" name="Picture 5">
            <a:extLst>
              <a:ext uri="{FF2B5EF4-FFF2-40B4-BE49-F238E27FC236}">
                <a16:creationId xmlns:a16="http://schemas.microsoft.com/office/drawing/2014/main" id="{4DB0124C-E256-FCBC-22AA-E149096CCFB0}"/>
              </a:ext>
            </a:extLst>
          </p:cNvPr>
          <p:cNvPicPr>
            <a:picLocks noChangeAspect="1"/>
          </p:cNvPicPr>
          <p:nvPr/>
        </p:nvPicPr>
        <p:blipFill>
          <a:blip r:embed="rId3"/>
          <a:stretch>
            <a:fillRect/>
          </a:stretch>
        </p:blipFill>
        <p:spPr>
          <a:xfrm>
            <a:off x="2286001" y="4273669"/>
            <a:ext cx="6742439" cy="1232973"/>
          </a:xfrm>
          <a:prstGeom prst="rect">
            <a:avLst/>
          </a:prstGeom>
        </p:spPr>
      </p:pic>
    </p:spTree>
    <p:extLst>
      <p:ext uri="{BB962C8B-B14F-4D97-AF65-F5344CB8AC3E}">
        <p14:creationId xmlns:p14="http://schemas.microsoft.com/office/powerpoint/2010/main" val="3781901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9D7F3F-10FE-A465-9B4C-C765EF8F97B5}"/>
              </a:ext>
            </a:extLst>
          </p:cNvPr>
          <p:cNvPicPr>
            <a:picLocks noChangeAspect="1"/>
          </p:cNvPicPr>
          <p:nvPr/>
        </p:nvPicPr>
        <p:blipFill>
          <a:blip r:embed="rId2"/>
          <a:stretch>
            <a:fillRect/>
          </a:stretch>
        </p:blipFill>
        <p:spPr>
          <a:xfrm>
            <a:off x="2034073" y="811764"/>
            <a:ext cx="7483151" cy="2474342"/>
          </a:xfrm>
          <a:prstGeom prst="rect">
            <a:avLst/>
          </a:prstGeom>
        </p:spPr>
      </p:pic>
      <p:pic>
        <p:nvPicPr>
          <p:cNvPr id="7" name="Picture 6">
            <a:extLst>
              <a:ext uri="{FF2B5EF4-FFF2-40B4-BE49-F238E27FC236}">
                <a16:creationId xmlns:a16="http://schemas.microsoft.com/office/drawing/2014/main" id="{41506910-8479-2405-3509-7FBC3D621B24}"/>
              </a:ext>
            </a:extLst>
          </p:cNvPr>
          <p:cNvPicPr>
            <a:picLocks noChangeAspect="1"/>
          </p:cNvPicPr>
          <p:nvPr/>
        </p:nvPicPr>
        <p:blipFill>
          <a:blip r:embed="rId3"/>
          <a:stretch>
            <a:fillRect/>
          </a:stretch>
        </p:blipFill>
        <p:spPr>
          <a:xfrm>
            <a:off x="2034073" y="4385388"/>
            <a:ext cx="7543981" cy="1520889"/>
          </a:xfrm>
          <a:prstGeom prst="rect">
            <a:avLst/>
          </a:prstGeom>
        </p:spPr>
      </p:pic>
    </p:spTree>
    <p:extLst>
      <p:ext uri="{BB962C8B-B14F-4D97-AF65-F5344CB8AC3E}">
        <p14:creationId xmlns:p14="http://schemas.microsoft.com/office/powerpoint/2010/main" val="489311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E4A71E-97E3-14A6-184F-879D97326966}"/>
              </a:ext>
            </a:extLst>
          </p:cNvPr>
          <p:cNvPicPr>
            <a:picLocks noChangeAspect="1"/>
          </p:cNvPicPr>
          <p:nvPr/>
        </p:nvPicPr>
        <p:blipFill>
          <a:blip r:embed="rId2"/>
          <a:stretch>
            <a:fillRect/>
          </a:stretch>
        </p:blipFill>
        <p:spPr>
          <a:xfrm>
            <a:off x="1763486" y="438539"/>
            <a:ext cx="7380513" cy="2913722"/>
          </a:xfrm>
          <a:prstGeom prst="rect">
            <a:avLst/>
          </a:prstGeom>
        </p:spPr>
      </p:pic>
      <p:pic>
        <p:nvPicPr>
          <p:cNvPr id="6" name="Picture 5">
            <a:extLst>
              <a:ext uri="{FF2B5EF4-FFF2-40B4-BE49-F238E27FC236}">
                <a16:creationId xmlns:a16="http://schemas.microsoft.com/office/drawing/2014/main" id="{60772EC5-369E-F6AE-7589-26F6BCBD9D1C}"/>
              </a:ext>
            </a:extLst>
          </p:cNvPr>
          <p:cNvPicPr>
            <a:picLocks noChangeAspect="1"/>
          </p:cNvPicPr>
          <p:nvPr/>
        </p:nvPicPr>
        <p:blipFill>
          <a:blip r:embed="rId3"/>
          <a:stretch>
            <a:fillRect/>
          </a:stretch>
        </p:blipFill>
        <p:spPr>
          <a:xfrm>
            <a:off x="1763486" y="4448515"/>
            <a:ext cx="7567127" cy="1433133"/>
          </a:xfrm>
          <a:prstGeom prst="rect">
            <a:avLst/>
          </a:prstGeom>
        </p:spPr>
      </p:pic>
    </p:spTree>
    <p:extLst>
      <p:ext uri="{BB962C8B-B14F-4D97-AF65-F5344CB8AC3E}">
        <p14:creationId xmlns:p14="http://schemas.microsoft.com/office/powerpoint/2010/main" val="2310086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36DA9-1976-22B0-2B44-E56B15E1BD48}"/>
              </a:ext>
            </a:extLst>
          </p:cNvPr>
          <p:cNvSpPr>
            <a:spLocks noGrp="1"/>
          </p:cNvSpPr>
          <p:nvPr>
            <p:ph type="title"/>
          </p:nvPr>
        </p:nvSpPr>
        <p:spPr>
          <a:xfrm>
            <a:off x="902736" y="0"/>
            <a:ext cx="10386527" cy="913169"/>
          </a:xfrm>
        </p:spPr>
        <p:txBody>
          <a:bodyPr>
            <a:normAutofit/>
          </a:bodyPr>
          <a:lstStyle/>
          <a:p>
            <a:r>
              <a:rPr lang="en-US" sz="3200" b="1" dirty="0">
                <a:solidFill>
                  <a:schemeClr val="accent1"/>
                </a:solidFill>
                <a:latin typeface="Times New Roman" panose="02020603050405020304" pitchFamily="18" charset="0"/>
                <a:cs typeface="Times New Roman" panose="02020603050405020304" pitchFamily="18" charset="0"/>
              </a:rPr>
              <a:t>Conclusion</a:t>
            </a:r>
            <a:r>
              <a:rPr lang="en-US" sz="3200" b="1" dirty="0">
                <a:latin typeface="+mn-lt"/>
              </a:rPr>
              <a:t>:</a:t>
            </a:r>
          </a:p>
        </p:txBody>
      </p:sp>
      <p:sp>
        <p:nvSpPr>
          <p:cNvPr id="4" name="Content Placeholder 3">
            <a:extLst>
              <a:ext uri="{FF2B5EF4-FFF2-40B4-BE49-F238E27FC236}">
                <a16:creationId xmlns:a16="http://schemas.microsoft.com/office/drawing/2014/main" id="{E1C77C0D-DA1E-85E9-4A94-BE8760DF1AB5}"/>
              </a:ext>
            </a:extLst>
          </p:cNvPr>
          <p:cNvSpPr>
            <a:spLocks noGrp="1"/>
          </p:cNvSpPr>
          <p:nvPr>
            <p:ph idx="1"/>
          </p:nvPr>
        </p:nvSpPr>
        <p:spPr>
          <a:xfrm>
            <a:off x="717679" y="744813"/>
            <a:ext cx="10236460" cy="5245440"/>
          </a:xfrm>
        </p:spPr>
        <p:txBody>
          <a:bodyPr/>
          <a:lstStyle/>
          <a:p>
            <a:r>
              <a:rPr lang="en-US" b="1" dirty="0">
                <a:latin typeface="Times New Roman" panose="02020603050405020304" pitchFamily="18" charset="0"/>
                <a:cs typeface="Times New Roman" panose="02020603050405020304" pitchFamily="18" charset="0"/>
              </a:rPr>
              <a:t>Bangladesh IT (Information Technology) sector is developing day by day. In every sector, online service is essential. This project helps those members who don’t come to first time gym house .It’s also help trainer to communicate student and give task regularly. That ways we can reduce time and easily submit proposal.</a:t>
            </a:r>
          </a:p>
          <a:p>
            <a:r>
              <a:rPr lang="en-US" b="1" dirty="0">
                <a:latin typeface="Times New Roman" panose="02020603050405020304" pitchFamily="18" charset="0"/>
                <a:cs typeface="Times New Roman" panose="02020603050405020304" pitchFamily="18" charset="0"/>
              </a:rPr>
              <a:t>Complex development process. The development process for a gym management software can be quite complex, which may cause delays and challenges when launching and growing your product. Your gym management software will require a long-term investment due to the need for updates, bug fixes, and security vulnerabilities.</a:t>
            </a:r>
          </a:p>
        </p:txBody>
      </p:sp>
    </p:spTree>
    <p:extLst>
      <p:ext uri="{BB962C8B-B14F-4D97-AF65-F5344CB8AC3E}">
        <p14:creationId xmlns:p14="http://schemas.microsoft.com/office/powerpoint/2010/main" val="2880627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AEA4D-82F5-460A-95B0-34971431B59D}"/>
              </a:ext>
            </a:extLst>
          </p:cNvPr>
          <p:cNvSpPr>
            <a:spLocks noGrp="1"/>
          </p:cNvSpPr>
          <p:nvPr>
            <p:ph type="title"/>
          </p:nvPr>
        </p:nvSpPr>
        <p:spPr>
          <a:xfrm>
            <a:off x="506730" y="1464763"/>
            <a:ext cx="4343029" cy="41666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5400" kern="1200" dirty="0">
                <a:solidFill>
                  <a:srgbClr val="FFFFFF"/>
                </a:solidFill>
                <a:latin typeface="Times New Roman"/>
                <a:cs typeface="Times New Roman"/>
              </a:rPr>
              <a:t>Thankyou</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45767" y="598235"/>
            <a:ext cx="5289217" cy="5289217"/>
          </a:xfrm>
        </p:spPr>
      </p:pic>
    </p:spTree>
    <p:extLst>
      <p:ext uri="{BB962C8B-B14F-4D97-AF65-F5344CB8AC3E}">
        <p14:creationId xmlns:p14="http://schemas.microsoft.com/office/powerpoint/2010/main" val="656672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70584-6618-469C-886A-CD4FA2B7275F}"/>
              </a:ext>
            </a:extLst>
          </p:cNvPr>
          <p:cNvSpPr>
            <a:spLocks noGrp="1"/>
          </p:cNvSpPr>
          <p:nvPr>
            <p:ph type="title"/>
          </p:nvPr>
        </p:nvSpPr>
        <p:spPr>
          <a:xfrm>
            <a:off x="1016805" y="1345958"/>
            <a:ext cx="4193196" cy="4166085"/>
          </a:xfrm>
        </p:spPr>
        <p:txBody>
          <a:bodyPr>
            <a:normAutofit/>
          </a:bodyPr>
          <a:lstStyle/>
          <a:p>
            <a:r>
              <a:rPr lang="en-US" sz="4600" b="1" dirty="0">
                <a:latin typeface="Times New Roman" panose="02020603050405020304" pitchFamily="18" charset="0"/>
                <a:cs typeface="Times New Roman" panose="02020603050405020304" pitchFamily="18" charset="0"/>
              </a:rPr>
              <a:t>Database Management Systems Sessional</a:t>
            </a:r>
            <a:br>
              <a:rPr lang="en-US" sz="4600" b="1" dirty="0">
                <a:latin typeface="Times New Roman" panose="02020603050405020304" pitchFamily="18" charset="0"/>
                <a:cs typeface="Times New Roman" panose="02020603050405020304" pitchFamily="18" charset="0"/>
              </a:rPr>
            </a:br>
            <a:r>
              <a:rPr lang="en-US" sz="4600" b="1" dirty="0">
                <a:latin typeface="Times New Roman" panose="02020603050405020304" pitchFamily="18" charset="0"/>
                <a:cs typeface="Times New Roman" panose="02020603050405020304" pitchFamily="18" charset="0"/>
              </a:rPr>
              <a:t>[CSE 2206]</a:t>
            </a:r>
          </a:p>
        </p:txBody>
      </p:sp>
      <p:sp>
        <p:nvSpPr>
          <p:cNvPr id="3" name="Content Placeholder 2">
            <a:extLst>
              <a:ext uri="{FF2B5EF4-FFF2-40B4-BE49-F238E27FC236}">
                <a16:creationId xmlns:a16="http://schemas.microsoft.com/office/drawing/2014/main" id="{A26BB183-A11A-4824-BD4B-EFFA3217B6D9}"/>
              </a:ext>
            </a:extLst>
          </p:cNvPr>
          <p:cNvSpPr>
            <a:spLocks noGrp="1"/>
          </p:cNvSpPr>
          <p:nvPr>
            <p:ph idx="1"/>
          </p:nvPr>
        </p:nvSpPr>
        <p:spPr>
          <a:xfrm>
            <a:off x="6229734" y="750307"/>
            <a:ext cx="5369326" cy="5357387"/>
          </a:xfrm>
        </p:spPr>
        <p:txBody>
          <a:bodyPr vert="horz" lIns="91440" tIns="45720" rIns="91440" bIns="45720" rtlCol="0" anchor="ctr">
            <a:normAutofit fontScale="92500" lnSpcReduction="10000"/>
          </a:bodyPr>
          <a:lstStyle/>
          <a:p>
            <a:pPr marL="0" indent="0" algn="ctr">
              <a:buNone/>
            </a:pPr>
            <a:r>
              <a:rPr lang="en-US" sz="2000" b="1" dirty="0">
                <a:latin typeface="Times New Roman"/>
                <a:cs typeface="Calibri" panose="020F0502020204030204"/>
              </a:rPr>
              <a:t>Group Members:</a:t>
            </a:r>
          </a:p>
          <a:p>
            <a:pPr marL="0" indent="0">
              <a:buNone/>
            </a:pPr>
            <a:endParaRPr lang="en-US" b="1" dirty="0"/>
          </a:p>
          <a:p>
            <a:pPr marL="0" indent="0">
              <a:buNone/>
            </a:pPr>
            <a:r>
              <a:rPr lang="en-US" sz="2000" b="1" dirty="0">
                <a:latin typeface="Times New Roman"/>
                <a:cs typeface="Calibri" panose="020F0502020204030204"/>
              </a:rPr>
              <a:t>1.Md Afik Abrar Jain        </a:t>
            </a:r>
          </a:p>
          <a:p>
            <a:pPr marL="0" indent="0">
              <a:buNone/>
            </a:pPr>
            <a:r>
              <a:rPr lang="en-US" sz="2000" b="1" dirty="0">
                <a:latin typeface="Times New Roman"/>
                <a:cs typeface="Calibri" panose="020F0502020204030204"/>
              </a:rPr>
              <a:t>Id:210101008</a:t>
            </a:r>
          </a:p>
          <a:p>
            <a:pPr marL="0" indent="0">
              <a:buNone/>
            </a:pPr>
            <a:r>
              <a:rPr lang="en-US" sz="2000" b="1" dirty="0">
                <a:latin typeface="Times New Roman"/>
                <a:cs typeface="Calibri" panose="020F0502020204030204"/>
              </a:rPr>
              <a:t>2.Abdullah Al Fahad</a:t>
            </a:r>
          </a:p>
          <a:p>
            <a:pPr marL="0" indent="0">
              <a:buNone/>
            </a:pPr>
            <a:r>
              <a:rPr lang="en-US" sz="2000" b="1" dirty="0">
                <a:latin typeface="Times New Roman"/>
                <a:cs typeface="Calibri" panose="020F0502020204030204"/>
              </a:rPr>
              <a:t>Id:220101010</a:t>
            </a:r>
          </a:p>
          <a:p>
            <a:pPr marL="0" indent="0" algn="ctr">
              <a:buNone/>
            </a:pPr>
            <a:endParaRPr lang="en-US" sz="2000" b="1" dirty="0">
              <a:latin typeface="Times New Roman"/>
              <a:cs typeface="Calibri" panose="020F0502020204030204"/>
            </a:endParaRPr>
          </a:p>
          <a:p>
            <a:pPr marL="0" indent="0" algn="ctr">
              <a:buNone/>
            </a:pPr>
            <a:r>
              <a:rPr lang="en-US" sz="2000" b="1" dirty="0">
                <a:latin typeface="Times New Roman"/>
                <a:cs typeface="Calibri" panose="020F0502020204030204"/>
              </a:rPr>
              <a:t>Project Supervisor</a:t>
            </a:r>
          </a:p>
          <a:p>
            <a:pPr marL="0" indent="0" algn="l">
              <a:buNone/>
            </a:pPr>
            <a:endParaRPr lang="en-SG" sz="1400" b="0" i="0" dirty="0">
              <a:solidFill>
                <a:srgbClr val="434445"/>
              </a:solidFill>
              <a:effectLst/>
              <a:latin typeface="Arial" panose="020B0604020202020204" pitchFamily="34" charset="0"/>
            </a:endParaRPr>
          </a:p>
          <a:p>
            <a:pPr marL="0" indent="0">
              <a:buNone/>
            </a:pPr>
            <a:r>
              <a:rPr lang="en-US" sz="2000" b="1" dirty="0">
                <a:latin typeface="Times New Roman"/>
                <a:cs typeface="Calibri" panose="020F0502020204030204"/>
              </a:rPr>
              <a:t>Hasan Muhammad Kafi</a:t>
            </a:r>
          </a:p>
          <a:p>
            <a:pPr marL="0" indent="0">
              <a:buNone/>
            </a:pPr>
            <a:r>
              <a:rPr lang="en-US" sz="2000" b="1" dirty="0">
                <a:latin typeface="Times New Roman"/>
                <a:cs typeface="Calibri" panose="020F0502020204030204"/>
              </a:rPr>
              <a:t>Assistant Professor</a:t>
            </a:r>
          </a:p>
          <a:p>
            <a:pPr marL="0" indent="0">
              <a:buNone/>
            </a:pPr>
            <a:endParaRPr lang="en-US" sz="2000" b="1" dirty="0">
              <a:latin typeface="Times New Roman"/>
              <a:cs typeface="Calibri" panose="020F0502020204030204"/>
            </a:endParaRPr>
          </a:p>
          <a:p>
            <a:pPr marL="0" indent="0">
              <a:buNone/>
            </a:pPr>
            <a:r>
              <a:rPr lang="en-US" sz="2000" b="1" dirty="0">
                <a:latin typeface="Times New Roman"/>
                <a:cs typeface="Calibri" panose="020F0502020204030204"/>
              </a:rPr>
              <a:t>Department of Computer Science and Engineering, BAUST.</a:t>
            </a:r>
          </a:p>
        </p:txBody>
      </p:sp>
    </p:spTree>
    <p:extLst>
      <p:ext uri="{BB962C8B-B14F-4D97-AF65-F5344CB8AC3E}">
        <p14:creationId xmlns:p14="http://schemas.microsoft.com/office/powerpoint/2010/main" val="3288546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9F806-D5C8-B2C2-6B49-8BBD8DDC63D7}"/>
              </a:ext>
            </a:extLst>
          </p:cNvPr>
          <p:cNvSpPr>
            <a:spLocks noGrp="1"/>
          </p:cNvSpPr>
          <p:nvPr>
            <p:ph type="title"/>
          </p:nvPr>
        </p:nvSpPr>
        <p:spPr>
          <a:xfrm>
            <a:off x="838200" y="365126"/>
            <a:ext cx="10367865" cy="838524"/>
          </a:xfrm>
        </p:spPr>
        <p:txBody>
          <a:bodyPr/>
          <a:lstStyle/>
          <a:p>
            <a:r>
              <a:rPr lang="en-US" b="1" dirty="0"/>
              <a:t>    </a:t>
            </a:r>
            <a:r>
              <a:rPr lang="en-US" b="1" dirty="0">
                <a:latin typeface="Times New Roman" panose="02020603050405020304" pitchFamily="18" charset="0"/>
                <a:cs typeface="Times New Roman" panose="02020603050405020304" pitchFamily="18" charset="0"/>
              </a:rPr>
              <a:t>Project Title-Gym Management System</a:t>
            </a:r>
          </a:p>
        </p:txBody>
      </p:sp>
      <p:pic>
        <p:nvPicPr>
          <p:cNvPr id="5" name="Content Placeholder 4">
            <a:extLst>
              <a:ext uri="{FF2B5EF4-FFF2-40B4-BE49-F238E27FC236}">
                <a16:creationId xmlns:a16="http://schemas.microsoft.com/office/drawing/2014/main" id="{C1C53666-3346-D4D2-D491-C850D9503C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8985" y="1527046"/>
            <a:ext cx="6962141" cy="4351338"/>
          </a:xfrm>
        </p:spPr>
      </p:pic>
    </p:spTree>
    <p:extLst>
      <p:ext uri="{BB962C8B-B14F-4D97-AF65-F5344CB8AC3E}">
        <p14:creationId xmlns:p14="http://schemas.microsoft.com/office/powerpoint/2010/main" val="193847970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F635B-E72A-34FF-3DEA-4B97D3BB811A}"/>
              </a:ext>
            </a:extLst>
          </p:cNvPr>
          <p:cNvSpPr>
            <a:spLocks noGrp="1"/>
          </p:cNvSpPr>
          <p:nvPr>
            <p:ph type="title" idx="4294967295"/>
          </p:nvPr>
        </p:nvSpPr>
        <p:spPr>
          <a:xfrm>
            <a:off x="0" y="-93663"/>
            <a:ext cx="10347325" cy="1008063"/>
          </a:xfrm>
        </p:spPr>
        <p:txBody>
          <a:bodyPr/>
          <a:lstStyle/>
          <a:p>
            <a:r>
              <a:rPr lang="en-US" sz="3200" b="1" dirty="0">
                <a:solidFill>
                  <a:schemeClr val="accent1"/>
                </a:solidFill>
                <a:effectLst/>
                <a:latin typeface="Times New Roman" panose="02020603050405020304" pitchFamily="18" charset="0"/>
                <a:cs typeface="Times New Roman" panose="02020603050405020304" pitchFamily="18" charset="0"/>
              </a:rPr>
              <a:t>Introduction</a:t>
            </a:r>
            <a:r>
              <a:rPr lang="en-US" b="1" dirty="0">
                <a:effectLst/>
              </a:rPr>
              <a:t>:</a:t>
            </a:r>
            <a:endParaRPr lang="en-US" b="1" dirty="0"/>
          </a:p>
        </p:txBody>
      </p:sp>
      <p:sp>
        <p:nvSpPr>
          <p:cNvPr id="5" name="TextBox 4">
            <a:extLst>
              <a:ext uri="{FF2B5EF4-FFF2-40B4-BE49-F238E27FC236}">
                <a16:creationId xmlns:a16="http://schemas.microsoft.com/office/drawing/2014/main" id="{3349D19E-4CC4-446A-825E-CAB86BF48CA3}"/>
              </a:ext>
            </a:extLst>
          </p:cNvPr>
          <p:cNvSpPr txBox="1"/>
          <p:nvPr/>
        </p:nvSpPr>
        <p:spPr>
          <a:xfrm>
            <a:off x="0" y="955970"/>
            <a:ext cx="12055151" cy="3108543"/>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A Gym Management System is a software application or platform designed to streamline and simplify the operations and administrative tasks of a fitness center or gym. It provides a comprehensive solution for gym owners, managers, and members to efficiently manage various aspects of the gym's daily activities. This system helps in automating routine tasks, reducing administrative workload, improving member experience, and ultimately enhancing the overall efficiency and profitability of the gym.</a:t>
            </a:r>
          </a:p>
        </p:txBody>
      </p:sp>
      <p:sp>
        <p:nvSpPr>
          <p:cNvPr id="15" name="TextBox 14">
            <a:extLst>
              <a:ext uri="{FF2B5EF4-FFF2-40B4-BE49-F238E27FC236}">
                <a16:creationId xmlns:a16="http://schemas.microsoft.com/office/drawing/2014/main" id="{5CCE4C42-E87D-960F-F038-8593CCE70486}"/>
              </a:ext>
            </a:extLst>
          </p:cNvPr>
          <p:cNvSpPr txBox="1"/>
          <p:nvPr/>
        </p:nvSpPr>
        <p:spPr>
          <a:xfrm>
            <a:off x="-1212984" y="2966333"/>
            <a:ext cx="12288420" cy="646331"/>
          </a:xfrm>
          <a:prstGeom prst="rect">
            <a:avLst/>
          </a:prstGeom>
          <a:noFill/>
        </p:spPr>
        <p:txBody>
          <a:bodyPr wrap="square">
            <a:spAutoFit/>
          </a:bodyPr>
          <a:lstStyle/>
          <a:p>
            <a:endParaRPr lang="en-US" dirty="0"/>
          </a:p>
          <a:p>
            <a:endParaRPr lang="en-US" dirty="0"/>
          </a:p>
        </p:txBody>
      </p:sp>
    </p:spTree>
    <p:extLst>
      <p:ext uri="{BB962C8B-B14F-4D97-AF65-F5344CB8AC3E}">
        <p14:creationId xmlns:p14="http://schemas.microsoft.com/office/powerpoint/2010/main" val="185273033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3A06C66-07A3-0B4B-3F1F-765E44495DF7}"/>
              </a:ext>
            </a:extLst>
          </p:cNvPr>
          <p:cNvSpPr txBox="1"/>
          <p:nvPr/>
        </p:nvSpPr>
        <p:spPr>
          <a:xfrm>
            <a:off x="0" y="0"/>
            <a:ext cx="12036491" cy="584775"/>
          </a:xfrm>
          <a:prstGeom prst="rect">
            <a:avLst/>
          </a:prstGeom>
          <a:noFill/>
        </p:spPr>
        <p:txBody>
          <a:bodyPr wrap="square">
            <a:spAutoFit/>
          </a:bodyPr>
          <a:lstStyle/>
          <a:p>
            <a:r>
              <a:rPr lang="en-US" sz="3200" b="1" dirty="0">
                <a:solidFill>
                  <a:schemeClr val="accent1"/>
                </a:solidFill>
                <a:effectLst/>
                <a:latin typeface="Times New Roman" panose="02020603050405020304" pitchFamily="18" charset="0"/>
                <a:cs typeface="Times New Roman" panose="02020603050405020304" pitchFamily="18" charset="0"/>
              </a:rPr>
              <a:t>Problem Definition </a:t>
            </a:r>
            <a:r>
              <a:rPr lang="en-US" sz="3200" b="1" dirty="0">
                <a:effectLst/>
              </a:rPr>
              <a:t>:</a:t>
            </a:r>
            <a:endParaRPr lang="en-US" sz="3200" b="1" dirty="0"/>
          </a:p>
        </p:txBody>
      </p:sp>
      <p:sp>
        <p:nvSpPr>
          <p:cNvPr id="11" name="TextBox 10">
            <a:extLst>
              <a:ext uri="{FF2B5EF4-FFF2-40B4-BE49-F238E27FC236}">
                <a16:creationId xmlns:a16="http://schemas.microsoft.com/office/drawing/2014/main" id="{AFE49792-0130-2476-3899-6800FB50153A}"/>
              </a:ext>
            </a:extLst>
          </p:cNvPr>
          <p:cNvSpPr txBox="1"/>
          <p:nvPr/>
        </p:nvSpPr>
        <p:spPr>
          <a:xfrm>
            <a:off x="0" y="679190"/>
            <a:ext cx="12192000" cy="523220"/>
          </a:xfrm>
          <a:prstGeom prst="rect">
            <a:avLst/>
          </a:prstGeom>
          <a:noFill/>
        </p:spPr>
        <p:txBody>
          <a:bodyPr wrap="square">
            <a:spAutoFit/>
          </a:bodyPr>
          <a:lstStyle/>
          <a:p>
            <a:r>
              <a:rPr lang="en-US" sz="2800" b="1" dirty="0">
                <a:effectLst/>
                <a:latin typeface="Times New Roman" panose="02020603050405020304" pitchFamily="18" charset="0"/>
                <a:cs typeface="Times New Roman" panose="02020603050405020304" pitchFamily="18" charset="0"/>
              </a:rPr>
              <a:t>Today small gym Centers are facing lots of problems as mentioned below</a:t>
            </a:r>
            <a:r>
              <a:rPr lang="en-US" sz="2800" b="1" dirty="0">
                <a:effectLst/>
              </a:rPr>
              <a:t>:-</a:t>
            </a:r>
            <a:endParaRPr lang="en-US" sz="2800" b="1" dirty="0"/>
          </a:p>
        </p:txBody>
      </p:sp>
      <p:sp>
        <p:nvSpPr>
          <p:cNvPr id="13" name="TextBox 12">
            <a:extLst>
              <a:ext uri="{FF2B5EF4-FFF2-40B4-BE49-F238E27FC236}">
                <a16:creationId xmlns:a16="http://schemas.microsoft.com/office/drawing/2014/main" id="{72C2FC60-42C6-F646-BAA4-3A3914463DD6}"/>
              </a:ext>
            </a:extLst>
          </p:cNvPr>
          <p:cNvSpPr txBox="1"/>
          <p:nvPr/>
        </p:nvSpPr>
        <p:spPr>
          <a:xfrm>
            <a:off x="-80864" y="1296825"/>
            <a:ext cx="12272864" cy="1200329"/>
          </a:xfrm>
          <a:prstGeom prst="rect">
            <a:avLst/>
          </a:prstGeom>
          <a:noFill/>
        </p:spPr>
        <p:txBody>
          <a:bodyPr wrap="square">
            <a:spAutoFit/>
          </a:bodyPr>
          <a:lstStyle/>
          <a:p>
            <a:pPr marL="285750" indent="-285750">
              <a:buFont typeface="Wingdings" panose="05000000000000000000" pitchFamily="2" charset="2"/>
              <a:buChar char="v"/>
            </a:pPr>
            <a:r>
              <a:rPr lang="en-US" sz="2400" b="1" dirty="0">
                <a:effectLst/>
                <a:latin typeface="Times New Roman" panose="02020603050405020304" pitchFamily="18" charset="0"/>
                <a:cs typeface="Times New Roman" panose="02020603050405020304" pitchFamily="18" charset="0"/>
              </a:rPr>
              <a:t>It becomes very difficult to retrieve or find the particular information. E.g.: To find out about members fees details, the user has to go through various registers, these results in waste age of time.</a:t>
            </a:r>
            <a:endParaRPr lang="en-US" sz="2400" b="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8D2DBDD-7C86-1D0A-1E84-5E97E25F60FF}"/>
              </a:ext>
            </a:extLst>
          </p:cNvPr>
          <p:cNvSpPr txBox="1"/>
          <p:nvPr/>
        </p:nvSpPr>
        <p:spPr>
          <a:xfrm>
            <a:off x="-80864" y="2499237"/>
            <a:ext cx="6214186" cy="461665"/>
          </a:xfrm>
          <a:prstGeom prst="rect">
            <a:avLst/>
          </a:prstGeom>
          <a:noFill/>
        </p:spPr>
        <p:txBody>
          <a:bodyPr wrap="square">
            <a:spAutoFit/>
          </a:bodyPr>
          <a:lstStyle/>
          <a:p>
            <a:pPr marL="285750" indent="-285750">
              <a:buFont typeface="Wingdings" panose="05000000000000000000" pitchFamily="2" charset="2"/>
              <a:buChar char="v"/>
            </a:pPr>
            <a:r>
              <a:rPr lang="en-US" sz="2400" b="1" dirty="0">
                <a:effectLst/>
                <a:latin typeface="Times New Roman" panose="02020603050405020304" pitchFamily="18" charset="0"/>
                <a:cs typeface="Times New Roman" panose="02020603050405020304" pitchFamily="18" charset="0"/>
              </a:rPr>
              <a:t>It is manual and time consuming</a:t>
            </a:r>
            <a:r>
              <a:rPr lang="en-US" sz="2400" b="1" dirty="0">
                <a:effectLst/>
              </a:rPr>
              <a:t>. </a:t>
            </a:r>
          </a:p>
        </p:txBody>
      </p:sp>
      <p:sp>
        <p:nvSpPr>
          <p:cNvPr id="17" name="TextBox 16">
            <a:extLst>
              <a:ext uri="{FF2B5EF4-FFF2-40B4-BE49-F238E27FC236}">
                <a16:creationId xmlns:a16="http://schemas.microsoft.com/office/drawing/2014/main" id="{C0FBD037-9EB3-706E-6302-1F5887A9627C}"/>
              </a:ext>
            </a:extLst>
          </p:cNvPr>
          <p:cNvSpPr txBox="1"/>
          <p:nvPr/>
        </p:nvSpPr>
        <p:spPr>
          <a:xfrm>
            <a:off x="-80864" y="2961943"/>
            <a:ext cx="6214186" cy="461665"/>
          </a:xfrm>
          <a:prstGeom prst="rect">
            <a:avLst/>
          </a:prstGeom>
          <a:noFill/>
        </p:spPr>
        <p:txBody>
          <a:bodyPr wrap="square">
            <a:spAutoFit/>
          </a:bodyPr>
          <a:lstStyle/>
          <a:p>
            <a:pPr marL="285750" indent="-285750">
              <a:buFont typeface="Wingdings" panose="05000000000000000000" pitchFamily="2" charset="2"/>
              <a:buChar char="v"/>
            </a:pPr>
            <a:r>
              <a:rPr lang="en-US" sz="2400" b="1" dirty="0">
                <a:effectLst/>
                <a:latin typeface="Times New Roman" panose="02020603050405020304" pitchFamily="18" charset="0"/>
                <a:cs typeface="Times New Roman" panose="02020603050405020304" pitchFamily="18" charset="0"/>
              </a:rPr>
              <a:t>There are more human errors.</a:t>
            </a:r>
            <a:endParaRPr lang="en-US" sz="2400" b="1"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EBE16DB5-CCD4-C9AC-36A1-500E54D01516}"/>
              </a:ext>
            </a:extLst>
          </p:cNvPr>
          <p:cNvSpPr txBox="1"/>
          <p:nvPr/>
        </p:nvSpPr>
        <p:spPr>
          <a:xfrm>
            <a:off x="-80864" y="3391351"/>
            <a:ext cx="11734799" cy="1938992"/>
          </a:xfrm>
          <a:prstGeom prst="rect">
            <a:avLst/>
          </a:prstGeom>
          <a:noFill/>
        </p:spPr>
        <p:txBody>
          <a:bodyPr wrap="square">
            <a:spAutoFit/>
          </a:bodyPr>
          <a:lstStyle/>
          <a:p>
            <a:pPr marL="285750" indent="-28575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There is difficult to manage the large amount of data in a register or a book.</a:t>
            </a:r>
          </a:p>
          <a:p>
            <a:pPr marL="285750" indent="-28575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Searching becomes more difficult.</a:t>
            </a:r>
          </a:p>
          <a:p>
            <a:pPr marL="285750" indent="-28575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Maximum chances of losing data.</a:t>
            </a:r>
          </a:p>
          <a:p>
            <a:pPr marL="285750" indent="-28575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No security as data can be misplaced or damaged.</a:t>
            </a:r>
          </a:p>
          <a:p>
            <a:pPr marL="285750" indent="-28575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Lastly, it was not offers a user friendly work environment.</a:t>
            </a:r>
          </a:p>
        </p:txBody>
      </p:sp>
    </p:spTree>
    <p:extLst>
      <p:ext uri="{BB962C8B-B14F-4D97-AF65-F5344CB8AC3E}">
        <p14:creationId xmlns:p14="http://schemas.microsoft.com/office/powerpoint/2010/main" val="15087837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F73BA-35F2-E92A-9D75-A0A813F4C4EE}"/>
              </a:ext>
            </a:extLst>
          </p:cNvPr>
          <p:cNvSpPr>
            <a:spLocks noGrp="1"/>
          </p:cNvSpPr>
          <p:nvPr>
            <p:ph type="title"/>
          </p:nvPr>
        </p:nvSpPr>
        <p:spPr>
          <a:xfrm>
            <a:off x="838200" y="437130"/>
            <a:ext cx="10199914" cy="558606"/>
          </a:xfrm>
        </p:spPr>
        <p:txBody>
          <a:bodyPr>
            <a:normAutofit fontScale="90000"/>
          </a:bodyPr>
          <a:lstStyle/>
          <a:p>
            <a:r>
              <a:rPr lang="en-US" sz="3200" b="1" dirty="0" err="1">
                <a:solidFill>
                  <a:schemeClr val="accent1"/>
                </a:solidFill>
                <a:latin typeface="Times New Roman" panose="02020603050405020304" pitchFamily="18" charset="0"/>
                <a:cs typeface="Times New Roman" panose="02020603050405020304" pitchFamily="18" charset="0"/>
              </a:rPr>
              <a:t>Avaiable</a:t>
            </a:r>
            <a:r>
              <a:rPr lang="en-US" sz="3200" b="1" dirty="0">
                <a:solidFill>
                  <a:schemeClr val="accent1"/>
                </a:solidFill>
                <a:latin typeface="Times New Roman" panose="02020603050405020304" pitchFamily="18" charset="0"/>
                <a:cs typeface="Times New Roman" panose="02020603050405020304" pitchFamily="18" charset="0"/>
              </a:rPr>
              <a:t> Application</a:t>
            </a:r>
          </a:p>
        </p:txBody>
      </p:sp>
      <p:sp>
        <p:nvSpPr>
          <p:cNvPr id="3" name="Content Placeholder 2">
            <a:extLst>
              <a:ext uri="{FF2B5EF4-FFF2-40B4-BE49-F238E27FC236}">
                <a16:creationId xmlns:a16="http://schemas.microsoft.com/office/drawing/2014/main" id="{388CFDFE-BF61-6E2B-6D24-FBD94C850399}"/>
              </a:ext>
            </a:extLst>
          </p:cNvPr>
          <p:cNvSpPr>
            <a:spLocks noGrp="1"/>
          </p:cNvSpPr>
          <p:nvPr>
            <p:ph idx="1"/>
          </p:nvPr>
        </p:nvSpPr>
        <p:spPr>
          <a:xfrm>
            <a:off x="838200" y="1573698"/>
            <a:ext cx="8492412" cy="1589379"/>
          </a:xfrm>
        </p:spPr>
        <p:txBody>
          <a:bodyPr/>
          <a:lstStyle/>
          <a:p>
            <a:endParaRPr lang="en-US" dirty="0"/>
          </a:p>
          <a:p>
            <a:endParaRPr lang="en-US" dirty="0"/>
          </a:p>
        </p:txBody>
      </p:sp>
      <p:sp>
        <p:nvSpPr>
          <p:cNvPr id="5" name="TextBox 4">
            <a:extLst>
              <a:ext uri="{FF2B5EF4-FFF2-40B4-BE49-F238E27FC236}">
                <a16:creationId xmlns:a16="http://schemas.microsoft.com/office/drawing/2014/main" id="{4D1BBD16-6807-F4BC-EC3B-3C2F1D81FBA9}"/>
              </a:ext>
            </a:extLst>
          </p:cNvPr>
          <p:cNvSpPr txBox="1"/>
          <p:nvPr/>
        </p:nvSpPr>
        <p:spPr>
          <a:xfrm>
            <a:off x="838200" y="1050478"/>
            <a:ext cx="8809653" cy="523220"/>
          </a:xfrm>
          <a:prstGeom prst="rect">
            <a:avLst/>
          </a:prstGeom>
          <a:noFill/>
        </p:spPr>
        <p:txBody>
          <a:bodyPr wrap="square">
            <a:spAutoFit/>
          </a:bodyPr>
          <a:lstStyle/>
          <a:p>
            <a:r>
              <a:rPr lang="en-US" sz="2800" b="1" u="sng" dirty="0"/>
              <a:t>http://localhost/Gym-System/</a:t>
            </a:r>
          </a:p>
        </p:txBody>
      </p:sp>
    </p:spTree>
    <p:extLst>
      <p:ext uri="{BB962C8B-B14F-4D97-AF65-F5344CB8AC3E}">
        <p14:creationId xmlns:p14="http://schemas.microsoft.com/office/powerpoint/2010/main" val="18900579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40397D-C8F2-0E65-0A27-0680D4440D23}"/>
              </a:ext>
            </a:extLst>
          </p:cNvPr>
          <p:cNvSpPr txBox="1"/>
          <p:nvPr/>
        </p:nvSpPr>
        <p:spPr>
          <a:xfrm>
            <a:off x="838200" y="1279955"/>
            <a:ext cx="9790471" cy="1815882"/>
          </a:xfrm>
          <a:prstGeom prst="rect">
            <a:avLst/>
          </a:prstGeom>
          <a:noFill/>
        </p:spPr>
        <p:txBody>
          <a:bodyPr wrap="square">
            <a:spAutoFit/>
          </a:bodyPr>
          <a:lstStyle/>
          <a:p>
            <a:r>
              <a:rPr lang="en-US" sz="2800" b="1" dirty="0"/>
              <a:t>• Admin</a:t>
            </a:r>
          </a:p>
          <a:p>
            <a:r>
              <a:rPr lang="en-US" sz="2800" b="1" dirty="0"/>
              <a:t>• Super Admin</a:t>
            </a:r>
          </a:p>
          <a:p>
            <a:r>
              <a:rPr lang="en-US" sz="2800" b="1" dirty="0"/>
              <a:t>• Trainer</a:t>
            </a:r>
          </a:p>
          <a:p>
            <a:r>
              <a:rPr lang="en-US" sz="2800" b="1" dirty="0"/>
              <a:t>• Student/Members</a:t>
            </a:r>
          </a:p>
        </p:txBody>
      </p:sp>
      <p:sp>
        <p:nvSpPr>
          <p:cNvPr id="4" name="Title 3">
            <a:extLst>
              <a:ext uri="{FF2B5EF4-FFF2-40B4-BE49-F238E27FC236}">
                <a16:creationId xmlns:a16="http://schemas.microsoft.com/office/drawing/2014/main" id="{44C7C1F5-F3E9-CA4D-57F8-7D01D412CEAA}"/>
              </a:ext>
            </a:extLst>
          </p:cNvPr>
          <p:cNvSpPr>
            <a:spLocks noGrp="1"/>
          </p:cNvSpPr>
          <p:nvPr>
            <p:ph type="title"/>
          </p:nvPr>
        </p:nvSpPr>
        <p:spPr>
          <a:xfrm>
            <a:off x="838200" y="365125"/>
            <a:ext cx="10619792" cy="1006475"/>
          </a:xfrm>
        </p:spPr>
        <p:txBody>
          <a:bodyPr>
            <a:normAutofit/>
          </a:bodyPr>
          <a:lstStyle/>
          <a:p>
            <a:r>
              <a:rPr lang="en-US" sz="4000" b="1" dirty="0">
                <a:solidFill>
                  <a:schemeClr val="accent1"/>
                </a:solidFill>
                <a:latin typeface="Times New Roman" panose="02020603050405020304" pitchFamily="18" charset="0"/>
                <a:cs typeface="Times New Roman" panose="02020603050405020304" pitchFamily="18" charset="0"/>
              </a:rPr>
              <a:t>Stakeholders</a:t>
            </a:r>
            <a:r>
              <a:rPr lang="en-US" sz="3200" b="1" dirty="0">
                <a:latin typeface="+mn-lt"/>
              </a:rPr>
              <a:t>:</a:t>
            </a:r>
          </a:p>
        </p:txBody>
      </p:sp>
    </p:spTree>
    <p:extLst>
      <p:ext uri="{BB962C8B-B14F-4D97-AF65-F5344CB8AC3E}">
        <p14:creationId xmlns:p14="http://schemas.microsoft.com/office/powerpoint/2010/main" val="1295539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763B11-9F33-AE9E-8456-CCB3E177BECE}"/>
              </a:ext>
            </a:extLst>
          </p:cNvPr>
          <p:cNvSpPr>
            <a:spLocks noGrp="1"/>
          </p:cNvSpPr>
          <p:nvPr>
            <p:ph type="title"/>
          </p:nvPr>
        </p:nvSpPr>
        <p:spPr>
          <a:xfrm>
            <a:off x="543232" y="0"/>
            <a:ext cx="10515600" cy="1325563"/>
          </a:xfrm>
        </p:spPr>
        <p:txBody>
          <a:bodyPr>
            <a:normAutofit/>
          </a:bodyPr>
          <a:lstStyle/>
          <a:p>
            <a:r>
              <a:rPr lang="en-US" sz="3600" b="1" dirty="0">
                <a:solidFill>
                  <a:schemeClr val="accent1"/>
                </a:solidFill>
                <a:latin typeface="Times New Roman" panose="02020603050405020304" pitchFamily="18" charset="0"/>
                <a:cs typeface="Times New Roman" panose="02020603050405020304" pitchFamily="18" charset="0"/>
              </a:rPr>
              <a:t>Issue Encountered</a:t>
            </a:r>
            <a:r>
              <a:rPr lang="en-US" sz="3600" b="1" dirty="0">
                <a:solidFill>
                  <a:schemeClr val="accent1"/>
                </a:solidFill>
                <a:latin typeface="+mn-lt"/>
              </a:rPr>
              <a:t>:</a:t>
            </a:r>
          </a:p>
        </p:txBody>
      </p:sp>
      <p:sp>
        <p:nvSpPr>
          <p:cNvPr id="17" name="TextBox 16">
            <a:extLst>
              <a:ext uri="{FF2B5EF4-FFF2-40B4-BE49-F238E27FC236}">
                <a16:creationId xmlns:a16="http://schemas.microsoft.com/office/drawing/2014/main" id="{A3EA42C7-3E38-BA1E-378E-4C8D2FE18E58}"/>
              </a:ext>
            </a:extLst>
          </p:cNvPr>
          <p:cNvSpPr txBox="1"/>
          <p:nvPr/>
        </p:nvSpPr>
        <p:spPr>
          <a:xfrm>
            <a:off x="543231" y="1015375"/>
            <a:ext cx="11393129" cy="2554545"/>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Error Messages: If you are receiving error messages, note down the exact message and any error codes. This information can be crucial in identifying the problem.</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Check System Requirements: Ensure that your system meets the minimum requirements for the gym management software. This includes hardware, operating system, and software dependencies.</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Software Updates: Make sure your gym management software is up to date. Check for any available updates or patches from the software provider.</a:t>
            </a:r>
          </a:p>
        </p:txBody>
      </p:sp>
      <p:sp>
        <p:nvSpPr>
          <p:cNvPr id="19" name="TextBox 18">
            <a:extLst>
              <a:ext uri="{FF2B5EF4-FFF2-40B4-BE49-F238E27FC236}">
                <a16:creationId xmlns:a16="http://schemas.microsoft.com/office/drawing/2014/main" id="{C01568A0-F9E2-1E40-A92B-3F583503ECAD}"/>
              </a:ext>
            </a:extLst>
          </p:cNvPr>
          <p:cNvSpPr txBox="1"/>
          <p:nvPr/>
        </p:nvSpPr>
        <p:spPr>
          <a:xfrm>
            <a:off x="543231" y="3769687"/>
            <a:ext cx="11393129" cy="1631216"/>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User Access and Permissions: Confirm that you have the necessary user access and permissions to perform the task you're trying to complete. Sometimes issues can arise from insufficient privileges.</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Data Entry Errors: Double-check the data you've entered into the system. Incorrect data can lead to various issues, including scheduling conflicts, billing errors, and more</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51655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11BA8-5169-759D-7E2F-26C0E9257175}"/>
              </a:ext>
            </a:extLst>
          </p:cNvPr>
          <p:cNvSpPr>
            <a:spLocks noGrp="1"/>
          </p:cNvSpPr>
          <p:nvPr>
            <p:ph type="title"/>
          </p:nvPr>
        </p:nvSpPr>
        <p:spPr>
          <a:xfrm>
            <a:off x="0" y="262590"/>
            <a:ext cx="10515600" cy="1325563"/>
          </a:xfrm>
        </p:spPr>
        <p:txBody>
          <a:bodyPr>
            <a:noAutofit/>
          </a:bodyPr>
          <a:lstStyle/>
          <a:p>
            <a:r>
              <a:rPr lang="en-US" sz="2000" b="1" dirty="0">
                <a:solidFill>
                  <a:schemeClr val="tx2"/>
                </a:solidFill>
                <a:latin typeface="Times New Roman" panose="02020603050405020304" pitchFamily="18" charset="0"/>
                <a:cs typeface="Times New Roman" panose="02020603050405020304" pitchFamily="18" charset="0"/>
              </a:rPr>
              <a:t>Internet Connection: If your gym management system relies on an online connection, ensure that your internet connection is stable and not causing disruptions.</a:t>
            </a:r>
            <a:br>
              <a:rPr lang="en-US" sz="2000" b="1" dirty="0">
                <a:solidFill>
                  <a:schemeClr val="tx2"/>
                </a:solidFill>
                <a:latin typeface="Times New Roman" panose="02020603050405020304" pitchFamily="18" charset="0"/>
                <a:cs typeface="Times New Roman" panose="02020603050405020304" pitchFamily="18" charset="0"/>
              </a:rPr>
            </a:br>
            <a:br>
              <a:rPr lang="en-US" sz="2000" b="1" dirty="0">
                <a:solidFill>
                  <a:schemeClr val="tx2"/>
                </a:solidFill>
                <a:latin typeface="+mn-lt"/>
              </a:rPr>
            </a:br>
            <a:r>
              <a:rPr lang="en-US" sz="2000" b="1" dirty="0">
                <a:solidFill>
                  <a:schemeClr val="tx2"/>
                </a:solidFill>
                <a:latin typeface="Times New Roman" panose="02020603050405020304" pitchFamily="18" charset="0"/>
                <a:cs typeface="Times New Roman" panose="02020603050405020304" pitchFamily="18" charset="0"/>
              </a:rPr>
              <a:t>Database Integrity: If your gym management system uses a database, check the integrity of the database. Database corruption can lead to various issues. Back up your data and consider database maintenance.</a:t>
            </a:r>
            <a:br>
              <a:rPr lang="en-US" sz="2000" b="1" dirty="0">
                <a:solidFill>
                  <a:schemeClr val="tx2"/>
                </a:solidFill>
                <a:latin typeface="+mn-lt"/>
              </a:rPr>
            </a:br>
            <a:br>
              <a:rPr lang="en-US" sz="2000" b="1" dirty="0">
                <a:solidFill>
                  <a:schemeClr val="tx2"/>
                </a:solidFill>
                <a:latin typeface="Times New Roman" panose="02020603050405020304" pitchFamily="18" charset="0"/>
                <a:cs typeface="Times New Roman" panose="02020603050405020304" pitchFamily="18" charset="0"/>
              </a:rPr>
            </a:br>
            <a:r>
              <a:rPr lang="en-US" sz="2000" b="1" dirty="0">
                <a:solidFill>
                  <a:schemeClr val="tx2"/>
                </a:solidFill>
                <a:latin typeface="Times New Roman" panose="02020603050405020304" pitchFamily="18" charset="0"/>
                <a:cs typeface="Times New Roman" panose="02020603050405020304" pitchFamily="18" charset="0"/>
              </a:rPr>
              <a:t>Clear Cache and Cookies: If the system is web-based, try clearing your browser's cache and cookies. Sometimes, old data can cause issues.</a:t>
            </a:r>
            <a:br>
              <a:rPr lang="en-US" sz="2000" b="1" dirty="0">
                <a:solidFill>
                  <a:schemeClr val="tx2"/>
                </a:solidFill>
                <a:latin typeface="+mn-lt"/>
              </a:rPr>
            </a:br>
            <a:br>
              <a:rPr lang="en-US" sz="2000" b="1" dirty="0">
                <a:solidFill>
                  <a:schemeClr val="tx2"/>
                </a:solidFill>
                <a:latin typeface="+mn-lt"/>
              </a:rPr>
            </a:br>
            <a:r>
              <a:rPr lang="en-US" sz="2000" b="1" dirty="0">
                <a:solidFill>
                  <a:schemeClr val="tx2"/>
                </a:solidFill>
                <a:latin typeface="Times New Roman" panose="02020603050405020304" pitchFamily="18" charset="0"/>
                <a:cs typeface="Times New Roman" panose="02020603050405020304" pitchFamily="18" charset="0"/>
              </a:rPr>
              <a:t>Contact Support: If you've gone through these steps and the issue persists, contact the support team of your gym management software. They may have specific troubleshooting steps or solutions for your problem.</a:t>
            </a:r>
            <a:br>
              <a:rPr lang="en-US" sz="2000" b="1" dirty="0">
                <a:solidFill>
                  <a:schemeClr val="tx2"/>
                </a:solidFill>
                <a:latin typeface="+mn-lt"/>
              </a:rPr>
            </a:br>
            <a:br>
              <a:rPr lang="en-US" sz="2000" b="1" dirty="0">
                <a:solidFill>
                  <a:schemeClr val="tx2"/>
                </a:solidFill>
                <a:latin typeface="Times New Roman" panose="02020603050405020304" pitchFamily="18" charset="0"/>
                <a:cs typeface="Times New Roman" panose="02020603050405020304" pitchFamily="18" charset="0"/>
              </a:rPr>
            </a:br>
            <a:r>
              <a:rPr lang="en-US" sz="2000" b="1" dirty="0">
                <a:solidFill>
                  <a:schemeClr val="tx2"/>
                </a:solidFill>
                <a:latin typeface="Times New Roman" panose="02020603050405020304" pitchFamily="18" charset="0"/>
                <a:cs typeface="Times New Roman" panose="02020603050405020304" pitchFamily="18" charset="0"/>
              </a:rPr>
              <a:t>Documentation: Review the user manual or documentation provided by the gym management software to see if it offers any guidance on the issue you're facing.</a:t>
            </a:r>
          </a:p>
        </p:txBody>
      </p:sp>
    </p:spTree>
    <p:extLst>
      <p:ext uri="{BB962C8B-B14F-4D97-AF65-F5344CB8AC3E}">
        <p14:creationId xmlns:p14="http://schemas.microsoft.com/office/powerpoint/2010/main" val="22053559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119</TotalTime>
  <Words>746</Words>
  <Application>Microsoft Office PowerPoint</Application>
  <PresentationFormat>Widescreen</PresentationFormat>
  <Paragraphs>57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Facet</vt:lpstr>
      <vt:lpstr>Bangladesh Army University of Science and Technology</vt:lpstr>
      <vt:lpstr>Database Management Systems Sessional [CSE 2206]</vt:lpstr>
      <vt:lpstr>    Project Title-Gym Management System</vt:lpstr>
      <vt:lpstr>Introduction:</vt:lpstr>
      <vt:lpstr>PowerPoint Presentation</vt:lpstr>
      <vt:lpstr>Avaiable Application</vt:lpstr>
      <vt:lpstr>Stakeholders:</vt:lpstr>
      <vt:lpstr>Issue Encountered:</vt:lpstr>
      <vt:lpstr>Internet Connection: If your gym management system relies on an online connection, ensure that your internet connection is stable and not causing disruptions.  Database Integrity: If your gym management system uses a database, check the integrity of the database. Database corruption can lead to various issues. Back up your data and consider database maintenance.  Clear Cache and Cookies: If the system is web-based, try clearing your browser's cache and cookies. Sometimes, old data can cause issues.  Contact Support: If you've gone through these steps and the issue persists, contact the support team of your gym management software. They may have specific troubleshooting steps or solutions for your problem.  Documentation: Review the user manual or documentation provided by the gym management software to see if it offers any guidance on the issue you're facing.</vt:lpstr>
      <vt:lpstr>                System Architecture:</vt:lpstr>
      <vt:lpstr>                   Tools and Technologies: </vt:lpstr>
      <vt:lpstr>                              Database Design:</vt:lpstr>
      <vt:lpstr>                                            Implementation:</vt:lpstr>
      <vt:lpstr>PowerPoint Presentation</vt:lpstr>
      <vt:lpstr>PowerPoint Presentation</vt:lpstr>
      <vt:lpstr>PowerPoint Presentation</vt:lpstr>
      <vt:lpstr>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Bangladesh Army University of Science and Technology</dc:title>
  <dc:creator>Abdullah al Fahad Anik</dc:creator>
  <cp:lastModifiedBy>Abdullah Al Fahad Anik</cp:lastModifiedBy>
  <cp:revision>2</cp:revision>
  <dcterms:created xsi:type="dcterms:W3CDTF">2023-10-25T19:37:18Z</dcterms:created>
  <dcterms:modified xsi:type="dcterms:W3CDTF">2023-11-13T04:35:12Z</dcterms:modified>
</cp:coreProperties>
</file>