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23" autoAdjust="0"/>
    <p:restoredTop sz="94660"/>
  </p:normalViewPr>
  <p:slideViewPr>
    <p:cSldViewPr snapToGrid="0">
      <p:cViewPr varScale="1">
        <p:scale>
          <a:sx n="87" d="100"/>
          <a:sy n="87"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A95124C-1C22-4145-9120-E0DB7D44B8C5}"/>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1A935968-5839-4967-BE78-427CDAF0E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F8F1B5E0-C0D2-4926-9523-05AB62560FE0}"/>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3276274E-BDD7-44E9-A0AD-BB3E113E5CB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AEDF98C-21C9-4239-9646-8107B8BE72DF}"/>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5800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174BE97-8433-4341-941D-3065AA95A357}"/>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83C7B87F-393D-4BF6-84DD-3FAC8D0EC17E}"/>
              </a:ext>
            </a:extLst>
          </p:cNvPr>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868C23F-E902-4DF3-B1D1-1349723B3FC7}"/>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EA259048-EC9C-4CE9-B7CD-A993567AC10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F24F9387-04AD-4789-AE0F-B3F5A33DC788}"/>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387755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FB378EF1-FE20-422C-A991-9A95133CD883}"/>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D03B717-DD65-47FF-B1C4-164839B5ED31}"/>
              </a:ext>
            </a:extLst>
          </p:cNvPr>
          <p:cNvSpPr>
            <a:spLocks noGrp="1"/>
          </p:cNvSpPr>
          <p:nvPr>
            <p:ph type="body" orient="vert" idx="1"/>
          </p:nvPr>
        </p:nvSpPr>
        <p:spPr>
          <a:xfrm>
            <a:off x="838200" y="365125"/>
            <a:ext cx="7734300" cy="5811838"/>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9BAF165-C8ED-4C55-852E-8A3516599456}"/>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3161540F-1F0B-461A-AD97-C467D0940836}"/>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8F2C1EF-C9AF-43A7-ACC6-0BACA26C1464}"/>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401116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AB101E-95AA-4044-946E-90BB01B60AF6}"/>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BCB0F735-F904-42C6-9359-9AA1FC17C7D7}"/>
              </a:ext>
            </a:extLst>
          </p:cNvPr>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28A849A-6DE6-405B-9F58-0F48E934DC9B}"/>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E3D44325-04CE-4F01-8D3A-0241E1213213}"/>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195518A-3849-40B4-AD1F-C68C1C4D4C8C}"/>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403983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E21536-B6B1-4D8E-84AD-ABEDDFC060AC}"/>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95FB8CEF-F400-4376-B732-25DD50D0D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حرر أنماط نص الشكل الرئيسي</a:t>
            </a:r>
          </a:p>
        </p:txBody>
      </p:sp>
      <p:sp>
        <p:nvSpPr>
          <p:cNvPr id="4" name="عنصر نائب للتاريخ 3">
            <a:extLst>
              <a:ext uri="{FF2B5EF4-FFF2-40B4-BE49-F238E27FC236}">
                <a16:creationId xmlns:a16="http://schemas.microsoft.com/office/drawing/2014/main" id="{5227BB41-2678-4AFD-ABA7-67ECC45D7880}"/>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C708499E-6655-438E-A57A-55CD4914EF69}"/>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896F0634-77EC-4C97-9052-D49D726039F4}"/>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291844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6C6106-EB30-4EEF-872A-CFABE6F10992}"/>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72DE9273-DD93-4E49-BB51-2545B78415C5}"/>
              </a:ext>
            </a:extLst>
          </p:cNvPr>
          <p:cNvSpPr>
            <a:spLocks noGrp="1"/>
          </p:cNvSpPr>
          <p:nvPr>
            <p:ph sz="half" idx="1"/>
          </p:nvPr>
        </p:nvSpPr>
        <p:spPr>
          <a:xfrm>
            <a:off x="838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065B2D1A-682A-411E-8DB7-C4A95275ACA3}"/>
              </a:ext>
            </a:extLst>
          </p:cNvPr>
          <p:cNvSpPr>
            <a:spLocks noGrp="1"/>
          </p:cNvSpPr>
          <p:nvPr>
            <p:ph sz="half" idx="2"/>
          </p:nvPr>
        </p:nvSpPr>
        <p:spPr>
          <a:xfrm>
            <a:off x="6172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C17F59A0-A226-4643-A423-3576250AAE53}"/>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6" name="عنصر نائب للتذييل 5">
            <a:extLst>
              <a:ext uri="{FF2B5EF4-FFF2-40B4-BE49-F238E27FC236}">
                <a16:creationId xmlns:a16="http://schemas.microsoft.com/office/drawing/2014/main" id="{4FE5FEB6-B689-4F9C-9617-F366C18A3D78}"/>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3C566A2B-15F6-49D7-91E8-B220830AE20C}"/>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405915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C498B0D-3272-4316-AF0E-91112ACD29F5}"/>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3B73F976-4C99-4BD3-AA98-DF29F09FB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عنصر نائب للمحتوى 3">
            <a:extLst>
              <a:ext uri="{FF2B5EF4-FFF2-40B4-BE49-F238E27FC236}">
                <a16:creationId xmlns:a16="http://schemas.microsoft.com/office/drawing/2014/main" id="{24BD2159-1009-45B4-A110-8186DCE91860}"/>
              </a:ext>
            </a:extLst>
          </p:cNvPr>
          <p:cNvSpPr>
            <a:spLocks noGrp="1"/>
          </p:cNvSpPr>
          <p:nvPr>
            <p:ph sz="half" idx="2"/>
          </p:nvPr>
        </p:nvSpPr>
        <p:spPr>
          <a:xfrm>
            <a:off x="839788" y="2505075"/>
            <a:ext cx="5157787"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C5BAF148-1B9D-4D0D-8384-1F9E69D4A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عنصر نائب للمحتوى 5">
            <a:extLst>
              <a:ext uri="{FF2B5EF4-FFF2-40B4-BE49-F238E27FC236}">
                <a16:creationId xmlns:a16="http://schemas.microsoft.com/office/drawing/2014/main" id="{7BC046A1-AA78-491B-B2CD-88DA2A32A113}"/>
              </a:ext>
            </a:extLst>
          </p:cNvPr>
          <p:cNvSpPr>
            <a:spLocks noGrp="1"/>
          </p:cNvSpPr>
          <p:nvPr>
            <p:ph sz="quarter" idx="4"/>
          </p:nvPr>
        </p:nvSpPr>
        <p:spPr>
          <a:xfrm>
            <a:off x="6172200" y="2505075"/>
            <a:ext cx="5183188"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C891D7A0-174D-453B-B052-9EC99FF9B079}"/>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8" name="عنصر نائب للتذييل 7">
            <a:extLst>
              <a:ext uri="{FF2B5EF4-FFF2-40B4-BE49-F238E27FC236}">
                <a16:creationId xmlns:a16="http://schemas.microsoft.com/office/drawing/2014/main" id="{FAE9FF17-1C79-4C95-AEEE-5BD28DD1AD3F}"/>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92ACA19A-863F-45E2-9A02-8B8EED12BBE6}"/>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173266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D6342A-064B-48C5-8CDF-8EF20A308E2A}"/>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1A41D2C9-A22A-47E4-A4CE-F2808E9980D7}"/>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4" name="عنصر نائب للتذييل 3">
            <a:extLst>
              <a:ext uri="{FF2B5EF4-FFF2-40B4-BE49-F238E27FC236}">
                <a16:creationId xmlns:a16="http://schemas.microsoft.com/office/drawing/2014/main" id="{F7C7AC4E-D029-44C4-854D-D9D826385CE0}"/>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2619FCC9-C50E-4ECC-8108-67501B922F29}"/>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28809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4CFE7078-25AF-4CCF-A4ED-8592A5744F07}"/>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3" name="عنصر نائب للتذييل 2">
            <a:extLst>
              <a:ext uri="{FF2B5EF4-FFF2-40B4-BE49-F238E27FC236}">
                <a16:creationId xmlns:a16="http://schemas.microsoft.com/office/drawing/2014/main" id="{D0ED245F-2EED-4990-A240-439EEA9F4AB4}"/>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25DF3805-DEF1-4165-9E04-961A9E4411E7}"/>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264661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D2CA660-414C-4BB0-A9A4-F24BA68DF443}"/>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BBCA1439-6A35-4A4E-ACAD-746016569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7C71B89B-86BE-47EA-99FC-8F8F5EBC9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3330AF16-F3DE-4B93-BF21-277B4215FC3F}"/>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6" name="عنصر نائب للتذييل 5">
            <a:extLst>
              <a:ext uri="{FF2B5EF4-FFF2-40B4-BE49-F238E27FC236}">
                <a16:creationId xmlns:a16="http://schemas.microsoft.com/office/drawing/2014/main" id="{7895DA01-1C36-4F78-B739-F8EB64A1D0C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7BA0D957-255F-4022-9D0F-D25B83BB024B}"/>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131062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818ADE9-5B81-4235-AA72-F600BB39440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7FD11D9E-6012-449C-B8BE-0252DA263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B35FD937-0956-4645-8998-84AA6CE37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7B1D0300-A4D0-412E-9413-CB45A7DAD9AE}"/>
              </a:ext>
            </a:extLst>
          </p:cNvPr>
          <p:cNvSpPr>
            <a:spLocks noGrp="1"/>
          </p:cNvSpPr>
          <p:nvPr>
            <p:ph type="dt" sz="half" idx="10"/>
          </p:nvPr>
        </p:nvSpPr>
        <p:spPr/>
        <p:txBody>
          <a:bodyPr/>
          <a:lstStyle/>
          <a:p>
            <a:fld id="{CC77E715-2977-42F3-A802-2487CBB1D92E}" type="datetimeFigureOut">
              <a:rPr lang="ar-SA" smtClean="0"/>
              <a:t>06/08/39</a:t>
            </a:fld>
            <a:endParaRPr lang="ar-SA"/>
          </a:p>
        </p:txBody>
      </p:sp>
      <p:sp>
        <p:nvSpPr>
          <p:cNvPr id="6" name="عنصر نائب للتذييل 5">
            <a:extLst>
              <a:ext uri="{FF2B5EF4-FFF2-40B4-BE49-F238E27FC236}">
                <a16:creationId xmlns:a16="http://schemas.microsoft.com/office/drawing/2014/main" id="{206372C4-2DF4-4125-9FA2-1C0E5E61B18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396D57B5-CB52-44D3-8BBF-1F902450D89B}"/>
              </a:ext>
            </a:extLst>
          </p:cNvPr>
          <p:cNvSpPr>
            <a:spLocks noGrp="1"/>
          </p:cNvSpPr>
          <p:nvPr>
            <p:ph type="sldNum" sz="quarter" idx="12"/>
          </p:nvPr>
        </p:nvSpPr>
        <p:spPr/>
        <p:txBody>
          <a:bodyPr/>
          <a:lstStyle/>
          <a:p>
            <a:fld id="{23B99609-388E-4C12-8D45-7A6097714DD5}" type="slidenum">
              <a:rPr lang="ar-SA" smtClean="0"/>
              <a:t>‹#›</a:t>
            </a:fld>
            <a:endParaRPr lang="ar-SA"/>
          </a:p>
        </p:txBody>
      </p:sp>
    </p:spTree>
    <p:extLst>
      <p:ext uri="{BB962C8B-B14F-4D97-AF65-F5344CB8AC3E}">
        <p14:creationId xmlns:p14="http://schemas.microsoft.com/office/powerpoint/2010/main" val="126470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66BD67CD-A2E5-4C69-91E4-45706DDAEE8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4939E1CF-A126-43C7-8263-FDB971C758C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32977CF5-66FC-4E8A-8B18-0D893AAAFE1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C77E715-2977-42F3-A802-2487CBB1D92E}" type="datetimeFigureOut">
              <a:rPr lang="ar-SA" smtClean="0"/>
              <a:t>06/08/39</a:t>
            </a:fld>
            <a:endParaRPr lang="ar-SA"/>
          </a:p>
        </p:txBody>
      </p:sp>
      <p:sp>
        <p:nvSpPr>
          <p:cNvPr id="5" name="عنصر نائب للتذييل 4">
            <a:extLst>
              <a:ext uri="{FF2B5EF4-FFF2-40B4-BE49-F238E27FC236}">
                <a16:creationId xmlns:a16="http://schemas.microsoft.com/office/drawing/2014/main" id="{1EB814FB-B242-43CA-B3E8-478A26A34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2A2CFB88-2E91-475A-BC8B-1432B2D1B88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3B99609-388E-4C12-8D45-7A6097714DD5}" type="slidenum">
              <a:rPr lang="ar-SA" smtClean="0"/>
              <a:t>‹#›</a:t>
            </a:fld>
            <a:endParaRPr lang="ar-SA"/>
          </a:p>
        </p:txBody>
      </p:sp>
    </p:spTree>
    <p:extLst>
      <p:ext uri="{BB962C8B-B14F-4D97-AF65-F5344CB8AC3E}">
        <p14:creationId xmlns:p14="http://schemas.microsoft.com/office/powerpoint/2010/main" val="5879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waterfall-model.com/sdlc/"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sdlc/sdlc_waterfall_model.htm" TargetMode="External"/><Relationship Id="rId2" Type="http://schemas.openxmlformats.org/officeDocument/2006/relationships/hyperlink" Target="https://www.quora.com/Is-waterfall-design-still-widely-us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143B752-78F3-45F4-899C-CDB2D4D88162}"/>
              </a:ext>
            </a:extLst>
          </p:cNvPr>
          <p:cNvSpPr>
            <a:spLocks noGrp="1"/>
          </p:cNvSpPr>
          <p:nvPr>
            <p:ph type="ctrTitle"/>
          </p:nvPr>
        </p:nvSpPr>
        <p:spPr/>
        <p:txBody>
          <a:bodyPr/>
          <a:lstStyle/>
          <a:p>
            <a:r>
              <a:rPr lang="en-US" dirty="0">
                <a:solidFill>
                  <a:srgbClr val="FF0000"/>
                </a:solidFill>
              </a:rPr>
              <a:t>Waterfall Model</a:t>
            </a:r>
            <a:br>
              <a:rPr lang="en-US" dirty="0">
                <a:solidFill>
                  <a:srgbClr val="FF0000"/>
                </a:solidFill>
              </a:rPr>
            </a:br>
            <a:endParaRPr lang="ar-SA" dirty="0">
              <a:solidFill>
                <a:srgbClr val="FF0000"/>
              </a:solidFill>
            </a:endParaRPr>
          </a:p>
        </p:txBody>
      </p:sp>
      <p:sp>
        <p:nvSpPr>
          <p:cNvPr id="3" name="عنوان فرعي 2">
            <a:extLst>
              <a:ext uri="{FF2B5EF4-FFF2-40B4-BE49-F238E27FC236}">
                <a16:creationId xmlns:a16="http://schemas.microsoft.com/office/drawing/2014/main" id="{392145D8-35A7-4FF1-8316-159C4C21F09A}"/>
              </a:ext>
            </a:extLst>
          </p:cNvPr>
          <p:cNvSpPr>
            <a:spLocks noGrp="1"/>
          </p:cNvSpPr>
          <p:nvPr>
            <p:ph type="subTitle" idx="1"/>
          </p:nvPr>
        </p:nvSpPr>
        <p:spPr>
          <a:xfrm>
            <a:off x="1524000" y="3121269"/>
            <a:ext cx="9144000" cy="3481753"/>
          </a:xfrm>
        </p:spPr>
        <p:txBody>
          <a:bodyPr>
            <a:normAutofit lnSpcReduction="10000"/>
          </a:bodyPr>
          <a:lstStyle/>
          <a:p>
            <a:pPr algn="l"/>
            <a:r>
              <a:rPr lang="ar-SA" dirty="0"/>
              <a:t> </a:t>
            </a:r>
            <a:endParaRPr lang="en-US" dirty="0"/>
          </a:p>
          <a:p>
            <a:pPr algn="l"/>
            <a:r>
              <a:rPr lang="en-US" dirty="0"/>
              <a:t>To day we are going to talk about waterfall model</a:t>
            </a:r>
          </a:p>
          <a:p>
            <a:pPr algn="l"/>
            <a:r>
              <a:rPr lang="en-US" dirty="0"/>
              <a:t>The most important points which we will talk  about</a:t>
            </a:r>
          </a:p>
          <a:p>
            <a:pPr algn="l"/>
            <a:r>
              <a:rPr lang="en-US" dirty="0"/>
              <a:t> </a:t>
            </a:r>
          </a:p>
          <a:p>
            <a:pPr algn="l"/>
            <a:r>
              <a:rPr lang="en-US" dirty="0"/>
              <a:t>1. Waterfall Model design</a:t>
            </a:r>
            <a:br>
              <a:rPr lang="ar-SA" dirty="0"/>
            </a:br>
            <a:r>
              <a:rPr lang="en-US" dirty="0"/>
              <a:t>2. Waterfall Model Application</a:t>
            </a:r>
          </a:p>
          <a:p>
            <a:pPr algn="l"/>
            <a:r>
              <a:rPr lang="en-US" dirty="0"/>
              <a:t>3. Advantages and </a:t>
            </a:r>
            <a:r>
              <a:rPr lang="en-US" dirty="0" err="1"/>
              <a:t>Disadvantags</a:t>
            </a:r>
            <a:endParaRPr lang="en-US" dirty="0"/>
          </a:p>
          <a:p>
            <a:pPr algn="l"/>
            <a:r>
              <a:rPr lang="en-US" dirty="0"/>
              <a:t> </a:t>
            </a:r>
          </a:p>
          <a:p>
            <a:pPr algn="l"/>
            <a:endParaRPr lang="ar-SA" dirty="0"/>
          </a:p>
        </p:txBody>
      </p:sp>
    </p:spTree>
    <p:extLst>
      <p:ext uri="{BB962C8B-B14F-4D97-AF65-F5344CB8AC3E}">
        <p14:creationId xmlns:p14="http://schemas.microsoft.com/office/powerpoint/2010/main" val="275756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a:extLst>
              <a:ext uri="{FF2B5EF4-FFF2-40B4-BE49-F238E27FC236}">
                <a16:creationId xmlns:a16="http://schemas.microsoft.com/office/drawing/2014/main" id="{B7DB8A79-FBB0-4423-965E-47F52FC5D7C0}"/>
              </a:ext>
            </a:extLst>
          </p:cNvPr>
          <p:cNvSpPr/>
          <p:nvPr/>
        </p:nvSpPr>
        <p:spPr>
          <a:xfrm>
            <a:off x="1213338" y="905608"/>
            <a:ext cx="9856177" cy="6157135"/>
          </a:xfrm>
          <a:prstGeom prst="rect">
            <a:avLst/>
          </a:prstGeom>
        </p:spPr>
        <p:txBody>
          <a:bodyPr wrap="square">
            <a:spAutoFit/>
          </a:bodyPr>
          <a:lstStyle/>
          <a:p>
            <a:pPr>
              <a:lnSpc>
                <a:spcPct val="107000"/>
              </a:lnSpc>
              <a:spcAft>
                <a:spcPts val="800"/>
              </a:spcAft>
            </a:pPr>
            <a:endParaRPr lang="en-US" sz="3200" dirty="0">
              <a:latin typeface="Calibri" panose="020F0502020204030204" pitchFamily="34" charset="0"/>
              <a:ea typeface="Calibri" panose="020F0502020204030204" pitchFamily="34" charset="0"/>
              <a:cs typeface="Arial" panose="020B0604020202020204" pitchFamily="34" charset="0"/>
            </a:endParaRPr>
          </a:p>
          <a:p>
            <a:pPr algn="l">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gn="l">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t>The Waterfall model is one of the best known applications of the Systems Development Life Cycle model (or </a:t>
            </a:r>
            <a:r>
              <a:rPr lang="en-US" sz="2400" dirty="0">
                <a:hlinkClick r:id="rId2"/>
              </a:rPr>
              <a:t>SDLC</a:t>
            </a:r>
            <a:r>
              <a:rPr lang="en-US" sz="2400" dirty="0"/>
              <a:t>), commonly used in the information systems, software, and systems engineering fields. The model is a sequential design process and gets its name from the visual depiction of progress, following the methodology looking like a waterfall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293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DF0A238-0294-4B12-B7BC-378DF7D43930}"/>
              </a:ext>
            </a:extLst>
          </p:cNvPr>
          <p:cNvSpPr>
            <a:spLocks noGrp="1"/>
          </p:cNvSpPr>
          <p:nvPr>
            <p:ph type="title"/>
          </p:nvPr>
        </p:nvSpPr>
        <p:spPr/>
        <p:txBody>
          <a:bodyPr/>
          <a:lstStyle/>
          <a:p>
            <a:pPr algn="l"/>
            <a:r>
              <a:rPr lang="en-US" dirty="0">
                <a:solidFill>
                  <a:srgbClr val="FF0000"/>
                </a:solidFill>
              </a:rPr>
              <a:t>Waterfall Model design </a:t>
            </a:r>
            <a:endParaRPr lang="ar-SA" dirty="0">
              <a:solidFill>
                <a:srgbClr val="FF0000"/>
              </a:solidFill>
            </a:endParaRPr>
          </a:p>
        </p:txBody>
      </p:sp>
      <p:sp>
        <p:nvSpPr>
          <p:cNvPr id="3" name="عنصر نائب للمحتوى 2">
            <a:extLst>
              <a:ext uri="{FF2B5EF4-FFF2-40B4-BE49-F238E27FC236}">
                <a16:creationId xmlns:a16="http://schemas.microsoft.com/office/drawing/2014/main" id="{662E4B6D-AD54-4837-BB97-9585026CA2A0}"/>
              </a:ext>
            </a:extLst>
          </p:cNvPr>
          <p:cNvSpPr>
            <a:spLocks noGrp="1"/>
          </p:cNvSpPr>
          <p:nvPr>
            <p:ph idx="1"/>
          </p:nvPr>
        </p:nvSpPr>
        <p:spPr/>
        <p:txBody>
          <a:bodyPr/>
          <a:lstStyle/>
          <a:p>
            <a:pPr algn="l"/>
            <a:r>
              <a:rPr lang="en-US" dirty="0"/>
              <a:t>Waterfall approach was first SDLC Model to be used widely in Software Engineering to ensure success of the project. In "The Waterfall" approach, the whole process of software development is divided into separate phases. In Waterfall model, typically, the outcome of one phase acts as the input for the next phase sequentially. </a:t>
            </a:r>
            <a:endParaRPr lang="ar-SA" dirty="0"/>
          </a:p>
        </p:txBody>
      </p:sp>
    </p:spTree>
    <p:extLst>
      <p:ext uri="{BB962C8B-B14F-4D97-AF65-F5344CB8AC3E}">
        <p14:creationId xmlns:p14="http://schemas.microsoft.com/office/powerpoint/2010/main" val="2286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descr="صورة تحتوي على لقطة شاشة&#10;&#10;وصف منشأ بثقة عالية جداً">
            <a:extLst>
              <a:ext uri="{FF2B5EF4-FFF2-40B4-BE49-F238E27FC236}">
                <a16:creationId xmlns:a16="http://schemas.microsoft.com/office/drawing/2014/main" id="{08DB7091-36F5-4F78-9C27-B0AD7336A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90550"/>
            <a:ext cx="9073896" cy="5493257"/>
          </a:xfrm>
          <a:prstGeom prst="rect">
            <a:avLst/>
          </a:prstGeom>
        </p:spPr>
      </p:pic>
    </p:spTree>
    <p:extLst>
      <p:ext uri="{BB962C8B-B14F-4D97-AF65-F5344CB8AC3E}">
        <p14:creationId xmlns:p14="http://schemas.microsoft.com/office/powerpoint/2010/main" val="388578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4F2C072-EA64-4AAD-8A1B-431BD01FC72A}"/>
              </a:ext>
            </a:extLst>
          </p:cNvPr>
          <p:cNvSpPr>
            <a:spLocks noGrp="1"/>
          </p:cNvSpPr>
          <p:nvPr>
            <p:ph type="title"/>
          </p:nvPr>
        </p:nvSpPr>
        <p:spPr/>
        <p:txBody>
          <a:bodyPr/>
          <a:lstStyle/>
          <a:p>
            <a:pPr algn="l"/>
            <a:r>
              <a:rPr lang="en-US" dirty="0">
                <a:solidFill>
                  <a:srgbClr val="FF0000"/>
                </a:solidFill>
              </a:rPr>
              <a:t>Waterfall Model - Application</a:t>
            </a:r>
            <a:br>
              <a:rPr lang="en-US" dirty="0">
                <a:solidFill>
                  <a:srgbClr val="FF0000"/>
                </a:solidFill>
              </a:rPr>
            </a:br>
            <a:endParaRPr lang="ar-SA" dirty="0">
              <a:solidFill>
                <a:srgbClr val="FF0000"/>
              </a:solidFill>
            </a:endParaRPr>
          </a:p>
        </p:txBody>
      </p:sp>
      <p:sp>
        <p:nvSpPr>
          <p:cNvPr id="3" name="عنصر نائب للمحتوى 2">
            <a:extLst>
              <a:ext uri="{FF2B5EF4-FFF2-40B4-BE49-F238E27FC236}">
                <a16:creationId xmlns:a16="http://schemas.microsoft.com/office/drawing/2014/main" id="{259993EC-5593-4610-95BE-B3DAD0437C3D}"/>
              </a:ext>
            </a:extLst>
          </p:cNvPr>
          <p:cNvSpPr>
            <a:spLocks noGrp="1"/>
          </p:cNvSpPr>
          <p:nvPr>
            <p:ph idx="1"/>
          </p:nvPr>
        </p:nvSpPr>
        <p:spPr/>
        <p:txBody>
          <a:bodyPr/>
          <a:lstStyle/>
          <a:p>
            <a:pPr algn="l"/>
            <a:r>
              <a:rPr lang="en-US" dirty="0"/>
              <a:t>Every software developed is different and requires a suitable SDLC approach to be followed based on the internal and external factors. Some situations where the use of Waterfall model is most appropriate are </a:t>
            </a:r>
            <a:endParaRPr lang="ar-SA" dirty="0"/>
          </a:p>
          <a:p>
            <a:pPr algn="l"/>
            <a:endParaRPr lang="en-US" dirty="0"/>
          </a:p>
          <a:p>
            <a:pPr algn="l"/>
            <a:r>
              <a:rPr lang="en-US" sz="2400" dirty="0"/>
              <a:t>Requirements are very well documented, clear and fixed.</a:t>
            </a:r>
          </a:p>
          <a:p>
            <a:pPr algn="l"/>
            <a:r>
              <a:rPr lang="en-US" sz="2400" dirty="0"/>
              <a:t>Product definition is stable.</a:t>
            </a:r>
            <a:endParaRPr lang="ar-SA" sz="2400" dirty="0"/>
          </a:p>
          <a:p>
            <a:pPr algn="l"/>
            <a:r>
              <a:rPr lang="en-US" sz="2400" dirty="0"/>
              <a:t>Technology is understood and is not dynamic. There are no ambiguous requirements.</a:t>
            </a:r>
          </a:p>
          <a:p>
            <a:pPr algn="l"/>
            <a:r>
              <a:rPr lang="en-US" sz="2400" dirty="0"/>
              <a:t>The project is short.</a:t>
            </a:r>
          </a:p>
          <a:p>
            <a:pPr algn="l"/>
            <a:endParaRPr lang="en-US" sz="2400" dirty="0"/>
          </a:p>
          <a:p>
            <a:pPr algn="l"/>
            <a:endParaRPr lang="ar-SA" sz="2400" dirty="0"/>
          </a:p>
          <a:p>
            <a:pPr algn="l"/>
            <a:endParaRPr lang="en-US" sz="2400" dirty="0"/>
          </a:p>
          <a:p>
            <a:pPr algn="l"/>
            <a:endParaRPr lang="ar-SA" sz="2400" dirty="0"/>
          </a:p>
          <a:p>
            <a:pPr algn="l"/>
            <a:endParaRPr lang="en-US" sz="2400" dirty="0"/>
          </a:p>
          <a:p>
            <a:pPr algn="l"/>
            <a:endParaRPr lang="en-US" dirty="0"/>
          </a:p>
          <a:p>
            <a:pPr marL="0" indent="0">
              <a:buNone/>
            </a:pPr>
            <a:endParaRPr lang="ar-SA" dirty="0"/>
          </a:p>
        </p:txBody>
      </p:sp>
    </p:spTree>
    <p:extLst>
      <p:ext uri="{BB962C8B-B14F-4D97-AF65-F5344CB8AC3E}">
        <p14:creationId xmlns:p14="http://schemas.microsoft.com/office/powerpoint/2010/main" val="156336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67405-0675-402B-8948-E26DA8811C93}"/>
              </a:ext>
            </a:extLst>
          </p:cNvPr>
          <p:cNvSpPr>
            <a:spLocks noGrp="1"/>
          </p:cNvSpPr>
          <p:nvPr>
            <p:ph type="title"/>
          </p:nvPr>
        </p:nvSpPr>
        <p:spPr/>
        <p:txBody>
          <a:bodyPr/>
          <a:lstStyle/>
          <a:p>
            <a:pPr algn="l"/>
            <a:r>
              <a:rPr lang="en-US" dirty="0">
                <a:solidFill>
                  <a:srgbClr val="FF0000"/>
                </a:solidFill>
              </a:rPr>
              <a:t>Waterfall Model - Advantages</a:t>
            </a:r>
            <a:br>
              <a:rPr lang="en-US" dirty="0">
                <a:solidFill>
                  <a:srgbClr val="FF0000"/>
                </a:solidFill>
              </a:rPr>
            </a:br>
            <a:endParaRPr lang="ar-SA" dirty="0">
              <a:solidFill>
                <a:srgbClr val="FF0000"/>
              </a:solidFill>
            </a:endParaRPr>
          </a:p>
        </p:txBody>
      </p:sp>
      <p:sp>
        <p:nvSpPr>
          <p:cNvPr id="3" name="عنصر نائب للمحتوى 2">
            <a:extLst>
              <a:ext uri="{FF2B5EF4-FFF2-40B4-BE49-F238E27FC236}">
                <a16:creationId xmlns:a16="http://schemas.microsoft.com/office/drawing/2014/main" id="{BE80AC71-F43E-46BF-BFA3-1D1CDC1FC470}"/>
              </a:ext>
            </a:extLst>
          </p:cNvPr>
          <p:cNvSpPr>
            <a:spLocks noGrp="1"/>
          </p:cNvSpPr>
          <p:nvPr>
            <p:ph idx="1"/>
          </p:nvPr>
        </p:nvSpPr>
        <p:spPr/>
        <p:txBody>
          <a:bodyPr/>
          <a:lstStyle/>
          <a:p>
            <a:pPr algn="l"/>
            <a:r>
              <a:rPr lang="en-US" sz="2400" dirty="0"/>
              <a:t>Simple and easy to understand and use</a:t>
            </a:r>
          </a:p>
          <a:p>
            <a:pPr algn="l"/>
            <a:r>
              <a:rPr lang="en-US" sz="2400" dirty="0"/>
              <a:t>Easy to manage due to the rigidity of the model. Each phase has specific deliverables and a review process.</a:t>
            </a:r>
          </a:p>
          <a:p>
            <a:pPr algn="l"/>
            <a:r>
              <a:rPr lang="en-US" sz="2400" dirty="0"/>
              <a:t>Clearly defined stages.</a:t>
            </a:r>
          </a:p>
          <a:p>
            <a:pPr algn="l"/>
            <a:r>
              <a:rPr lang="en-US" sz="2400" dirty="0"/>
              <a:t>Well understood milestones.</a:t>
            </a:r>
          </a:p>
          <a:p>
            <a:endParaRPr lang="ar-SA" dirty="0"/>
          </a:p>
        </p:txBody>
      </p:sp>
    </p:spTree>
    <p:extLst>
      <p:ext uri="{BB962C8B-B14F-4D97-AF65-F5344CB8AC3E}">
        <p14:creationId xmlns:p14="http://schemas.microsoft.com/office/powerpoint/2010/main" val="55394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DA21DE-B9BB-4FAC-9E0A-9B633A5319DD}"/>
              </a:ext>
            </a:extLst>
          </p:cNvPr>
          <p:cNvSpPr>
            <a:spLocks noGrp="1"/>
          </p:cNvSpPr>
          <p:nvPr>
            <p:ph type="title"/>
          </p:nvPr>
        </p:nvSpPr>
        <p:spPr/>
        <p:txBody>
          <a:bodyPr/>
          <a:lstStyle/>
          <a:p>
            <a:pPr algn="l"/>
            <a:r>
              <a:rPr lang="en-US" dirty="0">
                <a:solidFill>
                  <a:srgbClr val="FF0000"/>
                </a:solidFill>
              </a:rPr>
              <a:t>Waterfall Model - Disadvantages</a:t>
            </a:r>
            <a:br>
              <a:rPr lang="en-US" dirty="0">
                <a:solidFill>
                  <a:srgbClr val="FF0000"/>
                </a:solidFill>
              </a:rPr>
            </a:br>
            <a:endParaRPr lang="ar-SA" dirty="0">
              <a:solidFill>
                <a:srgbClr val="FF0000"/>
              </a:solidFill>
            </a:endParaRPr>
          </a:p>
        </p:txBody>
      </p:sp>
      <p:sp>
        <p:nvSpPr>
          <p:cNvPr id="3" name="عنصر نائب للمحتوى 2">
            <a:extLst>
              <a:ext uri="{FF2B5EF4-FFF2-40B4-BE49-F238E27FC236}">
                <a16:creationId xmlns:a16="http://schemas.microsoft.com/office/drawing/2014/main" id="{A963404F-8F64-4559-9186-93DB934953BF}"/>
              </a:ext>
            </a:extLst>
          </p:cNvPr>
          <p:cNvSpPr>
            <a:spLocks noGrp="1"/>
          </p:cNvSpPr>
          <p:nvPr>
            <p:ph idx="1"/>
          </p:nvPr>
        </p:nvSpPr>
        <p:spPr/>
        <p:txBody>
          <a:bodyPr/>
          <a:lstStyle/>
          <a:p>
            <a:pPr algn="l"/>
            <a:r>
              <a:rPr lang="en-US" dirty="0"/>
              <a:t>No working software is produced until late during the life cycle.</a:t>
            </a:r>
          </a:p>
          <a:p>
            <a:pPr algn="l"/>
            <a:r>
              <a:rPr lang="en-US" dirty="0"/>
              <a:t>High amounts of risk and uncertainty.</a:t>
            </a:r>
          </a:p>
          <a:p>
            <a:pPr algn="l"/>
            <a:r>
              <a:rPr lang="en-US" dirty="0"/>
              <a:t>Not a good model for complex and object-oriented projects.</a:t>
            </a:r>
          </a:p>
          <a:p>
            <a:pPr algn="l"/>
            <a:r>
              <a:rPr lang="en-US" dirty="0"/>
              <a:t>Poor model for long and ongoing projects.</a:t>
            </a:r>
          </a:p>
          <a:p>
            <a:endParaRPr lang="ar-SA" dirty="0"/>
          </a:p>
        </p:txBody>
      </p:sp>
    </p:spTree>
    <p:extLst>
      <p:ext uri="{BB962C8B-B14F-4D97-AF65-F5344CB8AC3E}">
        <p14:creationId xmlns:p14="http://schemas.microsoft.com/office/powerpoint/2010/main" val="346805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a:extLst>
              <a:ext uri="{FF2B5EF4-FFF2-40B4-BE49-F238E27FC236}">
                <a16:creationId xmlns:a16="http://schemas.microsoft.com/office/drawing/2014/main" id="{9222473D-ECE8-4F48-9A54-33E38DD62DD3}"/>
              </a:ext>
            </a:extLst>
          </p:cNvPr>
          <p:cNvSpPr/>
          <p:nvPr/>
        </p:nvSpPr>
        <p:spPr>
          <a:xfrm>
            <a:off x="3048000" y="2967335"/>
            <a:ext cx="6096000" cy="1569660"/>
          </a:xfrm>
          <a:prstGeom prst="rect">
            <a:avLst/>
          </a:prstGeom>
        </p:spPr>
        <p:txBody>
          <a:bodyPr>
            <a:spAutoFit/>
          </a:bodyPr>
          <a:lstStyle/>
          <a:p>
            <a:r>
              <a:rPr lang="en-US" sz="2400" dirty="0"/>
              <a:t>Finally, a lot of companies think they’re Agile, but an imperfect understanding of the concepts steadily pushes them back toward the perceived safety of waterfall development.</a:t>
            </a:r>
            <a:endParaRPr lang="ar-SA" sz="2400" dirty="0"/>
          </a:p>
        </p:txBody>
      </p:sp>
    </p:spTree>
    <p:extLst>
      <p:ext uri="{BB962C8B-B14F-4D97-AF65-F5344CB8AC3E}">
        <p14:creationId xmlns:p14="http://schemas.microsoft.com/office/powerpoint/2010/main" val="262443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E956D43-1975-404D-82F3-51A6E36836EE}"/>
              </a:ext>
            </a:extLst>
          </p:cNvPr>
          <p:cNvSpPr>
            <a:spLocks noGrp="1"/>
          </p:cNvSpPr>
          <p:nvPr>
            <p:ph type="title"/>
          </p:nvPr>
        </p:nvSpPr>
        <p:spPr/>
        <p:txBody>
          <a:bodyPr/>
          <a:lstStyle/>
          <a:p>
            <a:r>
              <a:rPr lang="en-US" dirty="0" err="1">
                <a:solidFill>
                  <a:srgbClr val="FF0000"/>
                </a:solidFill>
              </a:rPr>
              <a:t>refrences</a:t>
            </a:r>
            <a:endParaRPr lang="ar-SA" dirty="0">
              <a:solidFill>
                <a:srgbClr val="FF0000"/>
              </a:solidFill>
            </a:endParaRPr>
          </a:p>
        </p:txBody>
      </p:sp>
      <p:sp>
        <p:nvSpPr>
          <p:cNvPr id="3" name="عنصر نائب للمحتوى 2">
            <a:extLst>
              <a:ext uri="{FF2B5EF4-FFF2-40B4-BE49-F238E27FC236}">
                <a16:creationId xmlns:a16="http://schemas.microsoft.com/office/drawing/2014/main" id="{41B46A07-5710-4E4A-BB2D-965141046967}"/>
              </a:ext>
            </a:extLst>
          </p:cNvPr>
          <p:cNvSpPr>
            <a:spLocks noGrp="1"/>
          </p:cNvSpPr>
          <p:nvPr>
            <p:ph idx="1"/>
          </p:nvPr>
        </p:nvSpPr>
        <p:spPr/>
        <p:txBody>
          <a:bodyPr/>
          <a:lstStyle/>
          <a:p>
            <a:r>
              <a:rPr lang="en-US" dirty="0">
                <a:hlinkClick r:id="rId2"/>
              </a:rPr>
              <a:t>https://www.quora.com/Is-waterfall-design-still-widely-used</a:t>
            </a:r>
            <a:endParaRPr lang="en-US" dirty="0"/>
          </a:p>
          <a:p>
            <a:r>
              <a:rPr lang="en-US" dirty="0">
                <a:hlinkClick r:id="rId3"/>
              </a:rPr>
              <a:t>https://www.tutorialspoint.com/sdlc/sdlc_waterfall_model.htm</a:t>
            </a:r>
            <a:endParaRPr lang="en-US" dirty="0"/>
          </a:p>
          <a:p>
            <a:r>
              <a:rPr lang="en-US" dirty="0"/>
              <a:t>https://www.quora.com/What-is-an-example-of-a-waterfall-model-in-software-engineering</a:t>
            </a:r>
            <a:endParaRPr lang="ar-SA" dirty="0"/>
          </a:p>
        </p:txBody>
      </p:sp>
    </p:spTree>
    <p:extLst>
      <p:ext uri="{BB962C8B-B14F-4D97-AF65-F5344CB8AC3E}">
        <p14:creationId xmlns:p14="http://schemas.microsoft.com/office/powerpoint/2010/main" val="1136238618"/>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343</Words>
  <Application>Microsoft Office PowerPoint</Application>
  <PresentationFormat>شاشة عريضة</PresentationFormat>
  <Paragraphs>46</Paragraphs>
  <Slides>9</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9</vt:i4>
      </vt:variant>
    </vt:vector>
  </HeadingPairs>
  <TitlesOfParts>
    <vt:vector size="14" baseType="lpstr">
      <vt:lpstr>Arial</vt:lpstr>
      <vt:lpstr>Calibri</vt:lpstr>
      <vt:lpstr>Calibri Light</vt:lpstr>
      <vt:lpstr>Times New Roman</vt:lpstr>
      <vt:lpstr>نسق Office</vt:lpstr>
      <vt:lpstr>Waterfall Model </vt:lpstr>
      <vt:lpstr>عرض تقديمي في PowerPoint</vt:lpstr>
      <vt:lpstr>Waterfall Model design </vt:lpstr>
      <vt:lpstr>عرض تقديمي في PowerPoint</vt:lpstr>
      <vt:lpstr>Waterfall Model - Application </vt:lpstr>
      <vt:lpstr>Waterfall Model - Advantages </vt:lpstr>
      <vt:lpstr>Waterfall Model - Disadvantages </vt:lpstr>
      <vt:lpstr>عرض تقديمي في PowerPoint</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هلا محمود بن محمد المحمود</dc:creator>
  <cp:lastModifiedBy>هلا محمود بن محمد المحمود</cp:lastModifiedBy>
  <cp:revision>8</cp:revision>
  <dcterms:created xsi:type="dcterms:W3CDTF">2018-04-17T16:08:58Z</dcterms:created>
  <dcterms:modified xsi:type="dcterms:W3CDTF">2018-04-21T19:34:21Z</dcterms:modified>
</cp:coreProperties>
</file>