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p:cViewPr varScale="1">
        <p:scale>
          <a:sx n="86" d="100"/>
          <a:sy n="86" d="100"/>
        </p:scale>
        <p:origin x="1291"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FDDDA-7308-4F4B-84EB-8F5520131739}" type="datetimeFigureOut">
              <a:rPr lang="en-IN" smtClean="0"/>
              <a:t>04-08-2021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5FC0C-6DF4-470C-AC3E-FDD27E0CEE7A}" type="slidenum">
              <a:rPr lang="en-IN" smtClean="0"/>
              <a:t>‹#›</a:t>
            </a:fld>
            <a:endParaRPr lang="en-IN"/>
          </a:p>
        </p:txBody>
      </p:sp>
    </p:spTree>
    <p:extLst>
      <p:ext uri="{BB962C8B-B14F-4D97-AF65-F5344CB8AC3E}">
        <p14:creationId xmlns:p14="http://schemas.microsoft.com/office/powerpoint/2010/main" val="59020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E798850C-D2C6-4DFD-AFAD-F185A16647D2}" type="datetimeFigureOut">
              <a:rPr lang="en-US"/>
              <a:pPr>
                <a:defRPr/>
              </a:pPr>
              <a:t>8/4/2021</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D85D2EA6-35F3-4F34-84F7-3D97E8C8C41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CD70A31-FBD7-46B6-B5C8-7337EF144F48}" type="datetimeFigureOut">
              <a:rPr lang="en-US"/>
              <a:pPr>
                <a:defRPr/>
              </a:pPr>
              <a:t>8/4/2021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197E649-44C7-4811-B49A-EFAF5AC01E8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11B2466-67E1-4FB3-86D0-007C5F06F8DD}" type="datetimeFigureOut">
              <a:rPr lang="en-US"/>
              <a:pPr>
                <a:defRPr/>
              </a:pPr>
              <a:t>8/4/2021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946CA7A-CB58-4F50-97DB-202FCFBD3FD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D8D5259E-1E38-4222-832D-6316D5376347}" type="datetimeFigureOut">
              <a:rPr lang="en-US"/>
              <a:pPr>
                <a:defRPr/>
              </a:pPr>
              <a:t>8/4/2021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AF4D4D5-C07B-4FF7-B83D-ACAF23D320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BD7B5188-E2A4-48DC-8ECD-848EB46FCAB4}" type="datetimeFigureOut">
              <a:rPr lang="en-US"/>
              <a:pPr>
                <a:defRPr/>
              </a:pPr>
              <a:t>8/4/2021</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FA229D62-4CA9-453C-A35E-0070E53B8AB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3177DCA6-0970-4188-B19F-7706FF5AB816}" type="datetimeFigureOut">
              <a:rPr lang="en-US"/>
              <a:pPr>
                <a:defRPr/>
              </a:pPr>
              <a:t>8/4/2021</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962DDBB7-439E-4A54-96A3-93462378381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87B60240-72AE-44BE-8E54-D88B7673BF57}" type="datetimeFigureOut">
              <a:rPr lang="en-US"/>
              <a:pPr>
                <a:defRPr/>
              </a:pPr>
              <a:t>8/4/2021</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2D24398-A7D0-49D3-B97D-EB9933D2954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B289D08E-93D0-46BE-BE4F-2FE0653E737F}" type="datetimeFigureOut">
              <a:rPr lang="en-US"/>
              <a:pPr>
                <a:defRPr/>
              </a:pPr>
              <a:t>8/4/2021</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8D030519-BD46-4D27-B238-00CAD864B7F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C99D392-ABAE-45BF-9D50-4E32994BA241}" type="datetimeFigureOut">
              <a:rPr lang="en-US"/>
              <a:pPr>
                <a:defRPr/>
              </a:pPr>
              <a:t>8/4/2021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FA8E608-35C8-4307-A98B-1CDC49FD05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03EC45E0-65BA-4964-B5A7-03A9D95D360B}" type="datetimeFigureOut">
              <a:rPr lang="en-US"/>
              <a:pPr>
                <a:defRPr/>
              </a:pPr>
              <a:t>8/4/2021</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8F8F8F8-567D-402F-B45D-B76D344D308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45413866-0701-4C35-BA05-3EC74B074F42}" type="datetimeFigureOut">
              <a:rPr lang="en-US"/>
              <a:pPr>
                <a:defRPr/>
              </a:pPr>
              <a:t>8/4/2021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4EE37976-6DF2-48D0-B8AD-013F143FE7B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B8A4CE9F-2161-4B6D-BB7B-7D586BDC2E30}" type="datetimeFigureOut">
              <a:rPr lang="en-US"/>
              <a:pPr>
                <a:defRPr/>
              </a:pPr>
              <a:t>8/4/2021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C0D17D76-C8FF-40D5-8ABB-1F21ADACA2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1" r:id="rId2"/>
    <p:sldLayoutId id="2147483733" r:id="rId3"/>
    <p:sldLayoutId id="2147483734" r:id="rId4"/>
    <p:sldLayoutId id="2147483735" r:id="rId5"/>
    <p:sldLayoutId id="2147483736" r:id="rId6"/>
    <p:sldLayoutId id="2147483730" r:id="rId7"/>
    <p:sldLayoutId id="2147483737" r:id="rId8"/>
    <p:sldLayoutId id="2147483738" r:id="rId9"/>
    <p:sldLayoutId id="2147483729" r:id="rId10"/>
    <p:sldLayoutId id="2147483728"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imesofindia.indiatimes.com/business/what-a-cup-of-joe-cost-around-the-world/articleshow/66508108.c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9144000" cy="2659664"/>
          </a:xfrm>
        </p:spPr>
        <p:txBody>
          <a:bodyPr>
            <a:noAutofit/>
          </a:bodyPr>
          <a:lstStyle/>
          <a:p>
            <a:pPr algn="ctr" fontAlgn="auto">
              <a:spcAft>
                <a:spcPts val="0"/>
              </a:spcAft>
              <a:defRPr/>
            </a:pPr>
            <a:r>
              <a:rPr lang="en-US" sz="3600" i="1" dirty="0">
                <a:solidFill>
                  <a:schemeClr val="accent1">
                    <a:lumMod val="75000"/>
                  </a:schemeClr>
                </a:solidFill>
                <a:latin typeface="Arabic Typesetting" pitchFamily="66" charset="-78"/>
                <a:cs typeface="Arabic Typesetting" pitchFamily="66" charset="-78"/>
              </a:rPr>
              <a:t>By Fahad Khan</a:t>
            </a:r>
            <a:br>
              <a:rPr lang="en-US" i="1" dirty="0">
                <a:solidFill>
                  <a:schemeClr val="accent1">
                    <a:lumMod val="75000"/>
                  </a:schemeClr>
                </a:solidFill>
                <a:latin typeface="Arabic Typesetting" pitchFamily="66" charset="-78"/>
                <a:cs typeface="Arabic Typesetting" pitchFamily="66" charset="-78"/>
              </a:rPr>
            </a:br>
            <a:endParaRPr lang="en-IN" i="1" dirty="0">
              <a:solidFill>
                <a:schemeClr val="accent1">
                  <a:lumMod val="75000"/>
                </a:schemeClr>
              </a:solidFill>
              <a:latin typeface="Arabic Typesetting" pitchFamily="66" charset="-78"/>
              <a:cs typeface="Arabic Typesetting" pitchFamily="66" charset="-78"/>
            </a:endParaRPr>
          </a:p>
        </p:txBody>
      </p:sp>
      <p:sp>
        <p:nvSpPr>
          <p:cNvPr id="13314" name="Subtitle 2"/>
          <p:cNvSpPr>
            <a:spLocks noGrp="1"/>
          </p:cNvSpPr>
          <p:nvPr>
            <p:ph type="subTitle" idx="1"/>
          </p:nvPr>
        </p:nvSpPr>
        <p:spPr>
          <a:xfrm>
            <a:off x="0" y="381000"/>
            <a:ext cx="9144000" cy="1413164"/>
          </a:xfrm>
        </p:spPr>
        <p:txBody>
          <a:bodyPr/>
          <a:lstStyle/>
          <a:p>
            <a:pPr marR="0" algn="ctr"/>
            <a:r>
              <a:rPr lang="en-IN" sz="2800" b="1" dirty="0">
                <a:solidFill>
                  <a:schemeClr val="tx1"/>
                </a:solidFill>
                <a:highlight>
                  <a:srgbClr val="FF0000"/>
                </a:highlight>
                <a:latin typeface="Arial Black" pitchFamily="34" charset="0"/>
              </a:rPr>
              <a:t>Insurance Fraud Detection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None/>
            </a:pPr>
            <a:r>
              <a:rPr lang="en-IN" sz="1200" dirty="0"/>
              <a:t>Benefits</a:t>
            </a:r>
          </a:p>
          <a:p>
            <a:r>
              <a:rPr lang="en-US" sz="1200" dirty="0"/>
              <a:t> better analysis of customer base</a:t>
            </a:r>
          </a:p>
          <a:p>
            <a:r>
              <a:rPr lang="en-US" sz="1200" dirty="0"/>
              <a:t>easy managing of resources </a:t>
            </a:r>
          </a:p>
          <a:p>
            <a:r>
              <a:rPr lang="en-US" sz="1200" dirty="0"/>
              <a:t>inspection can be done manually if fraud is identified </a:t>
            </a:r>
          </a:p>
          <a:p>
            <a:pPr>
              <a:buFont typeface="Wingdings" panose="05000000000000000000" pitchFamily="2" charset="2"/>
              <a:buChar char="ü"/>
            </a:pPr>
            <a:endParaRPr lang="en-IN" sz="1800" dirty="0"/>
          </a:p>
          <a:p>
            <a:pPr marL="109537" indent="0">
              <a:buNone/>
            </a:pPr>
            <a:endParaRPr lang="en-IN" sz="1800" dirty="0"/>
          </a:p>
        </p:txBody>
      </p:sp>
      <p:sp>
        <p:nvSpPr>
          <p:cNvPr id="3" name="Title 2"/>
          <p:cNvSpPr>
            <a:spLocks noGrp="1"/>
          </p:cNvSpPr>
          <p:nvPr>
            <p:ph type="title"/>
          </p:nvPr>
        </p:nvSpPr>
        <p:spPr/>
        <p:txBody>
          <a:bodyPr>
            <a:normAutofit fontScale="90000"/>
          </a:bodyPr>
          <a:lstStyle/>
          <a:p>
            <a:pPr marR="0" algn="l"/>
            <a:r>
              <a:rPr lang="en-IN" sz="2700" dirty="0">
                <a:solidFill>
                  <a:schemeClr val="accent1">
                    <a:lumMod val="75000"/>
                  </a:schemeClr>
                </a:solidFill>
                <a:latin typeface="Arial Black" pitchFamily="34" charset="0"/>
              </a:rPr>
              <a:t>Objective</a:t>
            </a:r>
            <a:br>
              <a:rPr lang="en-IN" sz="6600" dirty="0">
                <a:solidFill>
                  <a:schemeClr val="accent1">
                    <a:lumMod val="75000"/>
                  </a:schemeClr>
                </a:solidFill>
                <a:latin typeface="Arial Black" pitchFamily="34" charset="0"/>
              </a:rPr>
            </a:br>
            <a:r>
              <a:rPr lang="en-US" sz="1600" b="0" dirty="0">
                <a:solidFill>
                  <a:schemeClr val="tx1"/>
                </a:solidFill>
                <a:latin typeface="Arial Black" pitchFamily="34" charset="0"/>
              </a:rPr>
              <a:t>Development of a predictive model formatting fraud Insurance claim for private Motor products the model will determine whether a customer is playing a fraudulent Insurance claim or not</a:t>
            </a:r>
            <a:endParaRPr lang="en-IN" sz="1600" b="0" dirty="0">
              <a:solidFill>
                <a:schemeClr val="tx1"/>
              </a:solidFill>
              <a:latin typeface="Arial Black" pitchFamily="34" charset="0"/>
            </a:endParaRPr>
          </a:p>
        </p:txBody>
      </p:sp>
    </p:spTree>
    <p:extLst>
      <p:ext uri="{BB962C8B-B14F-4D97-AF65-F5344CB8AC3E}">
        <p14:creationId xmlns:p14="http://schemas.microsoft.com/office/powerpoint/2010/main" val="332573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sample file name(</a:t>
            </a:r>
            <a:r>
              <a:rPr lang="en-US" sz="1400" dirty="0" err="1"/>
              <a:t>eg</a:t>
            </a:r>
            <a:r>
              <a:rPr lang="en-US" sz="1400" dirty="0"/>
              <a:t>-fraud detection)</a:t>
            </a:r>
          </a:p>
          <a:p>
            <a:r>
              <a:rPr lang="en-US" sz="1400" dirty="0"/>
              <a:t>length of date stamp(8 digits) </a:t>
            </a:r>
          </a:p>
          <a:p>
            <a:r>
              <a:rPr lang="en-US" sz="1400" dirty="0"/>
              <a:t>length of timestamp (6 digits)</a:t>
            </a:r>
          </a:p>
          <a:p>
            <a:r>
              <a:rPr lang="en-US" sz="1400" dirty="0"/>
              <a:t>number of columns</a:t>
            </a:r>
          </a:p>
          <a:p>
            <a:r>
              <a:rPr lang="en-IN" sz="1400" dirty="0"/>
              <a:t>column names.</a:t>
            </a:r>
          </a:p>
          <a:p>
            <a:r>
              <a:rPr lang="en-IN" sz="1400" dirty="0"/>
              <a:t>Column data type</a:t>
            </a:r>
          </a:p>
        </p:txBody>
      </p:sp>
      <p:sp>
        <p:nvSpPr>
          <p:cNvPr id="3" name="Title 2"/>
          <p:cNvSpPr>
            <a:spLocks noGrp="1"/>
          </p:cNvSpPr>
          <p:nvPr>
            <p:ph type="title"/>
          </p:nvPr>
        </p:nvSpPr>
        <p:spPr/>
        <p:txBody>
          <a:bodyPr>
            <a:normAutofit/>
          </a:bodyPr>
          <a:lstStyle/>
          <a:p>
            <a:r>
              <a:rPr lang="en-US" sz="3200" dirty="0"/>
              <a:t>Data Sharing Agreement</a:t>
            </a:r>
            <a:endParaRPr lang="en-IN" sz="3200" dirty="0"/>
          </a:p>
        </p:txBody>
      </p:sp>
    </p:spTree>
    <p:extLst>
      <p:ext uri="{BB962C8B-B14F-4D97-AF65-F5344CB8AC3E}">
        <p14:creationId xmlns:p14="http://schemas.microsoft.com/office/powerpoint/2010/main" val="143583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Name validation - validation of file as per the </a:t>
            </a:r>
            <a:r>
              <a:rPr lang="en-IN" sz="1800" dirty="0" err="1">
                <a:effectLst/>
                <a:latin typeface="Calibri" panose="020F0502020204030204" pitchFamily="34" charset="0"/>
                <a:ea typeface="Calibri" panose="020F0502020204030204" pitchFamily="34" charset="0"/>
                <a:cs typeface="Mangal" panose="02040503050203030202" pitchFamily="18" charset="0"/>
              </a:rPr>
              <a:t>dsa</a:t>
            </a:r>
            <a:r>
              <a:rPr lang="en-IN" sz="1800" dirty="0">
                <a:effectLst/>
                <a:latin typeface="Calibri" panose="020F0502020204030204" pitchFamily="34" charset="0"/>
                <a:ea typeface="Calibri" panose="020F0502020204030204" pitchFamily="34" charset="0"/>
                <a:cs typeface="Mangal" panose="02040503050203030202" pitchFamily="18" charset="0"/>
              </a:rPr>
              <a:t>. We have created a regex pattern evaluation after check for data format and time format in this requirement satisfied we move this file to a good data folder else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Number of columns - number of column present in the files and if it doesn't match the file it is moved to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name of the columns - new the column is validated and should be the same as given a schema file if not the file is moved to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data type of the columns - data column is schema file. It is validated when we insert file to database If the data type is wrong with file is too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Null Values in the column - if any of the column in the file have all the values as null or missing video file and move it to bad data folder</a:t>
            </a:r>
          </a:p>
          <a:p>
            <a:endParaRPr lang="en-IN" u="sng" dirty="0">
              <a:hlinkClick r:id="rId2">
                <a:extLst>
                  <a:ext uri="{A12FA001-AC4F-418D-AE19-62706E023703}">
                    <ahyp:hlinkClr xmlns:ahyp="http://schemas.microsoft.com/office/drawing/2018/hyperlinkcolor" val="tx"/>
                  </a:ext>
                </a:extLst>
              </a:hlinkClick>
            </a:endParaRPr>
          </a:p>
        </p:txBody>
      </p:sp>
      <p:sp>
        <p:nvSpPr>
          <p:cNvPr id="3" name="Title 2"/>
          <p:cNvSpPr>
            <a:spLocks noGrp="1"/>
          </p:cNvSpPr>
          <p:nvPr>
            <p:ph type="title"/>
          </p:nvPr>
        </p:nvSpPr>
        <p:spPr>
          <a:xfrm>
            <a:off x="685800" y="279400"/>
            <a:ext cx="8229600" cy="1143000"/>
          </a:xfrm>
        </p:spPr>
        <p:txBody>
          <a:bodyPr>
            <a:normAutofit/>
          </a:bodyPr>
          <a:lstStyle/>
          <a:p>
            <a:r>
              <a:rPr lang="en-US" sz="3200" dirty="0"/>
              <a:t>Data Validation and Data Transformations</a:t>
            </a:r>
            <a:endParaRPr lang="en-IN" sz="3200" dirty="0"/>
          </a:p>
        </p:txBody>
      </p:sp>
    </p:spTree>
    <p:extLst>
      <p:ext uri="{BB962C8B-B14F-4D97-AF65-F5344CB8AC3E}">
        <p14:creationId xmlns:p14="http://schemas.microsoft.com/office/powerpoint/2010/main" val="177312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CEF83F-23C1-4223-82B5-FF09BAAE4159}"/>
              </a:ext>
            </a:extLst>
          </p:cNvPr>
          <p:cNvPicPr>
            <a:picLocks noGrp="1" noChangeAspect="1"/>
          </p:cNvPicPr>
          <p:nvPr>
            <p:ph idx="1"/>
          </p:nvPr>
        </p:nvPicPr>
        <p:blipFill>
          <a:blip r:embed="rId2"/>
          <a:stretch>
            <a:fillRect/>
          </a:stretch>
        </p:blipFill>
        <p:spPr>
          <a:xfrm>
            <a:off x="466725" y="1972469"/>
            <a:ext cx="8210550" cy="3543300"/>
          </a:xfrm>
          <a:prstGeom prst="rect">
            <a:avLst/>
          </a:prstGeom>
        </p:spPr>
      </p:pic>
      <p:sp>
        <p:nvSpPr>
          <p:cNvPr id="3" name="Title 2"/>
          <p:cNvSpPr>
            <a:spLocks noGrp="1"/>
          </p:cNvSpPr>
          <p:nvPr>
            <p:ph type="title"/>
          </p:nvPr>
        </p:nvSpPr>
        <p:spPr/>
        <p:txBody>
          <a:bodyPr/>
          <a:lstStyle/>
          <a:p>
            <a:r>
              <a:rPr lang="en-IN" dirty="0"/>
              <a:t>Architecture</a:t>
            </a:r>
          </a:p>
        </p:txBody>
      </p:sp>
    </p:spTree>
    <p:extLst>
      <p:ext uri="{BB962C8B-B14F-4D97-AF65-F5344CB8AC3E}">
        <p14:creationId xmlns:p14="http://schemas.microsoft.com/office/powerpoint/2010/main" val="49470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4DE24-4F49-44FA-AAFA-A4E6C852D831}"/>
              </a:ext>
            </a:extLst>
          </p:cNvPr>
          <p:cNvSpPr>
            <a:spLocks noGrp="1"/>
          </p:cNvSpPr>
          <p:nvPr>
            <p:ph idx="1"/>
          </p:nvPr>
        </p:nvSpPr>
        <p:spPr/>
        <p:txBody>
          <a:bodyPr/>
          <a:lstStyle/>
          <a:p>
            <a:r>
              <a:rPr lang="en-US" sz="1600" b="1" dirty="0"/>
              <a:t>Data export from DB </a:t>
            </a:r>
          </a:p>
          <a:p>
            <a:pPr marL="109537" indent="0">
              <a:buNone/>
            </a:pPr>
            <a:r>
              <a:rPr lang="en-US" sz="1600" dirty="0"/>
              <a:t>    The data imported from database in csv format from model training </a:t>
            </a:r>
          </a:p>
          <a:p>
            <a:r>
              <a:rPr lang="en-US" sz="1600" b="1" dirty="0"/>
              <a:t>Data preprocessing </a:t>
            </a:r>
          </a:p>
          <a:p>
            <a:r>
              <a:rPr lang="en-US" sz="1600" dirty="0"/>
              <a:t>performing EDA to get insights of data like and define distribution outlier trend among  data. </a:t>
            </a:r>
          </a:p>
          <a:p>
            <a:r>
              <a:rPr lang="en-US" sz="1600" dirty="0"/>
              <a:t>Check all values in the columns if present improve the null values.  Encode categorical values with numerical values. </a:t>
            </a:r>
          </a:p>
          <a:p>
            <a:r>
              <a:rPr lang="en-US" sz="1600" dirty="0"/>
              <a:t>Perform the standard scaler to scale down the values</a:t>
            </a:r>
          </a:p>
          <a:p>
            <a:r>
              <a:rPr lang="en-US" sz="1600" dirty="0"/>
              <a:t> Clustering K means algorithm is used to create class 10 feet process data the optimal number of clusters selected by plotting the elbow plot and put the dynamic selection number of cluster using any locator function the idea behind the clusters to payment if an algorithm for structured data. K means model strained over pre-process data and model state for the use in prediction.</a:t>
            </a:r>
            <a:endParaRPr lang="en-IN" sz="1600" dirty="0"/>
          </a:p>
        </p:txBody>
      </p:sp>
      <p:sp>
        <p:nvSpPr>
          <p:cNvPr id="3" name="Title 2">
            <a:extLst>
              <a:ext uri="{FF2B5EF4-FFF2-40B4-BE49-F238E27FC236}">
                <a16:creationId xmlns:a16="http://schemas.microsoft.com/office/drawing/2014/main" id="{F889B55D-A816-4A28-9A7E-61246953AB87}"/>
              </a:ext>
            </a:extLst>
          </p:cNvPr>
          <p:cNvSpPr>
            <a:spLocks noGrp="1"/>
          </p:cNvSpPr>
          <p:nvPr>
            <p:ph type="title"/>
          </p:nvPr>
        </p:nvSpPr>
        <p:spPr/>
        <p:txBody>
          <a:bodyPr/>
          <a:lstStyle/>
          <a:p>
            <a:r>
              <a:rPr lang="en-IN" dirty="0"/>
              <a:t>Model Training</a:t>
            </a:r>
          </a:p>
        </p:txBody>
      </p:sp>
    </p:spTree>
    <p:extLst>
      <p:ext uri="{BB962C8B-B14F-4D97-AF65-F5344CB8AC3E}">
        <p14:creationId xmlns:p14="http://schemas.microsoft.com/office/powerpoint/2010/main" val="355448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12B258-90A9-4CDB-95CB-6267EEE9FEA4}"/>
              </a:ext>
            </a:extLst>
          </p:cNvPr>
          <p:cNvSpPr>
            <a:spLocks noGrp="1"/>
          </p:cNvSpPr>
          <p:nvPr>
            <p:ph idx="1"/>
          </p:nvPr>
        </p:nvSpPr>
        <p:spPr/>
        <p:txBody>
          <a:bodyPr/>
          <a:lstStyle/>
          <a:p>
            <a:r>
              <a:rPr lang="en-US" dirty="0"/>
              <a:t>after the cluster created the find the best model for each cluster by using two algorithms SVM and </a:t>
            </a:r>
            <a:r>
              <a:rPr lang="en-US" dirty="0" err="1"/>
              <a:t>XGboost</a:t>
            </a:r>
            <a:r>
              <a:rPr lang="en-US" dirty="0"/>
              <a:t> for each cluster both the hyper to algorithms are used to calculate the AUC scores for both the models and select the model with best AUC score similarly the model selected for each cluster and all the models with sister safe for use in prediction</a:t>
            </a:r>
            <a:endParaRPr lang="en-IN" dirty="0"/>
          </a:p>
        </p:txBody>
      </p:sp>
      <p:sp>
        <p:nvSpPr>
          <p:cNvPr id="3" name="Title 2">
            <a:extLst>
              <a:ext uri="{FF2B5EF4-FFF2-40B4-BE49-F238E27FC236}">
                <a16:creationId xmlns:a16="http://schemas.microsoft.com/office/drawing/2014/main" id="{63E9CAD6-88BD-4E60-85D1-9CC5D20515BD}"/>
              </a:ext>
            </a:extLst>
          </p:cNvPr>
          <p:cNvSpPr>
            <a:spLocks noGrp="1"/>
          </p:cNvSpPr>
          <p:nvPr>
            <p:ph type="title"/>
          </p:nvPr>
        </p:nvSpPr>
        <p:spPr/>
        <p:txBody>
          <a:bodyPr/>
          <a:lstStyle/>
          <a:p>
            <a:r>
              <a:rPr lang="en-IN" dirty="0"/>
              <a:t>Model selection</a:t>
            </a:r>
          </a:p>
        </p:txBody>
      </p:sp>
    </p:spTree>
    <p:extLst>
      <p:ext uri="{BB962C8B-B14F-4D97-AF65-F5344CB8AC3E}">
        <p14:creationId xmlns:p14="http://schemas.microsoft.com/office/powerpoint/2010/main" val="393487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0F56A4-7219-41CD-9EBD-981EAB78FC04}"/>
              </a:ext>
            </a:extLst>
          </p:cNvPr>
          <p:cNvSpPr>
            <a:spLocks noGrp="1"/>
          </p:cNvSpPr>
          <p:nvPr>
            <p:ph idx="1"/>
          </p:nvPr>
        </p:nvSpPr>
        <p:spPr/>
        <p:txBody>
          <a:bodyPr/>
          <a:lstStyle/>
          <a:p>
            <a:r>
              <a:rPr lang="en-US" sz="1800" dirty="0"/>
              <a:t>testing files are shared in batches and we perform the same validation operation data </a:t>
            </a:r>
            <a:r>
              <a:rPr lang="en-US" sz="1800" dirty="0" err="1"/>
              <a:t>tranformnation</a:t>
            </a:r>
            <a:r>
              <a:rPr lang="en-US" sz="1800" dirty="0"/>
              <a:t> and data insertion on them.</a:t>
            </a:r>
          </a:p>
          <a:p>
            <a:r>
              <a:rPr lang="en-US" sz="1800" dirty="0"/>
              <a:t>the accumulated data from database and export in csv format for prediction</a:t>
            </a:r>
          </a:p>
          <a:p>
            <a:r>
              <a:rPr lang="en-US" sz="1800" dirty="0"/>
              <a:t>processing technique on it </a:t>
            </a:r>
          </a:p>
          <a:p>
            <a:r>
              <a:rPr lang="en-US" sz="1800" dirty="0"/>
              <a:t>k-means model  created during the training is loaded and cluster for preprocessed data is predicted.</a:t>
            </a:r>
          </a:p>
          <a:p>
            <a:r>
              <a:rPr lang="en-US" sz="1800" dirty="0"/>
              <a:t>Based on the cluster number respective model is loaded and use to predict the data for cluster</a:t>
            </a:r>
          </a:p>
          <a:p>
            <a:r>
              <a:rPr lang="en-US" sz="1800" dirty="0"/>
              <a:t>Once prediction is done for all cluster. The prediction are saved in csv format and shared</a:t>
            </a:r>
          </a:p>
        </p:txBody>
      </p:sp>
      <p:sp>
        <p:nvSpPr>
          <p:cNvPr id="3" name="Title 2">
            <a:extLst>
              <a:ext uri="{FF2B5EF4-FFF2-40B4-BE49-F238E27FC236}">
                <a16:creationId xmlns:a16="http://schemas.microsoft.com/office/drawing/2014/main" id="{487F6139-4358-449F-9221-37A8DEC9511B}"/>
              </a:ext>
            </a:extLst>
          </p:cNvPr>
          <p:cNvSpPr>
            <a:spLocks noGrp="1"/>
          </p:cNvSpPr>
          <p:nvPr>
            <p:ph type="title"/>
          </p:nvPr>
        </p:nvSpPr>
        <p:spPr/>
        <p:txBody>
          <a:bodyPr/>
          <a:lstStyle/>
          <a:p>
            <a:r>
              <a:rPr lang="en-IN" dirty="0"/>
              <a:t>Prediction</a:t>
            </a:r>
          </a:p>
        </p:txBody>
      </p:sp>
    </p:spTree>
    <p:extLst>
      <p:ext uri="{BB962C8B-B14F-4D97-AF65-F5344CB8AC3E}">
        <p14:creationId xmlns:p14="http://schemas.microsoft.com/office/powerpoint/2010/main" val="234490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CB2437-EBA0-47F2-8502-1A8C8E76A83C}"/>
              </a:ext>
            </a:extLst>
          </p:cNvPr>
          <p:cNvSpPr>
            <a:spLocks noGrp="1"/>
          </p:cNvSpPr>
          <p:nvPr>
            <p:ph idx="1"/>
          </p:nvPr>
        </p:nvSpPr>
        <p:spPr/>
        <p:txBody>
          <a:bodyPr/>
          <a:lstStyle/>
          <a:p>
            <a:pPr marL="109537" indent="0">
              <a:buNone/>
            </a:pPr>
            <a:r>
              <a:rPr lang="en-US" dirty="0"/>
              <a:t>1</a:t>
            </a:r>
            <a:r>
              <a:rPr lang="en-US" sz="2000" dirty="0"/>
              <a:t>. What is the source of the data for training is provided sent by client in multiple batch in East data contain multiple files</a:t>
            </a:r>
          </a:p>
          <a:p>
            <a:pPr marL="109537" indent="0">
              <a:buNone/>
            </a:pPr>
            <a:r>
              <a:rPr lang="en-US" sz="2000" dirty="0"/>
              <a:t>2. What were the type of data </a:t>
            </a:r>
          </a:p>
          <a:p>
            <a:pPr marL="109537" indent="0">
              <a:buNone/>
            </a:pPr>
            <a:r>
              <a:rPr lang="en-US" sz="2000" dirty="0"/>
              <a:t>data was combination of categorical and numerical variables 3.what is the complete flow you followed in this project </a:t>
            </a:r>
          </a:p>
          <a:p>
            <a:pPr marL="109537" indent="0">
              <a:buNone/>
            </a:pPr>
            <a:r>
              <a:rPr lang="en-US" sz="2000" dirty="0"/>
              <a:t>refer  5th slide for understanding. </a:t>
            </a:r>
          </a:p>
          <a:p>
            <a:pPr marL="109537" indent="0">
              <a:buNone/>
            </a:pPr>
            <a:r>
              <a:rPr lang="en-US" sz="2000" dirty="0"/>
              <a:t>4. How locks are managed </a:t>
            </a:r>
          </a:p>
          <a:p>
            <a:pPr marL="109537" indent="0">
              <a:buNone/>
            </a:pPr>
            <a:r>
              <a:rPr lang="en-US" sz="2000" dirty="0"/>
              <a:t>we are using different log as per step form validation in modelling like file validation log data insertion model training log prediction</a:t>
            </a:r>
          </a:p>
          <a:p>
            <a:pPr marL="109537" indent="0">
              <a:buNone/>
            </a:pPr>
            <a:r>
              <a:rPr lang="en-US" sz="2000" dirty="0"/>
              <a:t>5. What technique were using for data preprocessing </a:t>
            </a:r>
          </a:p>
          <a:p>
            <a:pPr marL="109537" indent="0">
              <a:buNone/>
            </a:pPr>
            <a:r>
              <a:rPr lang="en-US" sz="2000" dirty="0"/>
              <a:t>removing unwanted attributes removing outliers scaling a data</a:t>
            </a:r>
            <a:endParaRPr lang="en-IN" sz="2000" dirty="0"/>
          </a:p>
        </p:txBody>
      </p:sp>
      <p:sp>
        <p:nvSpPr>
          <p:cNvPr id="3" name="Title 2">
            <a:extLst>
              <a:ext uri="{FF2B5EF4-FFF2-40B4-BE49-F238E27FC236}">
                <a16:creationId xmlns:a16="http://schemas.microsoft.com/office/drawing/2014/main" id="{1CCE40E1-201B-49C8-B61F-03DC52371B5C}"/>
              </a:ext>
            </a:extLst>
          </p:cNvPr>
          <p:cNvSpPr>
            <a:spLocks noGrp="1"/>
          </p:cNvSpPr>
          <p:nvPr>
            <p:ph type="title"/>
          </p:nvPr>
        </p:nvSpPr>
        <p:spPr/>
        <p:txBody>
          <a:bodyPr/>
          <a:lstStyle/>
          <a:p>
            <a:r>
              <a:rPr lang="en-IN" dirty="0"/>
              <a:t>Question and Answers</a:t>
            </a:r>
          </a:p>
        </p:txBody>
      </p:sp>
    </p:spTree>
    <p:extLst>
      <p:ext uri="{BB962C8B-B14F-4D97-AF65-F5344CB8AC3E}">
        <p14:creationId xmlns:p14="http://schemas.microsoft.com/office/powerpoint/2010/main" val="2893889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2.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3.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4.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Ion</Template>
  <TotalTime>52284</TotalTime>
  <Words>662</Words>
  <Application>Microsoft Office PowerPoint</Application>
  <PresentationFormat>On-screen Show (4:3)</PresentationFormat>
  <Paragraphs>47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Arabic Typesetting</vt:lpstr>
      <vt:lpstr>Arial</vt:lpstr>
      <vt:lpstr>Arial Black</vt:lpstr>
      <vt:lpstr>Calibri</vt:lpstr>
      <vt:lpstr>Lucida Sans Unicode</vt:lpstr>
      <vt:lpstr>Verdana</vt:lpstr>
      <vt:lpstr>Wingdings</vt:lpstr>
      <vt:lpstr>Wingdings 2</vt:lpstr>
      <vt:lpstr>Wingdings 3</vt:lpstr>
      <vt:lpstr>Concourse</vt:lpstr>
      <vt:lpstr>By Fahad Khan </vt:lpstr>
      <vt:lpstr>Objective Development of a predictive model formatting fraud Insurance claim for private Motor products the model will determine whether a customer is playing a fraudulent Insurance claim or not</vt:lpstr>
      <vt:lpstr>Data Sharing Agreement</vt:lpstr>
      <vt:lpstr>Data Validation and Data Transformations</vt:lpstr>
      <vt:lpstr>Architecture</vt:lpstr>
      <vt:lpstr>Model Training</vt:lpstr>
      <vt:lpstr>Model selection</vt:lpstr>
      <vt:lpstr>Prediction</vt:lpstr>
      <vt:lpstr>Question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Shreya roy Under the supervision of sonali chouhan</dc:title>
  <dc:creator>admin</dc:creator>
  <cp:lastModifiedBy>fahad khan</cp:lastModifiedBy>
  <cp:revision>617</cp:revision>
  <dcterms:created xsi:type="dcterms:W3CDTF">2006-08-16T00:00:00Z</dcterms:created>
  <dcterms:modified xsi:type="dcterms:W3CDTF">2021-08-04T14:05:37Z</dcterms:modified>
</cp:coreProperties>
</file>