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8A8"/>
    <a:srgbClr val="A123A4"/>
    <a:srgbClr val="BE20A7"/>
    <a:srgbClr val="5F2987"/>
    <a:srgbClr val="BCBC16"/>
    <a:srgbClr val="1ABC5C"/>
    <a:srgbClr val="3636DA"/>
    <a:srgbClr val="7B2F7D"/>
    <a:srgbClr val="B0AC14"/>
    <a:srgbClr val="D9D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7D0A-7815-49E8-B692-D5505F6E07EF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E880-9581-4B48-A298-F89874C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62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7D0A-7815-49E8-B692-D5505F6E07EF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E880-9581-4B48-A298-F89874C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75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7D0A-7815-49E8-B692-D5505F6E07EF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E880-9581-4B48-A298-F89874C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9368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7D0A-7815-49E8-B692-D5505F6E07EF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E880-9581-4B48-A298-F89874C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891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7D0A-7815-49E8-B692-D5505F6E07EF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E880-9581-4B48-A298-F89874C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469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7D0A-7815-49E8-B692-D5505F6E07EF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E880-9581-4B48-A298-F89874C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37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7D0A-7815-49E8-B692-D5505F6E07EF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E880-9581-4B48-A298-F89874C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7D0A-7815-49E8-B692-D5505F6E07EF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E880-9581-4B48-A298-F89874C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02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7D0A-7815-49E8-B692-D5505F6E07EF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E880-9581-4B48-A298-F89874C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01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7D0A-7815-49E8-B692-D5505F6E07EF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E880-9581-4B48-A298-F89874C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6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7D0A-7815-49E8-B692-D5505F6E07EF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E880-9581-4B48-A298-F89874C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77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7D0A-7815-49E8-B692-D5505F6E07EF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E880-9581-4B48-A298-F89874C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62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77D0A-7815-49E8-B692-D5505F6E07EF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6E880-9581-4B48-A298-F89874C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70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A777D0A-7815-49E8-B692-D5505F6E07EF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316E880-9581-4B48-A298-F89874C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42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A777D0A-7815-49E8-B692-D5505F6E07EF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316E880-9581-4B48-A298-F89874C00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5591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  <p:sldLayoutId id="2147484058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07C00C-451C-A873-9D98-9AEBBF762149}"/>
              </a:ext>
            </a:extLst>
          </p:cNvPr>
          <p:cNvSpPr txBox="1"/>
          <p:nvPr/>
        </p:nvSpPr>
        <p:spPr>
          <a:xfrm>
            <a:off x="2921000" y="1981200"/>
            <a:ext cx="6350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>
                <a:solidFill>
                  <a:schemeClr val="accent1">
                    <a:lumMod val="40000"/>
                    <a:lumOff val="60000"/>
                  </a:schemeClr>
                </a:solidFill>
                <a:latin typeface="Aptos Display" panose="020B0004020202020204" pitchFamily="34" charset="0"/>
              </a:rPr>
              <a:t>Consumer Goods Ad_Hoc Insights </a:t>
            </a:r>
            <a:endParaRPr lang="en-IN" sz="6000" b="1">
              <a:solidFill>
                <a:schemeClr val="accent1">
                  <a:lumMod val="40000"/>
                  <a:lumOff val="60000"/>
                </a:schemeClr>
              </a:solidFill>
              <a:latin typeface="Aptos Display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87BABB-4909-C41D-EF20-CD129316F2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333" y="5482167"/>
            <a:ext cx="1282699" cy="1282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D55C23-CA76-98ED-D5C5-17C3F9BE48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64" y="5450416"/>
            <a:ext cx="1097567" cy="114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7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4FF36C-96AC-4329-2CED-D5735CD10A7F}"/>
              </a:ext>
            </a:extLst>
          </p:cNvPr>
          <p:cNvSpPr txBox="1"/>
          <p:nvPr/>
        </p:nvSpPr>
        <p:spPr>
          <a:xfrm>
            <a:off x="18591" y="78452"/>
            <a:ext cx="12039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Aptos Display" panose="020B0004020202020204" pitchFamily="34" charset="0"/>
              </a:rPr>
              <a:t>Which channel helped to bring more gross sales in the fiscal year 2021 and the percentage of contribution?</a:t>
            </a:r>
          </a:p>
          <a:p>
            <a:r>
              <a:rPr lang="en-US" sz="2000">
                <a:latin typeface="Aptos Display" panose="020B0004020202020204" pitchFamily="34" charset="0"/>
              </a:rPr>
              <a:t>The final output  contains these fields, channel, gross_sales_mln, percentage.</a:t>
            </a:r>
            <a:endParaRPr lang="en-IN" sz="2000">
              <a:latin typeface="Aptos Display" panose="020B00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2E014E-9271-15A8-1F78-9F426FA8CD46}"/>
              </a:ext>
            </a:extLst>
          </p:cNvPr>
          <p:cNvSpPr/>
          <p:nvPr/>
        </p:nvSpPr>
        <p:spPr>
          <a:xfrm>
            <a:off x="2353733" y="4412195"/>
            <a:ext cx="7112000" cy="236735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7F4DF0-C576-3161-67E2-AF3CAC271142}"/>
              </a:ext>
            </a:extLst>
          </p:cNvPr>
          <p:cNvSpPr/>
          <p:nvPr/>
        </p:nvSpPr>
        <p:spPr>
          <a:xfrm>
            <a:off x="552432" y="786338"/>
            <a:ext cx="10971917" cy="351473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WITH cte AS (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SELECT c.channel,s.fiscal_year, ROUND(SUM(s.sold_quantity*g.gross_price)/1000000, 1) AS gross_sales_mln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FROM dim_customer c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JOIN fact_sales_monthly s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ON s.customer_code = c.customer_code 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JOIN fact_gross_price g 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ON g.product_code = s.product_code AND g.fiscal_year = s.fiscal_year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GROUP BY c.channel, s.fiscal_year)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SELECT channel, gross_sales_mln, ROUND(((gross_sales_mln)/(SELECT SUM(gross_sales_mln) 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FROM cte WHERE fiscal_year = 2021))*100,1) AS pct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FROM cteWHERE fiscal_year = 2021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ORDER BY gross_sales_mln DESC;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F8FCA-4F2E-7E37-840A-3FFF230BC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505" y="4691843"/>
            <a:ext cx="6201495" cy="181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57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4FF36C-96AC-4329-2CED-D5735CD10A7F}"/>
              </a:ext>
            </a:extLst>
          </p:cNvPr>
          <p:cNvSpPr txBox="1"/>
          <p:nvPr/>
        </p:nvSpPr>
        <p:spPr>
          <a:xfrm>
            <a:off x="18591" y="78452"/>
            <a:ext cx="12039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Aptos Display" panose="020B0004020202020204" pitchFamily="34" charset="0"/>
              </a:rPr>
              <a:t>Get the Top 3 products in each division that have a high total_sold_quantity in the fiscal_year 2021?         </a:t>
            </a:r>
          </a:p>
          <a:p>
            <a:r>
              <a:rPr lang="en-US" sz="2000">
                <a:latin typeface="Aptos Display" panose="020B0004020202020204" pitchFamily="34" charset="0"/>
              </a:rPr>
              <a:t>The final output contains these fields, division, product_code, product, total_sold_quantity, rank_order.</a:t>
            </a:r>
            <a:endParaRPr lang="en-IN" sz="2000">
              <a:latin typeface="Aptos Display" panose="020B00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2E014E-9271-15A8-1F78-9F426FA8CD46}"/>
              </a:ext>
            </a:extLst>
          </p:cNvPr>
          <p:cNvSpPr/>
          <p:nvPr/>
        </p:nvSpPr>
        <p:spPr>
          <a:xfrm>
            <a:off x="2413000" y="4030132"/>
            <a:ext cx="7112000" cy="274941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7F4DF0-C576-3161-67E2-AF3CAC271142}"/>
              </a:ext>
            </a:extLst>
          </p:cNvPr>
          <p:cNvSpPr/>
          <p:nvPr/>
        </p:nvSpPr>
        <p:spPr>
          <a:xfrm>
            <a:off x="552432" y="786338"/>
            <a:ext cx="10971917" cy="315066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WITH cte AS (                                   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SELECT p.division, p.product_code, p.product, SUM(s.sold_quantity) AS total_sold_quantity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FROM dim_product p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JOIN fact_sales_monthly s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ON s.product_code = p.product_code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WHERE fiscal_year = 2021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GROUP BY p.division, p.product_code, p.product), 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cte1 AS (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SELECT *, RANK() OVER (PARTITION BY division ORDER BY total_sold_quantity DESC) AS rnk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FROM cte)SELECT * FROM cte1WHERE rnk &lt; 4;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C575F3-C0FE-26CD-6A7A-9CA1E3F0B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4267199"/>
            <a:ext cx="63500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0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4FF36C-96AC-4329-2CED-D5735CD10A7F}"/>
              </a:ext>
            </a:extLst>
          </p:cNvPr>
          <p:cNvSpPr txBox="1"/>
          <p:nvPr/>
        </p:nvSpPr>
        <p:spPr>
          <a:xfrm>
            <a:off x="76200" y="321732"/>
            <a:ext cx="12039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>
                <a:latin typeface="Aptos Display" panose="020B0004020202020204" pitchFamily="34" charset="0"/>
              </a:rPr>
              <a:t>Provide the list of markets in which customer  "Atliq  Exclusive"  operates its    business in the  APAC  region.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2E014E-9271-15A8-1F78-9F426FA8CD46}"/>
              </a:ext>
            </a:extLst>
          </p:cNvPr>
          <p:cNvSpPr/>
          <p:nvPr/>
        </p:nvSpPr>
        <p:spPr>
          <a:xfrm>
            <a:off x="8144932" y="1634067"/>
            <a:ext cx="3572933" cy="33528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9627EB-8480-4636-B1A6-B6099A30B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299" y="1849967"/>
            <a:ext cx="2683933" cy="292100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7F4DF0-C576-3161-67E2-AF3CAC271142}"/>
              </a:ext>
            </a:extLst>
          </p:cNvPr>
          <p:cNvSpPr/>
          <p:nvPr/>
        </p:nvSpPr>
        <p:spPr>
          <a:xfrm>
            <a:off x="474135" y="2523066"/>
            <a:ext cx="6870698" cy="1540934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solidFill>
                  <a:schemeClr val="bg1"/>
                </a:solidFill>
                <a:latin typeface="Aptos Display" panose="020B0004020202020204" pitchFamily="34" charset="0"/>
              </a:rPr>
              <a:t>SELECT DISTINCT market </a:t>
            </a:r>
          </a:p>
          <a:p>
            <a:r>
              <a:rPr lang="en-US" sz="2000">
                <a:solidFill>
                  <a:schemeClr val="bg1"/>
                </a:solidFill>
                <a:latin typeface="Aptos Display" panose="020B0004020202020204" pitchFamily="34" charset="0"/>
              </a:rPr>
              <a:t>FROM dim_customer</a:t>
            </a:r>
          </a:p>
          <a:p>
            <a:r>
              <a:rPr lang="en-US" sz="2000">
                <a:solidFill>
                  <a:schemeClr val="bg1"/>
                </a:solidFill>
                <a:latin typeface="Aptos Display" panose="020B0004020202020204" pitchFamily="34" charset="0"/>
              </a:rPr>
              <a:t>WHERE customer = "Atliq Exclusive" AND region = "APAC";</a:t>
            </a:r>
            <a:endParaRPr lang="en-IN" sz="200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9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4FF36C-96AC-4329-2CED-D5735CD10A7F}"/>
              </a:ext>
            </a:extLst>
          </p:cNvPr>
          <p:cNvSpPr txBox="1"/>
          <p:nvPr/>
        </p:nvSpPr>
        <p:spPr>
          <a:xfrm>
            <a:off x="76200" y="321732"/>
            <a:ext cx="12039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>
                <a:latin typeface="Aptos Display" panose="020B0004020202020204" pitchFamily="34" charset="0"/>
              </a:rPr>
              <a:t>What is the percentage of unique product increase in 2021 vs. 2020? The final output contains these fields, unique_products_2020, unique_products_2021, percentage_chg.</a:t>
            </a:r>
            <a:endParaRPr lang="en-IN" sz="2000">
              <a:latin typeface="Aptos Display" panose="020B00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2E014E-9271-15A8-1F78-9F426FA8CD46}"/>
              </a:ext>
            </a:extLst>
          </p:cNvPr>
          <p:cNvSpPr/>
          <p:nvPr/>
        </p:nvSpPr>
        <p:spPr>
          <a:xfrm>
            <a:off x="2658533" y="4013200"/>
            <a:ext cx="6874934" cy="134620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7F4DF0-C576-3161-67E2-AF3CAC271142}"/>
              </a:ext>
            </a:extLst>
          </p:cNvPr>
          <p:cNvSpPr/>
          <p:nvPr/>
        </p:nvSpPr>
        <p:spPr>
          <a:xfrm>
            <a:off x="403859" y="1214694"/>
            <a:ext cx="11384280" cy="256990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WITH cte AS (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SELECT COUNT(DISTINCT CASE 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                                                                 WHEN fiscal_year = 2020 THEN product_code END) AS unique_products_2020,	                       	         COUNT(DISTINCT CASE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						    WHEN fiscal_year = 2021 THEN product_code END) ASunique_product_2021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FROM fact_sales_monthly)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SELECT *, ROUND((unique_product_2021-unique_products_2020)*100/unique_products_2020,1) AS percentage_chg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FROM cte;</a:t>
            </a:r>
            <a:endParaRPr lang="en-IN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6CEA7-AF71-3D00-03DA-A3828B960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33" y="4273086"/>
            <a:ext cx="6059333" cy="85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4FF36C-96AC-4329-2CED-D5735CD10A7F}"/>
              </a:ext>
            </a:extLst>
          </p:cNvPr>
          <p:cNvSpPr txBox="1"/>
          <p:nvPr/>
        </p:nvSpPr>
        <p:spPr>
          <a:xfrm>
            <a:off x="76200" y="321732"/>
            <a:ext cx="12039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>
                <a:latin typeface="Aptos Display" panose="020B0004020202020204" pitchFamily="34" charset="0"/>
              </a:rPr>
              <a:t>Provide a report with all the unique product counts for each  segment  and sort them in descending order of product counts. The final output contains 2 fields, segment,  product_count.</a:t>
            </a:r>
            <a:endParaRPr lang="en-IN" sz="2000">
              <a:latin typeface="Aptos Display" panose="020B00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2E014E-9271-15A8-1F78-9F426FA8CD46}"/>
              </a:ext>
            </a:extLst>
          </p:cNvPr>
          <p:cNvSpPr/>
          <p:nvPr/>
        </p:nvSpPr>
        <p:spPr>
          <a:xfrm>
            <a:off x="8077200" y="1896533"/>
            <a:ext cx="3911600" cy="252306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7F4DF0-C576-3161-67E2-AF3CAC271142}"/>
              </a:ext>
            </a:extLst>
          </p:cNvPr>
          <p:cNvSpPr/>
          <p:nvPr/>
        </p:nvSpPr>
        <p:spPr>
          <a:xfrm>
            <a:off x="364066" y="2016193"/>
            <a:ext cx="6934201" cy="228905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SELECT segment, COUNT(DISTINCT product_code) AS product_count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FROM dim_product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GROUP BY segment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ORDER BY product_count DESC;</a:t>
            </a:r>
            <a:endParaRPr lang="en-IN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6A80C-8EA1-6D1B-7392-8725715A1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355" y="2016193"/>
            <a:ext cx="2898090" cy="228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8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4FF36C-96AC-4329-2CED-D5735CD10A7F}"/>
              </a:ext>
            </a:extLst>
          </p:cNvPr>
          <p:cNvSpPr txBox="1"/>
          <p:nvPr/>
        </p:nvSpPr>
        <p:spPr>
          <a:xfrm>
            <a:off x="76200" y="321732"/>
            <a:ext cx="12039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>
                <a:latin typeface="Aptos Display" panose="020B0004020202020204" pitchFamily="34" charset="0"/>
              </a:rPr>
              <a:t>Follow-up: Which segment had the most increase in unique products in 2021 vs 2020? The final output contains these fields, segment, product_count_2020, product_count_2021, difference. </a:t>
            </a:r>
            <a:endParaRPr lang="en-IN" sz="2000">
              <a:latin typeface="Aptos Display" panose="020B00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2E014E-9271-15A8-1F78-9F426FA8CD46}"/>
              </a:ext>
            </a:extLst>
          </p:cNvPr>
          <p:cNvSpPr/>
          <p:nvPr/>
        </p:nvSpPr>
        <p:spPr>
          <a:xfrm>
            <a:off x="3064933" y="4066035"/>
            <a:ext cx="5215466" cy="264803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7F4DF0-C576-3161-67E2-AF3CAC271142}"/>
              </a:ext>
            </a:extLst>
          </p:cNvPr>
          <p:cNvSpPr/>
          <p:nvPr/>
        </p:nvSpPr>
        <p:spPr>
          <a:xfrm>
            <a:off x="76200" y="1029618"/>
            <a:ext cx="12039599" cy="29537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WITH cte AS (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 SELECT p.segment, COUNT(DISTINCT CASE		                           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                                                                                     WHEN s.fiscal_year = 2020 THEN s.product_code END) AS products_count_2020,				            COUNT(DISTINCT CASE 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                                                                                     WHEN s.fiscal_year = 2021 THEN s.product_code END) AS product_count_2021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FROM fact_sales_monthly s 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JOIN dim_product p 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ON p.product_code = s.product_code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GROUP BY p.segment)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SELECT *, product_count_2021-products_count_2020 AS differenceFROM cteORDER BY difference DESC;</a:t>
            </a:r>
            <a:endParaRPr lang="en-IN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9E541-702D-38DE-BD6A-5A86A3360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867" y="4241799"/>
            <a:ext cx="4538133" cy="229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5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4FF36C-96AC-4329-2CED-D5735CD10A7F}"/>
              </a:ext>
            </a:extLst>
          </p:cNvPr>
          <p:cNvSpPr txBox="1"/>
          <p:nvPr/>
        </p:nvSpPr>
        <p:spPr>
          <a:xfrm>
            <a:off x="76200" y="321732"/>
            <a:ext cx="12039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>
                <a:latin typeface="Aptos Display" panose="020B0004020202020204" pitchFamily="34" charset="0"/>
              </a:rPr>
              <a:t>Get the products that have the highest and lowest manufacturing costs. The final output should contain these fields, product_code, product, manufacturing_cost.</a:t>
            </a:r>
            <a:endParaRPr lang="en-IN" sz="2000">
              <a:latin typeface="Aptos Display" panose="020B00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2E014E-9271-15A8-1F78-9F426FA8CD46}"/>
              </a:ext>
            </a:extLst>
          </p:cNvPr>
          <p:cNvSpPr/>
          <p:nvPr/>
        </p:nvSpPr>
        <p:spPr>
          <a:xfrm>
            <a:off x="3403600" y="4193035"/>
            <a:ext cx="5215466" cy="218236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7F4DF0-C576-3161-67E2-AF3CAC271142}"/>
              </a:ext>
            </a:extLst>
          </p:cNvPr>
          <p:cNvSpPr/>
          <p:nvPr/>
        </p:nvSpPr>
        <p:spPr>
          <a:xfrm>
            <a:off x="76200" y="1029618"/>
            <a:ext cx="12039599" cy="295374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SELECT m.product_code, product, ROUND(manufacturing_cost,1) AS manufacturing_cost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FROM dim_product p 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JOIN fact_manufacturing_cost m 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ON m.product_code = p.product_code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WHERE manufacturing_cost = (SELECT MAX(manufacturing_cost) FROM fact_manufacturing_cost) OR	  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                  manufacturing_cost = (SELECT MIN(manufacturing_cost) FROM fact_manufacturing_cost)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ORDER BY manufacturing_cost DESC;</a:t>
            </a:r>
            <a:endParaRPr lang="en-IN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AACE4-4471-E6CA-4ED9-5111CCC00F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383" y="4614333"/>
            <a:ext cx="4484017" cy="137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5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4FF36C-96AC-4329-2CED-D5735CD10A7F}"/>
              </a:ext>
            </a:extLst>
          </p:cNvPr>
          <p:cNvSpPr txBox="1"/>
          <p:nvPr/>
        </p:nvSpPr>
        <p:spPr>
          <a:xfrm>
            <a:off x="18591" y="78452"/>
            <a:ext cx="12039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Aptos Display" panose="020B0004020202020204" pitchFamily="34" charset="0"/>
              </a:rPr>
              <a:t>Generate a report which contains the top 5 customers who received an average high  pre_invoice_discount_pct for the  fiscal  year 2021  and in the Indian  market. The final output contains these fields, 	customer_code, customer, average_discount_percentage.</a:t>
            </a:r>
            <a:endParaRPr lang="en-IN" sz="2000">
              <a:latin typeface="Aptos Display" panose="020B00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2E014E-9271-15A8-1F78-9F426FA8CD46}"/>
              </a:ext>
            </a:extLst>
          </p:cNvPr>
          <p:cNvSpPr/>
          <p:nvPr/>
        </p:nvSpPr>
        <p:spPr>
          <a:xfrm>
            <a:off x="3488267" y="3989835"/>
            <a:ext cx="5215466" cy="2495631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7F4DF0-C576-3161-67E2-AF3CAC271142}"/>
              </a:ext>
            </a:extLst>
          </p:cNvPr>
          <p:cNvSpPr/>
          <p:nvPr/>
        </p:nvSpPr>
        <p:spPr>
          <a:xfrm>
            <a:off x="76200" y="1149772"/>
            <a:ext cx="12039599" cy="26537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SELECT pre.customer_code, c.customer, ROUND(AVG(pre.pre_invoice_discount_pct),2) AS average_discount_percentage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FROM dim_customer c 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JOIN fact_pre_invoice_deductions pre 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ON pre.customer_code = c.customer_code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WHERE pre.fiscal_year = 2021 AND c.market = "India“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GROUP BY c.customer, pre.customer_code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ORDER BY average_discount_percentage DESC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LIMIT 5;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96238-91C9-0160-172A-690EF047F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15" y="4309532"/>
            <a:ext cx="4346970" cy="17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4FF36C-96AC-4329-2CED-D5735CD10A7F}"/>
              </a:ext>
            </a:extLst>
          </p:cNvPr>
          <p:cNvSpPr txBox="1"/>
          <p:nvPr/>
        </p:nvSpPr>
        <p:spPr>
          <a:xfrm>
            <a:off x="18591" y="78452"/>
            <a:ext cx="12039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Aptos Display" panose="020B0004020202020204" pitchFamily="34" charset="0"/>
              </a:rPr>
              <a:t>Get the complete report of the Gross sales amount for the customer  “Atliq Exclusive”  for each month  .   This analysis helps to  get an idea of low and high-performing months and take strategic decisions.    The final report contains these columns: Month, Year, Gross sales Amount.</a:t>
            </a:r>
            <a:endParaRPr lang="en-IN" sz="2000">
              <a:latin typeface="Aptos Display" panose="020B00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2E014E-9271-15A8-1F78-9F426FA8CD46}"/>
              </a:ext>
            </a:extLst>
          </p:cNvPr>
          <p:cNvSpPr/>
          <p:nvPr/>
        </p:nvSpPr>
        <p:spPr>
          <a:xfrm>
            <a:off x="3488267" y="4133768"/>
            <a:ext cx="5215466" cy="264578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7F4DF0-C576-3161-67E2-AF3CAC271142}"/>
              </a:ext>
            </a:extLst>
          </p:cNvPr>
          <p:cNvSpPr/>
          <p:nvPr/>
        </p:nvSpPr>
        <p:spPr>
          <a:xfrm>
            <a:off x="76200" y="1149772"/>
            <a:ext cx="12039599" cy="2840063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SELECT s.date AS month, s.fiscal_year AS year, ROUND(SUM(s.sold_quantity*g.gross_price),1) AS gross_sales_amount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FROM dim_customer c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JOIN fact_sales_monthly s 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ON s.customer_code = c.customer_code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JOIN fact_gross_price g 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ON g.product_code = s.product_code AND g.fiscal_year = s.fiscal_year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WHERE c.customer = "Atliq Exclusive“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GROUP BY s.date, s.fiscal_year</a:t>
            </a:r>
          </a:p>
          <a:p>
            <a:r>
              <a:rPr lang="en-IN">
                <a:solidFill>
                  <a:schemeClr val="bg1"/>
                </a:solidFill>
                <a:latin typeface="Aptos Display" panose="020B0004020202020204" pitchFamily="34" charset="0"/>
              </a:rPr>
              <a:t>ORDER BY s.date ASC;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FFF054-6DDB-D4EC-3F04-01189D49D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31" y="4378334"/>
            <a:ext cx="4238935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80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lasticWrap/>
                    </a14:imgEffect>
                  </a14:imgLayer>
                </a14:imgProps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4FF36C-96AC-4329-2CED-D5735CD10A7F}"/>
              </a:ext>
            </a:extLst>
          </p:cNvPr>
          <p:cNvSpPr txBox="1"/>
          <p:nvPr/>
        </p:nvSpPr>
        <p:spPr>
          <a:xfrm>
            <a:off x="18591" y="78452"/>
            <a:ext cx="12039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latin typeface="Aptos Display" panose="020B0004020202020204" pitchFamily="34" charset="0"/>
              </a:rPr>
              <a:t>In which quarter of 2020, got the maximum total_sold_quantity? </a:t>
            </a:r>
          </a:p>
          <a:p>
            <a:r>
              <a:rPr lang="en-US" sz="2000">
                <a:latin typeface="Aptos Display" panose="020B0004020202020204" pitchFamily="34" charset="0"/>
              </a:rPr>
              <a:t>The final output contains these fields sorted by the total_sold_quantity, Quarter, total_sold_quantity.</a:t>
            </a:r>
            <a:endParaRPr lang="en-IN" sz="2000">
              <a:latin typeface="Aptos Display" panose="020B00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2E014E-9271-15A8-1F78-9F426FA8CD46}"/>
              </a:ext>
            </a:extLst>
          </p:cNvPr>
          <p:cNvSpPr/>
          <p:nvPr/>
        </p:nvSpPr>
        <p:spPr>
          <a:xfrm>
            <a:off x="6976534" y="1195835"/>
            <a:ext cx="5215466" cy="425669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7F4DF0-C576-3161-67E2-AF3CAC271142}"/>
              </a:ext>
            </a:extLst>
          </p:cNvPr>
          <p:cNvSpPr/>
          <p:nvPr/>
        </p:nvSpPr>
        <p:spPr>
          <a:xfrm>
            <a:off x="153283" y="1709204"/>
            <a:ext cx="6485467" cy="32183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SELECT CASE			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                           WHEN MONTH(date) IN (9, 10, 11) THEN "Q1"            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                           WHEN MONTH(date) IN (12, 1, 2) THEN "Q2" 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                           WHEN MONTH(date) IN (3, 4, 5) THEN "Q3"           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                            ELSE "Q4"	  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                  END AS quarter, 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                  SUM(sold_quantity) AS total_sold_quantity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FROM fact_sales_monthly s 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WHERE s.fiscal_year = 2020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GROUP BY quarter</a:t>
            </a:r>
          </a:p>
          <a:p>
            <a:r>
              <a:rPr lang="en-US">
                <a:solidFill>
                  <a:schemeClr val="bg1"/>
                </a:solidFill>
                <a:latin typeface="Aptos Display" panose="020B0004020202020204" pitchFamily="34" charset="0"/>
              </a:rPr>
              <a:t>ORDER BY total_sold_quantity DESC;</a:t>
            </a:r>
            <a:endParaRPr lang="en-IN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08687D-8711-D730-1A94-441357F91D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101" y="1599138"/>
            <a:ext cx="4022233" cy="34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2013</TotalTime>
  <Words>1360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 Display</vt:lpstr>
      <vt:lpstr>Century Gothic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Fahad Ahamad</dc:creator>
  <cp:lastModifiedBy>Fahad Ahamad</cp:lastModifiedBy>
  <cp:revision>32</cp:revision>
  <dcterms:created xsi:type="dcterms:W3CDTF">2024-06-03T06:55:43Z</dcterms:created>
  <dcterms:modified xsi:type="dcterms:W3CDTF">2025-04-01T08:47:32Z</dcterms:modified>
</cp:coreProperties>
</file>