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33"/>
  </p:notesMasterIdLst>
  <p:sldIdLst>
    <p:sldId id="256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0" r:id="rId19"/>
    <p:sldId id="721" r:id="rId20"/>
    <p:sldId id="722" r:id="rId21"/>
    <p:sldId id="723" r:id="rId22"/>
    <p:sldId id="724" r:id="rId23"/>
    <p:sldId id="725" r:id="rId24"/>
    <p:sldId id="726" r:id="rId25"/>
    <p:sldId id="727" r:id="rId26"/>
    <p:sldId id="728" r:id="rId27"/>
    <p:sldId id="729" r:id="rId28"/>
    <p:sldId id="730" r:id="rId29"/>
    <p:sldId id="731" r:id="rId30"/>
    <p:sldId id="732" r:id="rId31"/>
    <p:sldId id="67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6E6E6"/>
    <a:srgbClr val="ECECEC"/>
    <a:srgbClr val="E5E5E5"/>
    <a:srgbClr val="EEEEEE"/>
    <a:srgbClr val="E7E7E7"/>
    <a:srgbClr val="E9E9E9"/>
    <a:srgbClr val="BDC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76" y="78"/>
      </p:cViewPr>
      <p:guideLst>
        <p:guide orient="horz" pos="27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C21808-BBE7-4842-A935-6C4DF68519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89B5A70-6EAC-477D-9E85-2768D4FEE5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D08251E-D2DE-47E8-BA76-9147202D5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003844-C8ED-48A0-910B-9D9363CE87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EB932B4-72B1-4DA7-A5BD-6CE2D56262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B6270C5-1796-448C-B78F-61C7E313A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EAA84CE-32FB-4180-B317-E5DAB1A18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55B756A-5DFF-43EA-A649-C57C242A4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A72C1A-0A41-4D64-8333-3B97C35E7E6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5BE400D-8366-4218-A5FA-572B690F2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D923972-12AA-441C-9C56-3160C18A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1D2AA9-D6C4-4340-900F-3D32C044FB3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3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56F1C78E-A016-48F1-94AF-402D2B72828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12" descr="SD-PanelTitle-R1.png">
              <a:extLst>
                <a:ext uri="{FF2B5EF4-FFF2-40B4-BE49-F238E27FC236}">
                  <a16:creationId xmlns:a16="http://schemas.microsoft.com/office/drawing/2014/main" id="{92875816-4307-4FD1-804D-BE32E2A4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D9F179-D5DF-49B0-815E-FC682620F0D6}"/>
                </a:ext>
              </a:extLst>
            </p:cNvPr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>
              <a:extLst>
                <a:ext uri="{FF2B5EF4-FFF2-40B4-BE49-F238E27FC236}">
                  <a16:creationId xmlns:a16="http://schemas.microsoft.com/office/drawing/2014/main" id="{79A1FBCA-7033-422A-9B4C-E8057EA6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>
              <a:extLst>
                <a:ext uri="{FF2B5EF4-FFF2-40B4-BE49-F238E27FC236}">
                  <a16:creationId xmlns:a16="http://schemas.microsoft.com/office/drawing/2014/main" id="{72C164CC-CBC1-48F9-94CE-AC3A6563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E1F5AF-05D0-42E4-A15F-AB93DCF31C2D}"/>
              </a:ext>
            </a:extLst>
          </p:cNvPr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7067E2C-2721-4132-83BB-C02B7AD4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0A7B-048F-4168-9069-B65E98A48925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42E8274-F2A1-46C2-A16A-FCAE1800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C37D8E9-FC5F-40C2-9EF0-770503A8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C8A41-C3A3-4A9B-9425-855E4EC3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473844"/>
            <a:ext cx="6799262" cy="6872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2861A1-7E54-4778-BC13-05567E95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6CB22-625D-494D-91D4-4F067C7D1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D19C018-00B9-47A4-8770-C19946B6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F5004-9EAB-45BA-82B6-D2100285C890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220263F-6E8C-42F6-A2EB-B3F0F814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101B3D-B873-4415-B938-1B9E115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2529-6736-47C1-A105-BCC6D74B9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12E0A1-4B4F-4FF9-94B6-9B5CA01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E4BB-C4EB-4584-923D-2A4060FA270E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F87AD7-BC3D-4A8C-8899-1BE52390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EDE1F2-AA17-4716-866B-43532708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0442-9596-4E0B-A394-3A11C1BB9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025DD09F-4205-4D35-A286-882BFBE40524}"/>
              </a:ext>
            </a:extLst>
          </p:cNvPr>
          <p:cNvGrpSpPr>
            <a:grpSpLocks/>
          </p:cNvGrpSpPr>
          <p:nvPr/>
        </p:nvGrpSpPr>
        <p:grpSpPr bwMode="auto">
          <a:xfrm>
            <a:off x="0" y="168274"/>
            <a:ext cx="9151938" cy="6689725"/>
            <a:chOff x="0" y="168274"/>
            <a:chExt cx="9152467" cy="6689725"/>
          </a:xfrm>
        </p:grpSpPr>
        <p:pic>
          <p:nvPicPr>
            <p:cNvPr id="1032" name="Picture 7" descr="SD-PanelContent.png">
              <a:extLst>
                <a:ext uri="{FF2B5EF4-FFF2-40B4-BE49-F238E27FC236}">
                  <a16:creationId xmlns:a16="http://schemas.microsoft.com/office/drawing/2014/main" id="{152CB3E1-5F75-4FD3-952C-822C86B7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274"/>
              <a:ext cx="9144000" cy="668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E2BAD6-4B1D-4D3F-8CD5-ED0B59B9CCC7}"/>
                </a:ext>
              </a:extLst>
            </p:cNvPr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>
              <a:extLst>
                <a:ext uri="{FF2B5EF4-FFF2-40B4-BE49-F238E27FC236}">
                  <a16:creationId xmlns:a16="http://schemas.microsoft.com/office/drawing/2014/main" id="{B68B4A2E-1D0E-4C5C-B304-8A8A4930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>
              <a:extLst>
                <a:ext uri="{FF2B5EF4-FFF2-40B4-BE49-F238E27FC236}">
                  <a16:creationId xmlns:a16="http://schemas.microsoft.com/office/drawing/2014/main" id="{D718D4BD-C173-4273-A7F7-CF97378C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409DE54-2699-4403-A3F0-1CD057A242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71575" y="542808"/>
            <a:ext cx="6799263" cy="59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02ECD3A-703E-4E7B-A927-7BFABD66F6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8285" y="1407888"/>
            <a:ext cx="7532915" cy="452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ID4096" dirty="0"/>
              <a:t>Edit Master text styles</a:t>
            </a:r>
          </a:p>
          <a:p>
            <a:pPr lvl="1"/>
            <a:r>
              <a:rPr lang="en-US" altLang="LID4096" dirty="0"/>
              <a:t>Second level</a:t>
            </a:r>
          </a:p>
          <a:p>
            <a:pPr lvl="2"/>
            <a:r>
              <a:rPr lang="en-US" altLang="LID4096" dirty="0"/>
              <a:t>Third level</a:t>
            </a:r>
          </a:p>
          <a:p>
            <a:pPr lvl="3"/>
            <a:r>
              <a:rPr lang="en-US" altLang="LID4096" dirty="0"/>
              <a:t>Fourth level</a:t>
            </a:r>
          </a:p>
          <a:p>
            <a:pPr lvl="4"/>
            <a:r>
              <a:rPr lang="en-US" altLang="LID4096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9412-695C-4DDE-B5A2-0D2CE2E54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9BDDD00-886A-4747-BF7E-50D29D76758D}" type="datetimeFigureOut">
              <a:rPr lang="en-US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94C1-E95F-4A0C-9142-F0222D97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D4E2-9EF7-4C0D-8E55-800A48A43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2AC676C-4BC5-4D31-8879-C96E0E67A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3B72EA-4F1C-4929-9FA9-7064BB32883D}"/>
              </a:ext>
            </a:extLst>
          </p:cNvPr>
          <p:cNvCxnSpPr/>
          <p:nvPr userDrawn="1"/>
        </p:nvCxnSpPr>
        <p:spPr>
          <a:xfrm>
            <a:off x="1277938" y="1195161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5" r:id="rId3"/>
    <p:sldLayoutId id="2147484316" r:id="rId4"/>
    <p:sldLayoutId id="2147484333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png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12DF140-FE76-42A5-9043-8CD5D3475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2463" y="1811338"/>
            <a:ext cx="5308600" cy="15160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>
                <a:ln>
                  <a:noFill/>
                </a:ln>
              </a:rPr>
              <a:t>Digital Image Processing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A922914-E10F-4DC5-9BE9-1298ED2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238" y="3544888"/>
            <a:ext cx="4081462" cy="974725"/>
          </a:xfrm>
        </p:spPr>
        <p:txBody>
          <a:bodyPr/>
          <a:lstStyle/>
          <a:p>
            <a:pPr eaLnBrk="1" hangingPunct="1"/>
            <a:r>
              <a:rPr lang="en-IE" altLang="LID4096" sz="2400" dirty="0"/>
              <a:t>Image Enhancement </a:t>
            </a:r>
          </a:p>
          <a:p>
            <a:pPr eaLnBrk="1" hangingPunct="1"/>
            <a:r>
              <a:rPr lang="en-IE" altLang="LID4096" sz="2400" dirty="0"/>
              <a:t>Spatial Filtering 2</a:t>
            </a:r>
            <a:endParaRPr lang="en-US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B4F99-C277-41AD-924D-737632330869}"/>
              </a:ext>
            </a:extLst>
          </p:cNvPr>
          <p:cNvSpPr txBox="1">
            <a:spLocks noChangeArrowheads="1"/>
          </p:cNvSpPr>
          <p:nvPr/>
        </p:nvSpPr>
        <p:spPr>
          <a:xfrm>
            <a:off x="3589338" y="4718050"/>
            <a:ext cx="4081462" cy="668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Instructor Name</a:t>
            </a:r>
          </a:p>
          <a:p>
            <a:pPr algn="r" fontAlgn="auto">
              <a:buFontTx/>
              <a:buNone/>
              <a:defRPr/>
            </a:pPr>
            <a:r>
              <a:rPr lang="en-IE" altLang="en-US" dirty="0">
                <a:cs typeface="Arial" panose="020B0604020202020204" pitchFamily="34" charset="0"/>
              </a:rPr>
              <a:t>Dr. Muhammad Sharif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605F-CB86-415F-90DF-F4DF301C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2</a:t>
            </a:r>
            <a:r>
              <a:rPr lang="en-IE" altLang="LID4096" baseline="30000" dirty="0"/>
              <a:t>nd</a:t>
            </a:r>
            <a:r>
              <a:rPr lang="en-IE" altLang="LID4096" dirty="0"/>
              <a:t> Derivative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9785-AFA6-4D47-AF7B-6E702DE7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formula for the 2</a:t>
            </a:r>
            <a:r>
              <a:rPr lang="en-IE" altLang="LID4096" baseline="30000" dirty="0"/>
              <a:t>nd</a:t>
            </a:r>
            <a:r>
              <a:rPr lang="en-IE" altLang="LID4096" dirty="0"/>
              <a:t> derivative of a function is as follows: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Simply takes into account the values both before and after the current value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B55EB39-6BAB-4AFC-B1D5-7A3A5CEE1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4240"/>
              </p:ext>
            </p:extLst>
          </p:nvPr>
        </p:nvGraphicFramePr>
        <p:xfrm>
          <a:off x="1313656" y="2509700"/>
          <a:ext cx="6516688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2057400" imgH="419040" progId="Equation.3">
                  <p:embed/>
                </p:oleObj>
              </mc:Choice>
              <mc:Fallback>
                <p:oleObj name="Equation" r:id="rId3" imgW="2057400" imgH="419040" progId="Equation.3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840B0F9D-740F-4D1D-BDE7-2DCB27FAD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56" y="2509700"/>
                        <a:ext cx="6516688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6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6800-07FF-4D13-932E-37567CB5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2</a:t>
            </a:r>
            <a:r>
              <a:rPr lang="en-IE" altLang="LID4096" baseline="30000" dirty="0"/>
              <a:t>nd</a:t>
            </a:r>
            <a:r>
              <a:rPr lang="en-IE" altLang="LID4096" dirty="0"/>
              <a:t> Derivative (cont.…)</a:t>
            </a:r>
            <a:endParaRPr lang="LID4096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5EFD3DB-B0DD-4EF0-B9C7-E4EFC37E8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09323"/>
              </p:ext>
            </p:extLst>
          </p:nvPr>
        </p:nvGraphicFramePr>
        <p:xfrm>
          <a:off x="1319212" y="1288138"/>
          <a:ext cx="6505575" cy="182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Chart" r:id="rId3" imgW="5981700" imgH="2552700" progId="Excel.Chart.8">
                  <p:embed/>
                </p:oleObj>
              </mc:Choice>
              <mc:Fallback>
                <p:oleObj name="Chart" r:id="rId3" imgW="5981700" imgH="2552700" progId="Excel.Chart.8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1978D852-52B6-410F-B619-113AFD087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6641" r="1328" b="2072"/>
                      <a:stretch>
                        <a:fillRect/>
                      </a:stretch>
                    </p:blipFill>
                    <p:spPr bwMode="auto">
                      <a:xfrm>
                        <a:off x="1319212" y="1288138"/>
                        <a:ext cx="6505575" cy="182879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6DDAEC22-655B-4DA4-A846-04BC08DC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72476"/>
              </p:ext>
            </p:extLst>
          </p:nvPr>
        </p:nvGraphicFramePr>
        <p:xfrm>
          <a:off x="1523999" y="3295193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3742127023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54672423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25299323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89943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36137307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42606316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99260155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90046400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19031168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3612594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60563684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43169318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490393994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32972742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29444880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51174461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82706149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748166663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54867162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007586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446338789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45386597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220195886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38978398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27950232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952154"/>
                  </a:ext>
                </a:extLst>
              </a:tr>
            </a:tbl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9F3F5AA-117D-4242-9D6D-FAA580FD7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248804"/>
              </p:ext>
            </p:extLst>
          </p:nvPr>
        </p:nvGraphicFramePr>
        <p:xfrm>
          <a:off x="1311274" y="4182244"/>
          <a:ext cx="6513513" cy="201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Chart" r:id="rId5" imgW="5981700" imgH="2552700" progId="Excel.Chart.8">
                  <p:embed/>
                </p:oleObj>
              </mc:Choice>
              <mc:Fallback>
                <p:oleObj name="Chart" r:id="rId5" imgW="5981700" imgH="2552700" progId="Excel.Chart.8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E8FB3ACC-72A1-4FA5-A9AF-376B8B7AE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1705" r="1180" b="4489"/>
                      <a:stretch>
                        <a:fillRect/>
                      </a:stretch>
                    </p:blipFill>
                    <p:spPr bwMode="auto">
                      <a:xfrm>
                        <a:off x="1311274" y="4182244"/>
                        <a:ext cx="6513513" cy="201535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117">
            <a:extLst>
              <a:ext uri="{FF2B5EF4-FFF2-40B4-BE49-F238E27FC236}">
                <a16:creationId xmlns:a16="http://schemas.microsoft.com/office/drawing/2014/main" id="{FDDAE1F8-74CF-401D-A697-733D8C2BD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6659"/>
              </p:ext>
            </p:extLst>
          </p:nvPr>
        </p:nvGraphicFramePr>
        <p:xfrm>
          <a:off x="1523999" y="3771899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996045619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62376537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90292205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0423785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74040913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46338225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38271701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66569880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5041725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5580767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46202346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84265272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61440156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3978516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71792473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08916393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67712756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6292843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45152254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90302226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820512413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74398396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7334252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31947939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58198255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-12</a:t>
                      </a:r>
                      <a:endParaRPr kumimoji="0" lang="en-US" altLang="LID4096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  <a:endParaRPr kumimoji="0" lang="en-US" altLang="LID4096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LID4096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00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9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5A7D-49EE-4B7E-BA1D-5492C84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2400" dirty="0"/>
              <a:t>Using Second Derivatives For Image Enhancement</a:t>
            </a:r>
            <a:endParaRPr lang="LID4096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70E6-85AB-4235-9711-24154FCB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LID4096" dirty="0"/>
              <a:t>The 2</a:t>
            </a:r>
            <a:r>
              <a:rPr lang="en-IE" altLang="LID4096" baseline="30000" dirty="0"/>
              <a:t>nd</a:t>
            </a:r>
            <a:r>
              <a:rPr lang="en-IE" altLang="LID4096" dirty="0"/>
              <a:t> derivative is more useful for image enhancement than the 1</a:t>
            </a:r>
            <a:r>
              <a:rPr lang="en-IE" altLang="LID4096" baseline="30000" dirty="0"/>
              <a:t>st</a:t>
            </a:r>
            <a:r>
              <a:rPr lang="en-IE" altLang="LID4096" dirty="0"/>
              <a:t> derivative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Stronger response to fine detail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Simpler implementation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We will come back to the 1</a:t>
            </a:r>
            <a:r>
              <a:rPr lang="en-IE" altLang="LID4096" baseline="30000" dirty="0">
                <a:ea typeface="ＭＳ Ｐゴシック" panose="020B0600070205080204" pitchFamily="34" charset="-128"/>
              </a:rPr>
              <a:t>st</a:t>
            </a:r>
            <a:r>
              <a:rPr lang="en-IE" altLang="LID4096" dirty="0">
                <a:ea typeface="ＭＳ Ｐゴシック" panose="020B0600070205080204" pitchFamily="34" charset="-128"/>
              </a:rPr>
              <a:t> order derivative later 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IE" altLang="LID4096" dirty="0"/>
              <a:t>The first sharpening filter we will look at is the </a:t>
            </a:r>
            <a:r>
              <a:rPr lang="en-IE" altLang="LID4096" i="1" dirty="0"/>
              <a:t>Laplacian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Isotropic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One of the simplest sharpening filters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We will look at a digital implementation</a:t>
            </a:r>
            <a:endParaRPr lang="en-US" altLang="LID4096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895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F00A-B909-46F6-AB48-B2B4C141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The Laplacian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7728-ACB9-4BE7-B821-8632269F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537252"/>
            <a:ext cx="6799262" cy="47032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The Laplacian is defined as follows: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E" altLang="LID4096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where the partial 1</a:t>
            </a:r>
            <a:r>
              <a:rPr lang="en-IE" altLang="LID4096" baseline="30000" dirty="0"/>
              <a:t>st</a:t>
            </a:r>
            <a:r>
              <a:rPr lang="en-IE" altLang="LID4096" dirty="0"/>
              <a:t> order derivative in the </a:t>
            </a:r>
            <a:r>
              <a:rPr lang="en-IE" altLang="LID4096" i="1" dirty="0">
                <a:latin typeface="Times New Roman" panose="02020603050405020304" pitchFamily="18" charset="0"/>
              </a:rPr>
              <a:t>x</a:t>
            </a:r>
            <a:r>
              <a:rPr lang="en-IE" altLang="LID4096" dirty="0"/>
              <a:t> direction is defined as follows: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E" altLang="LID4096" dirty="0"/>
              <a:t>and in the </a:t>
            </a:r>
            <a:r>
              <a:rPr lang="en-IE" altLang="LID4096" i="1" dirty="0">
                <a:latin typeface="Times New Roman" panose="02020603050405020304" pitchFamily="18" charset="0"/>
              </a:rPr>
              <a:t>y</a:t>
            </a:r>
            <a:r>
              <a:rPr lang="en-IE" altLang="LID4096" dirty="0"/>
              <a:t> direction as follows: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80ADD0F-329F-4F98-8709-88158407E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584214"/>
              </p:ext>
            </p:extLst>
          </p:nvPr>
        </p:nvGraphicFramePr>
        <p:xfrm>
          <a:off x="3150117" y="2068791"/>
          <a:ext cx="2843765" cy="1108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143000" imgH="444240" progId="Equation.3">
                  <p:embed/>
                </p:oleObj>
              </mc:Choice>
              <mc:Fallback>
                <p:oleObj name="Equation" r:id="rId3" imgW="1143000" imgH="444240" progId="Equation.3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36716342-8EB0-4AC2-9A15-077013058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117" y="2068791"/>
                        <a:ext cx="2843765" cy="1108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59E5C0C-4C8F-4C9D-80D7-698FA2CE2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64826"/>
              </p:ext>
            </p:extLst>
          </p:nvPr>
        </p:nvGraphicFramePr>
        <p:xfrm>
          <a:off x="1385741" y="3708748"/>
          <a:ext cx="6372518" cy="107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5" imgW="2489040" imgH="419040" progId="Equation.3">
                  <p:embed/>
                </p:oleObj>
              </mc:Choice>
              <mc:Fallback>
                <p:oleObj name="Equation" r:id="rId5" imgW="2489040" imgH="419040" progId="Equation.3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6B05B5B5-36B8-46A9-85C1-9F4A64915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741" y="3708748"/>
                        <a:ext cx="6372518" cy="1074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8F998C2-E7B5-4601-BE27-F837E1381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86030"/>
              </p:ext>
            </p:extLst>
          </p:nvPr>
        </p:nvGraphicFramePr>
        <p:xfrm>
          <a:off x="1536544" y="5443854"/>
          <a:ext cx="6070909" cy="79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7" imgW="2489040" imgH="444240" progId="Equation.3">
                  <p:embed/>
                </p:oleObj>
              </mc:Choice>
              <mc:Fallback>
                <p:oleObj name="Equation" r:id="rId7" imgW="2489040" imgH="444240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95F01E74-C55E-4E85-BAB5-8FF80CDC7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544" y="5443854"/>
                        <a:ext cx="6070909" cy="796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80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0CB9-54A9-468D-BD81-852A25ED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The Laplacian (cont.…)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354D-11ED-49A5-8D5C-03CCF7E1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So, the Laplacian can be given as follows: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sz="3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We can easily build a filter based on this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5CA7266C-B168-462E-909E-8938FE0BBB64}"/>
              </a:ext>
            </a:extLst>
          </p:cNvPr>
          <p:cNvGrpSpPr>
            <a:grpSpLocks/>
          </p:cNvGrpSpPr>
          <p:nvPr/>
        </p:nvGrpSpPr>
        <p:grpSpPr bwMode="auto">
          <a:xfrm>
            <a:off x="1404730" y="2252870"/>
            <a:ext cx="5877133" cy="1703180"/>
            <a:chOff x="438" y="1182"/>
            <a:chExt cx="4109" cy="1300"/>
          </a:xfrm>
        </p:grpSpPr>
        <p:graphicFrame>
          <p:nvGraphicFramePr>
            <p:cNvPr id="5" name="Object 2">
              <a:extLst>
                <a:ext uri="{FF2B5EF4-FFF2-40B4-BE49-F238E27FC236}">
                  <a16:creationId xmlns:a16="http://schemas.microsoft.com/office/drawing/2014/main" id="{9E0E18A5-65AA-4FE1-BC28-E940B85F1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" y="1182"/>
            <a:ext cx="377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3" imgW="1892160" imgH="228600" progId="Equation.3">
                    <p:embed/>
                  </p:oleObj>
                </mc:Choice>
                <mc:Fallback>
                  <p:oleObj name="Equation" r:id="rId3" imgW="1892160" imgH="228600" progId="Equation.3">
                    <p:embed/>
                    <p:pic>
                      <p:nvPicPr>
                        <p:cNvPr id="39938" name="Object 2">
                          <a:extLst>
                            <a:ext uri="{FF2B5EF4-FFF2-40B4-BE49-F238E27FC236}">
                              <a16:creationId xmlns:a16="http://schemas.microsoft.com/office/drawing/2014/main" id="{C7B7A470-AEB1-47D4-A67F-AE73AA510E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182"/>
                          <a:ext cx="377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">
              <a:extLst>
                <a:ext uri="{FF2B5EF4-FFF2-40B4-BE49-F238E27FC236}">
                  <a16:creationId xmlns:a16="http://schemas.microsoft.com/office/drawing/2014/main" id="{3B72D193-3C77-4089-B365-C525C7B4BA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6" y="1654"/>
            <a:ext cx="314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4" name="Equation" r:id="rId5" imgW="1574640" imgH="203040" progId="Equation.3">
                    <p:embed/>
                  </p:oleObj>
                </mc:Choice>
                <mc:Fallback>
                  <p:oleObj name="Equation" r:id="rId5" imgW="1574640" imgH="203040" progId="Equation.3">
                    <p:embed/>
                    <p:pic>
                      <p:nvPicPr>
                        <p:cNvPr id="39939" name="Object 3">
                          <a:extLst>
                            <a:ext uri="{FF2B5EF4-FFF2-40B4-BE49-F238E27FC236}">
                              <a16:creationId xmlns:a16="http://schemas.microsoft.com/office/drawing/2014/main" id="{6DEF3E76-39B3-409A-846F-CD4D60FFB2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654"/>
                          <a:ext cx="3141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3E049990-4C6B-4DB3-BE2F-D63B33A24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6" y="2076"/>
            <a:ext cx="13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7" imgW="672840" imgH="203040" progId="Equation.3">
                    <p:embed/>
                  </p:oleObj>
                </mc:Choice>
                <mc:Fallback>
                  <p:oleObj name="Equation" r:id="rId7" imgW="672840" imgH="203040" progId="Equation.3">
                    <p:embed/>
                    <p:pic>
                      <p:nvPicPr>
                        <p:cNvPr id="39940" name="Object 4">
                          <a:extLst>
                            <a:ext uri="{FF2B5EF4-FFF2-40B4-BE49-F238E27FC236}">
                              <a16:creationId xmlns:a16="http://schemas.microsoft.com/office/drawing/2014/main" id="{B49E21A2-3FF9-4C4C-BB96-682A71D374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076"/>
                          <a:ext cx="134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45A52CF5-7E65-4012-932C-53C0693AE3B6}"/>
              </a:ext>
            </a:extLst>
          </p:cNvPr>
          <p:cNvGrpSpPr>
            <a:grpSpLocks/>
          </p:cNvGrpSpPr>
          <p:nvPr/>
        </p:nvGrpSpPr>
        <p:grpSpPr bwMode="auto">
          <a:xfrm>
            <a:off x="6417780" y="4024688"/>
            <a:ext cx="1728166" cy="1870697"/>
            <a:chOff x="3689" y="895"/>
            <a:chExt cx="988" cy="983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C5F7C39-3FA4-4F43-A4AA-22AAB93F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0</a:t>
              </a:r>
              <a:endParaRPr lang="en-US" altLang="LID4096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3B0ACA18-8928-4C80-AA9E-69E49505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1</a:t>
              </a:r>
              <a:endParaRPr lang="en-US" altLang="LID4096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F9A869FD-8E56-4589-AB3B-84442208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0</a:t>
              </a:r>
              <a:endParaRPr lang="en-US" altLang="LID4096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D1D08552-7200-47C5-98C1-15E966649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1</a:t>
              </a:r>
              <a:endParaRPr lang="en-US" altLang="LID4096"/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9F05DAB3-AD5F-4AED-8CDE-F3504DC87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dirty="0"/>
                <a:t>-4</a:t>
              </a:r>
              <a:endParaRPr lang="en-US" altLang="LID4096" dirty="0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4B8DC3D3-6274-47B0-AB3D-CD1C1983D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1</a:t>
              </a:r>
              <a:endParaRPr lang="en-US" altLang="LID4096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3B58143D-B9B1-46EE-8F84-9BC0A3ADA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0</a:t>
              </a:r>
              <a:endParaRPr lang="en-US" altLang="LID4096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CCB787A5-8646-4FE9-876C-26ABF043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1</a:t>
              </a:r>
              <a:endParaRPr lang="en-US" altLang="LID4096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394BF818-EE07-45ED-B12A-6F08A1417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0</a:t>
              </a:r>
              <a:endParaRPr lang="en-US" alt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6420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F867-5D09-4C44-870C-8CB8DC66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The Laplacian (cont.…)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1083-78A7-4A5A-9666-DB5C1E63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dirty="0"/>
              <a:t>Applying the Laplacian to an image we get a new image that highlights edges and other discontinuities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9DEF3EB7-B3CF-4649-8A75-A96F45B1BAFB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2682047"/>
            <a:ext cx="6829425" cy="3457575"/>
            <a:chOff x="709" y="1758"/>
            <a:chExt cx="4302" cy="2178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B2F6233B-E4AF-45BE-9E79-711443FF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t="49696" r="40327"/>
            <a:stretch>
              <a:fillRect/>
            </a:stretch>
          </p:blipFill>
          <p:spPr bwMode="auto">
            <a:xfrm>
              <a:off x="3553" y="1758"/>
              <a:ext cx="145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18FB600-1667-4158-BDF2-B73EE2FFE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b="50000"/>
            <a:stretch>
              <a:fillRect/>
            </a:stretch>
          </p:blipFill>
          <p:spPr bwMode="auto">
            <a:xfrm>
              <a:off x="709" y="1758"/>
              <a:ext cx="2888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63C1A595-8B87-4138-84F7-7080AF3E9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3359"/>
              <a:ext cx="6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Original</a:t>
              </a:r>
              <a:br>
                <a:rPr lang="en-IE" altLang="LID4096" sz="1800"/>
              </a:br>
              <a:r>
                <a:rPr lang="en-IE" altLang="LID4096" sz="1800"/>
                <a:t>Image</a:t>
              </a:r>
              <a:endParaRPr lang="en-US" altLang="LID4096" sz="1800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765EA5E3-3C94-40DF-A134-A889932CE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3359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Laplacian</a:t>
              </a:r>
              <a:br>
                <a:rPr lang="en-IE" altLang="LID4096" sz="1800"/>
              </a:br>
              <a:r>
                <a:rPr lang="en-IE" altLang="LID4096" sz="1800"/>
                <a:t>Filtered Image</a:t>
              </a:r>
              <a:endParaRPr lang="en-US" altLang="LID4096" sz="1800"/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6B2871A5-20E2-42F2-A945-4EE924B48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359"/>
              <a:ext cx="12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Laplacian</a:t>
              </a:r>
              <a:br>
                <a:rPr lang="en-IE" altLang="LID4096" sz="1800"/>
              </a:br>
              <a:r>
                <a:rPr lang="en-IE" altLang="LID4096" sz="1800"/>
                <a:t>Filtered Image</a:t>
              </a:r>
              <a:br>
                <a:rPr lang="en-IE" altLang="LID4096" sz="1800"/>
              </a:br>
              <a:r>
                <a:rPr lang="en-IE" altLang="LID4096" sz="1800"/>
                <a:t>Scaled for Display</a:t>
              </a:r>
              <a:endParaRPr lang="en-US" altLang="LID4096" sz="1800"/>
            </a:p>
          </p:txBody>
        </p:sp>
      </p:grpSp>
    </p:spTree>
    <p:extLst>
      <p:ext uri="{BB962C8B-B14F-4D97-AF65-F5344CB8AC3E}">
        <p14:creationId xmlns:p14="http://schemas.microsoft.com/office/powerpoint/2010/main" val="95738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8577-80DF-4E0F-88FD-7922E1DA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But That Is Not Very Enhanced!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2836-E2CB-4A3C-8F21-86CC5C38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IE" altLang="LID4096" dirty="0"/>
              <a:t>The result of a Laplacian filtering is not an enhanced image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We have to do more work in order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 to get our final image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Subtract the Laplacian result from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original image to generate our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final sharpened enhanced image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4BCD5A7-B3C8-4BA0-AF63-1E120873E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832768"/>
              </p:ext>
            </p:extLst>
          </p:nvPr>
        </p:nvGraphicFramePr>
        <p:xfrm>
          <a:off x="1152767" y="5159830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C51633C3-7F31-46E6-9DB7-73F673287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767" y="5159830"/>
                        <a:ext cx="46243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">
            <a:extLst>
              <a:ext uri="{FF2B5EF4-FFF2-40B4-BE49-F238E27FC236}">
                <a16:creationId xmlns:a16="http://schemas.microsoft.com/office/drawing/2014/main" id="{BE330733-103F-4D56-B515-890D4D994211}"/>
              </a:ext>
            </a:extLst>
          </p:cNvPr>
          <p:cNvGrpSpPr>
            <a:grpSpLocks/>
          </p:cNvGrpSpPr>
          <p:nvPr/>
        </p:nvGrpSpPr>
        <p:grpSpPr bwMode="auto">
          <a:xfrm>
            <a:off x="5989084" y="2226364"/>
            <a:ext cx="2214011" cy="3171205"/>
            <a:chOff x="4004" y="831"/>
            <a:chExt cx="1458" cy="2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9A5E25-18D6-4793-9CF3-E57162146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t="49696" r="40327"/>
            <a:stretch>
              <a:fillRect/>
            </a:stretch>
          </p:blipFill>
          <p:spPr bwMode="auto">
            <a:xfrm>
              <a:off x="4004" y="831"/>
              <a:ext cx="145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4C2F16FE-ED20-42F3-9BEB-62F34977B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" y="2473"/>
              <a:ext cx="12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/>
                <a:t>Laplacian</a:t>
              </a:r>
              <a:br>
                <a:rPr lang="en-IE" altLang="LID4096" sz="1800"/>
              </a:br>
              <a:r>
                <a:rPr lang="en-IE" altLang="LID4096" sz="1800"/>
                <a:t>Filtered Image</a:t>
              </a:r>
              <a:br>
                <a:rPr lang="en-IE" altLang="LID4096" sz="1800"/>
              </a:br>
              <a:r>
                <a:rPr lang="en-IE" altLang="LID4096" sz="1800"/>
                <a:t>Scaled for Display</a:t>
              </a:r>
              <a:endParaRPr lang="en-US" altLang="LID4096" sz="1800"/>
            </a:p>
          </p:txBody>
        </p:sp>
      </p:grpSp>
    </p:spTree>
    <p:extLst>
      <p:ext uri="{BB962C8B-B14F-4D97-AF65-F5344CB8AC3E}">
        <p14:creationId xmlns:p14="http://schemas.microsoft.com/office/powerpoint/2010/main" val="17224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F01E-04D1-46BB-AF06-3FDE3BD1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Laplacian Image Enhancement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E421-16FD-45A2-8EDB-8AE59C43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sz="2800" dirty="0"/>
              <a:t>In the final sharpened image edges and fine detail are much more obvious</a:t>
            </a:r>
            <a:endParaRPr lang="en-US" altLang="LID4096" sz="2800" dirty="0"/>
          </a:p>
          <a:p>
            <a:pPr>
              <a:buFont typeface="Wingdings" panose="05000000000000000000" pitchFamily="2" charset="2"/>
              <a:buChar char="§"/>
            </a:pPr>
            <a:endParaRPr lang="LID4096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3C207-1B1B-4EDE-933F-D0A40B931632}"/>
              </a:ext>
            </a:extLst>
          </p:cNvPr>
          <p:cNvGrpSpPr/>
          <p:nvPr/>
        </p:nvGrpSpPr>
        <p:grpSpPr>
          <a:xfrm>
            <a:off x="890898" y="3286538"/>
            <a:ext cx="7362204" cy="2408307"/>
            <a:chOff x="501650" y="1314450"/>
            <a:chExt cx="8132763" cy="3187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32197D-FEE0-4771-A538-3E37852B9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6" r="40298" b="50000"/>
            <a:stretch>
              <a:fillRect/>
            </a:stretch>
          </p:blipFill>
          <p:spPr bwMode="auto">
            <a:xfrm>
              <a:off x="501650" y="1322388"/>
              <a:ext cx="2298700" cy="261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79EC45-FCE4-415B-B9C4-DE27BD350657}"/>
                </a:ext>
              </a:extLst>
            </p:cNvPr>
            <p:cNvGrpSpPr/>
            <p:nvPr/>
          </p:nvGrpSpPr>
          <p:grpSpPr>
            <a:xfrm>
              <a:off x="1182688" y="1314450"/>
              <a:ext cx="7451725" cy="3187700"/>
              <a:chOff x="1182688" y="1314450"/>
              <a:chExt cx="7451725" cy="3187700"/>
            </a:xfrm>
          </p:grpSpPr>
          <p:pic>
            <p:nvPicPr>
              <p:cNvPr id="7" name="Picture 9">
                <a:extLst>
                  <a:ext uri="{FF2B5EF4-FFF2-40B4-BE49-F238E27FC236}">
                    <a16:creationId xmlns:a16="http://schemas.microsoft.com/office/drawing/2014/main" id="{4EBE3279-D76B-4E05-9C8C-BC5B3F47C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93" t="49666"/>
              <a:stretch>
                <a:fillRect/>
              </a:stretch>
            </p:blipFill>
            <p:spPr bwMode="auto">
              <a:xfrm>
                <a:off x="6337300" y="1314450"/>
                <a:ext cx="2297113" cy="26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0">
                <a:extLst>
                  <a:ext uri="{FF2B5EF4-FFF2-40B4-BE49-F238E27FC236}">
                    <a16:creationId xmlns:a16="http://schemas.microsoft.com/office/drawing/2014/main" id="{3206A551-EF31-4A43-BF99-7C4A88CC88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613" y="2092325"/>
                <a:ext cx="41275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5400"/>
                  <a:t>-</a:t>
                </a:r>
                <a:endParaRPr lang="en-US" altLang="LID4096" sz="5400"/>
              </a:p>
            </p:txBody>
          </p:sp>
          <p:sp>
            <p:nvSpPr>
              <p:cNvPr id="9" name="Text Box 11">
                <a:extLst>
                  <a:ext uri="{FF2B5EF4-FFF2-40B4-BE49-F238E27FC236}">
                    <a16:creationId xmlns:a16="http://schemas.microsoft.com/office/drawing/2014/main" id="{32EA3200-9466-4B6B-8D09-51038D31C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4838" y="2173288"/>
                <a:ext cx="5842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5400"/>
                  <a:t>=</a:t>
                </a:r>
                <a:endParaRPr lang="en-US" altLang="LID4096" sz="5400"/>
              </a:p>
            </p:txBody>
          </p:sp>
          <p:sp>
            <p:nvSpPr>
              <p:cNvPr id="10" name="Text Box 18">
                <a:extLst>
                  <a:ext uri="{FF2B5EF4-FFF2-40B4-BE49-F238E27FC236}">
                    <a16:creationId xmlns:a16="http://schemas.microsoft.com/office/drawing/2014/main" id="{DF07E592-8183-4014-8878-9B8688C2B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688" y="3860800"/>
                <a:ext cx="9715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800"/>
                  <a:t>Original</a:t>
                </a:r>
                <a:br>
                  <a:rPr lang="en-IE" altLang="LID4096" sz="1800"/>
                </a:br>
                <a:r>
                  <a:rPr lang="en-IE" altLang="LID4096" sz="1800"/>
                  <a:t>Image</a:t>
                </a:r>
                <a:endParaRPr lang="en-US" altLang="LID4096" sz="1800"/>
              </a:p>
            </p:txBody>
          </p:sp>
          <p:sp>
            <p:nvSpPr>
              <p:cNvPr id="11" name="Text Box 19">
                <a:extLst>
                  <a:ext uri="{FF2B5EF4-FFF2-40B4-BE49-F238E27FC236}">
                    <a16:creationId xmlns:a16="http://schemas.microsoft.com/office/drawing/2014/main" id="{CAE2690C-2227-470A-854B-DBA4FE05B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6813" y="3860800"/>
                <a:ext cx="16446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800"/>
                  <a:t>Laplacian</a:t>
                </a:r>
                <a:br>
                  <a:rPr lang="en-IE" altLang="LID4096" sz="1800"/>
                </a:br>
                <a:r>
                  <a:rPr lang="en-IE" altLang="LID4096" sz="1800"/>
                  <a:t>Filtered Image</a:t>
                </a:r>
                <a:endParaRPr lang="en-US" altLang="LID4096" sz="1800"/>
              </a:p>
            </p:txBody>
          </p:sp>
          <p:sp>
            <p:nvSpPr>
              <p:cNvPr id="12" name="Text Box 20">
                <a:extLst>
                  <a:ext uri="{FF2B5EF4-FFF2-40B4-BE49-F238E27FC236}">
                    <a16:creationId xmlns:a16="http://schemas.microsoft.com/office/drawing/2014/main" id="{BF89F844-A9BC-4A5E-B8EF-DD70DC63A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0538" y="3860800"/>
                <a:ext cx="13017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sz="1800"/>
                  <a:t>Sharpened</a:t>
                </a:r>
                <a:br>
                  <a:rPr lang="en-IE" altLang="LID4096" sz="1800"/>
                </a:br>
                <a:r>
                  <a:rPr lang="en-IE" altLang="LID4096" sz="1800"/>
                  <a:t>Image</a:t>
                </a:r>
                <a:endParaRPr lang="en-US" altLang="LID4096" sz="1800"/>
              </a:p>
            </p:txBody>
          </p:sp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AF5DAB37-E2BF-4682-BA8F-8DC53E665E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731" b="50000"/>
              <a:stretch>
                <a:fillRect/>
              </a:stretch>
            </p:blipFill>
            <p:spPr bwMode="auto">
              <a:xfrm>
                <a:off x="3349625" y="1322388"/>
                <a:ext cx="2266950" cy="261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7582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CBB4-6437-4409-93EB-09E467AC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Laplacian Image Enhancement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66C972-7353-45BA-81EE-F4D30A529EEB}"/>
              </a:ext>
            </a:extLst>
          </p:cNvPr>
          <p:cNvGrpSpPr/>
          <p:nvPr/>
        </p:nvGrpSpPr>
        <p:grpSpPr>
          <a:xfrm>
            <a:off x="855351" y="2054087"/>
            <a:ext cx="7433297" cy="3987041"/>
            <a:chOff x="187325" y="1598613"/>
            <a:chExt cx="8716963" cy="4959350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455B894F-2134-45D1-8557-33839EBA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6" r="40298" b="50000"/>
            <a:stretch>
              <a:fillRect/>
            </a:stretch>
          </p:blipFill>
          <p:spPr bwMode="auto">
            <a:xfrm>
              <a:off x="187325" y="1606550"/>
              <a:ext cx="4333875" cy="492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4F31AFF1-BE21-4DD3-852C-B804DC4F2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93" t="49666"/>
            <a:stretch>
              <a:fillRect/>
            </a:stretch>
          </p:blipFill>
          <p:spPr bwMode="auto">
            <a:xfrm>
              <a:off x="4573588" y="1598613"/>
              <a:ext cx="4330700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259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8F0A-0D21-4492-946E-1155EA6B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Simplified Image Enhancement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3C67-ED54-446B-89E8-E0EDEF63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dirty="0"/>
              <a:t>The entire enhancement can be combined into a single filtering operation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E8752-0B13-402E-90DB-37DDFC74177C}"/>
              </a:ext>
            </a:extLst>
          </p:cNvPr>
          <p:cNvGrpSpPr/>
          <p:nvPr/>
        </p:nvGrpSpPr>
        <p:grpSpPr>
          <a:xfrm>
            <a:off x="993914" y="2756452"/>
            <a:ext cx="7345155" cy="3344241"/>
            <a:chOff x="808038" y="2349500"/>
            <a:chExt cx="8180387" cy="4095750"/>
          </a:xfrm>
        </p:grpSpPr>
        <p:graphicFrame>
          <p:nvGraphicFramePr>
            <p:cNvPr id="5" name="Object 2">
              <a:extLst>
                <a:ext uri="{FF2B5EF4-FFF2-40B4-BE49-F238E27FC236}">
                  <a16:creationId xmlns:a16="http://schemas.microsoft.com/office/drawing/2014/main" id="{CB3EA2A2-08C8-496A-BCC0-A6CB0A392A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217684"/>
                </p:ext>
              </p:extLst>
            </p:nvPr>
          </p:nvGraphicFramePr>
          <p:xfrm>
            <a:off x="2051050" y="3100388"/>
            <a:ext cx="6797675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" name="Equation" r:id="rId3" imgW="2145960" imgH="203040" progId="Equation.3">
                    <p:embed/>
                  </p:oleObj>
                </mc:Choice>
                <mc:Fallback>
                  <p:oleObj name="Equation" r:id="rId3" imgW="2145960" imgH="203040" progId="Equation.3">
                    <p:embed/>
                    <p:pic>
                      <p:nvPicPr>
                        <p:cNvPr id="50178" name="Object 2">
                          <a:extLst>
                            <a:ext uri="{FF2B5EF4-FFF2-40B4-BE49-F238E27FC236}">
                              <a16:creationId xmlns:a16="http://schemas.microsoft.com/office/drawing/2014/main" id="{8ACBE2F9-E1BC-408D-8507-B7798422AA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0" y="3100388"/>
                          <a:ext cx="6797675" cy="646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">
              <a:extLst>
                <a:ext uri="{FF2B5EF4-FFF2-40B4-BE49-F238E27FC236}">
                  <a16:creationId xmlns:a16="http://schemas.microsoft.com/office/drawing/2014/main" id="{BF4B2018-4583-49BE-82A7-2596864F4A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135650"/>
                </p:ext>
              </p:extLst>
            </p:nvPr>
          </p:nvGraphicFramePr>
          <p:xfrm>
            <a:off x="4122738" y="3756025"/>
            <a:ext cx="4865687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name="Equation" r:id="rId5" imgW="1536480" imgH="203040" progId="Equation.3">
                    <p:embed/>
                  </p:oleObj>
                </mc:Choice>
                <mc:Fallback>
                  <p:oleObj name="Equation" r:id="rId5" imgW="1536480" imgH="203040" progId="Equation.3">
                    <p:embed/>
                    <p:pic>
                      <p:nvPicPr>
                        <p:cNvPr id="50179" name="Object 3">
                          <a:extLst>
                            <a:ext uri="{FF2B5EF4-FFF2-40B4-BE49-F238E27FC236}">
                              <a16:creationId xmlns:a16="http://schemas.microsoft.com/office/drawing/2014/main" id="{EA355F63-2A95-4152-BCF8-4FF67D1A6C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738" y="3756025"/>
                          <a:ext cx="4865687" cy="64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523A7E20-150A-4647-A43D-60DD750BE1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117922"/>
                </p:ext>
              </p:extLst>
            </p:nvPr>
          </p:nvGraphicFramePr>
          <p:xfrm>
            <a:off x="4002088" y="4411663"/>
            <a:ext cx="2251075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6" name="Equation" r:id="rId7" imgW="711000" imgH="203040" progId="Equation.3">
                    <p:embed/>
                  </p:oleObj>
                </mc:Choice>
                <mc:Fallback>
                  <p:oleObj name="Equation" r:id="rId7" imgW="711000" imgH="203040" progId="Equation.3">
                    <p:embed/>
                    <p:pic>
                      <p:nvPicPr>
                        <p:cNvPr id="50180" name="Object 4">
                          <a:extLst>
                            <a:ext uri="{FF2B5EF4-FFF2-40B4-BE49-F238E27FC236}">
                              <a16:creationId xmlns:a16="http://schemas.microsoft.com/office/drawing/2014/main" id="{3E2EDE12-6978-4CE5-9C3A-EAF85003BA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088" y="4411663"/>
                          <a:ext cx="2251075" cy="64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E2888943-32C8-4488-ACBF-65F95EE1E8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21567"/>
                </p:ext>
              </p:extLst>
            </p:nvPr>
          </p:nvGraphicFramePr>
          <p:xfrm>
            <a:off x="808038" y="2349500"/>
            <a:ext cx="4624387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7" name="Equation" r:id="rId9" imgW="1460160" imgH="228600" progId="Equation.3">
                    <p:embed/>
                  </p:oleObj>
                </mc:Choice>
                <mc:Fallback>
                  <p:oleObj name="Equation" r:id="rId9" imgW="1460160" imgH="228600" progId="Equation.3">
                    <p:embed/>
                    <p:pic>
                      <p:nvPicPr>
                        <p:cNvPr id="50181" name="Object 5">
                          <a:extLst>
                            <a:ext uri="{FF2B5EF4-FFF2-40B4-BE49-F238E27FC236}">
                              <a16:creationId xmlns:a16="http://schemas.microsoft.com/office/drawing/2014/main" id="{93884037-9AB6-4752-9B3D-C6391AA513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038" y="2349500"/>
                          <a:ext cx="4624387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id="{55E67C53-AD79-479D-95E2-B389C60C88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889015"/>
                </p:ext>
              </p:extLst>
            </p:nvPr>
          </p:nvGraphicFramePr>
          <p:xfrm>
            <a:off x="2112963" y="5129213"/>
            <a:ext cx="6875462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8" name="Equation" r:id="rId11" imgW="2171520" imgH="203040" progId="Equation.3">
                    <p:embed/>
                  </p:oleObj>
                </mc:Choice>
                <mc:Fallback>
                  <p:oleObj name="Equation" r:id="rId11" imgW="2171520" imgH="203040" progId="Equation.3">
                    <p:embed/>
                    <p:pic>
                      <p:nvPicPr>
                        <p:cNvPr id="50182" name="Object 6">
                          <a:extLst>
                            <a:ext uri="{FF2B5EF4-FFF2-40B4-BE49-F238E27FC236}">
                              <a16:creationId xmlns:a16="http://schemas.microsoft.com/office/drawing/2014/main" id="{84E56ACD-F334-4D78-846B-31B924D512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63" y="5129213"/>
                          <a:ext cx="6875462" cy="646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>
              <a:extLst>
                <a:ext uri="{FF2B5EF4-FFF2-40B4-BE49-F238E27FC236}">
                  <a16:creationId xmlns:a16="http://schemas.microsoft.com/office/drawing/2014/main" id="{41EB76D3-3044-4C2E-BC14-3A3E4C2A9B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6494772"/>
                </p:ext>
              </p:extLst>
            </p:nvPr>
          </p:nvGraphicFramePr>
          <p:xfrm>
            <a:off x="4141788" y="5800725"/>
            <a:ext cx="4826000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13" imgW="1523880" imgH="203040" progId="Equation.3">
                    <p:embed/>
                  </p:oleObj>
                </mc:Choice>
                <mc:Fallback>
                  <p:oleObj name="Equation" r:id="rId13" imgW="1523880" imgH="203040" progId="Equation.3">
                    <p:embed/>
                    <p:pic>
                      <p:nvPicPr>
                        <p:cNvPr id="50183" name="Object 7">
                          <a:extLst>
                            <a:ext uri="{FF2B5EF4-FFF2-40B4-BE49-F238E27FC236}">
                              <a16:creationId xmlns:a16="http://schemas.microsoft.com/office/drawing/2014/main" id="{F511BC0A-1850-4D0C-82D2-655F028562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788" y="5800725"/>
                          <a:ext cx="4826000" cy="64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31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E2F2BE8-E6BC-4C26-AE7F-363D5D255326}"/>
              </a:ext>
            </a:extLst>
          </p:cNvPr>
          <p:cNvSpPr txBox="1">
            <a:spLocks/>
          </p:cNvSpPr>
          <p:nvPr/>
        </p:nvSpPr>
        <p:spPr bwMode="auto">
          <a:xfrm>
            <a:off x="1177925" y="650878"/>
            <a:ext cx="6797675" cy="2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IE" altLang="en-US" sz="3600" dirty="0">
                <a:ln>
                  <a:noFill/>
                </a:ln>
              </a:rPr>
              <a:t>Material Reference</a:t>
            </a:r>
            <a:endParaRPr lang="en-US" altLang="en-US" sz="3600" dirty="0">
              <a:ln>
                <a:noFill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83B7D-11F5-4B02-9095-BAC852689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r="31042"/>
          <a:stretch/>
        </p:blipFill>
        <p:spPr>
          <a:xfrm>
            <a:off x="3258022" y="1451149"/>
            <a:ext cx="2171927" cy="2990850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4C0B1B-52F2-4211-8215-7196BE1850FD}"/>
              </a:ext>
            </a:extLst>
          </p:cNvPr>
          <p:cNvSpPr txBox="1">
            <a:spLocks/>
          </p:cNvSpPr>
          <p:nvPr/>
        </p:nvSpPr>
        <p:spPr>
          <a:xfrm>
            <a:off x="7658871" y="6001828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3AE7623-430E-4E0F-8329-05B7C344F25C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5A89A-951E-45F5-BB4E-3D5CD59D0C31}"/>
              </a:ext>
            </a:extLst>
          </p:cNvPr>
          <p:cNvSpPr/>
          <p:nvPr/>
        </p:nvSpPr>
        <p:spPr>
          <a:xfrm>
            <a:off x="576471" y="4969707"/>
            <a:ext cx="647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Images and Material </a:t>
            </a:r>
          </a:p>
          <a:p>
            <a:pPr eaLnBrk="1" hangingPunct="1"/>
            <a:r>
              <a:rPr lang="en-US" altLang="en-US" dirty="0"/>
              <a:t>          </a:t>
            </a:r>
            <a:r>
              <a:rPr lang="en-US" altLang="en-US" i="1" dirty="0"/>
              <a:t>From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Rafael C. Gonzalez and Richard E. Wood, </a:t>
            </a:r>
          </a:p>
          <a:p>
            <a:pPr eaLnBrk="1" hangingPunct="1"/>
            <a:r>
              <a:rPr lang="en-US" altLang="en-US" dirty="0"/>
              <a:t>Digital Image Processing,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Edition.&amp; Internet Resources</a:t>
            </a:r>
          </a:p>
        </p:txBody>
      </p:sp>
    </p:spTree>
    <p:extLst>
      <p:ext uri="{BB962C8B-B14F-4D97-AF65-F5344CB8AC3E}">
        <p14:creationId xmlns:p14="http://schemas.microsoft.com/office/powerpoint/2010/main" val="423464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F43-9246-463E-AD93-08C0981F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Simplified Image Enhancement (cont.…)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E63A-FD73-4938-9B70-56A4F80E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dirty="0"/>
              <a:t>This gives us a new filter which does the whole job for us in one step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2EC070-12E8-43DF-BE3D-391755F4020D}"/>
              </a:ext>
            </a:extLst>
          </p:cNvPr>
          <p:cNvGrpSpPr/>
          <p:nvPr/>
        </p:nvGrpSpPr>
        <p:grpSpPr>
          <a:xfrm>
            <a:off x="1065074" y="2902226"/>
            <a:ext cx="7013851" cy="1835910"/>
            <a:chOff x="701675" y="2511425"/>
            <a:chExt cx="7677150" cy="2239963"/>
          </a:xfrm>
        </p:grpSpPr>
        <p:pic>
          <p:nvPicPr>
            <p:cNvPr id="5" name="Picture 14">
              <a:extLst>
                <a:ext uri="{FF2B5EF4-FFF2-40B4-BE49-F238E27FC236}">
                  <a16:creationId xmlns:a16="http://schemas.microsoft.com/office/drawing/2014/main" id="{D4933E90-CE41-4982-A688-EF4A602E7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4" t="42604" r="44447" b="13454"/>
            <a:stretch>
              <a:fillRect/>
            </a:stretch>
          </p:blipFill>
          <p:spPr bwMode="auto">
            <a:xfrm>
              <a:off x="5962650" y="2511425"/>
              <a:ext cx="2416175" cy="223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utoShape 16">
              <a:extLst>
                <a:ext uri="{FF2B5EF4-FFF2-40B4-BE49-F238E27FC236}">
                  <a16:creationId xmlns:a16="http://schemas.microsoft.com/office/drawing/2014/main" id="{2F25D75C-A1BB-4CB9-AE7E-82A2B328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3176588"/>
              <a:ext cx="2938462" cy="896937"/>
            </a:xfrm>
            <a:prstGeom prst="rightArrow">
              <a:avLst>
                <a:gd name="adj1" fmla="val 50093"/>
                <a:gd name="adj2" fmla="val 4633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887C6FE-BED4-46CE-BDA4-8A217D4CF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2513" y="2689225"/>
              <a:ext cx="1893887" cy="1884363"/>
              <a:chOff x="3689" y="895"/>
              <a:chExt cx="988" cy="983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F79F7172-189E-4441-B199-0B9CF7D90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8E35D50F-1054-4406-8AEF-F08A3463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1C5E920A-A7D0-42B4-BB99-5B2123F9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AA61188-766E-440B-B047-21DF5CA5A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FBD9E6BE-2CF1-443D-9625-AB1B67EE4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5</a:t>
                </a:r>
                <a:endParaRPr lang="en-US" altLang="LID4096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825EC9AB-12E8-4F02-8FA9-DBCA9292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2D173ADE-8F19-4365-AAD2-EB84CB81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9D8F0114-35F8-4198-9810-08C180702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F690F966-3D8E-423D-A196-E7FF751C7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</p:grpSp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F118B22D-7543-4246-BD21-AE34B56C4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51" b="57022"/>
            <a:stretch>
              <a:fillRect/>
            </a:stretch>
          </p:blipFill>
          <p:spPr bwMode="auto">
            <a:xfrm>
              <a:off x="701675" y="2535238"/>
              <a:ext cx="2382838" cy="219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405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BAA-7620-45D2-B7F3-8BF0D866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sz="3200" dirty="0"/>
              <a:t>Simplified Image Enhancement (cont.…)</a:t>
            </a:r>
            <a:endParaRPr lang="LID4096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9E3452-8D81-4CA2-9EC1-CA4BDE1003B5}"/>
              </a:ext>
            </a:extLst>
          </p:cNvPr>
          <p:cNvGrpSpPr/>
          <p:nvPr/>
        </p:nvGrpSpPr>
        <p:grpSpPr>
          <a:xfrm>
            <a:off x="830884" y="2080592"/>
            <a:ext cx="7482231" cy="3351627"/>
            <a:chOff x="298450" y="1928813"/>
            <a:chExt cx="8509000" cy="3927475"/>
          </a:xfrm>
        </p:grpSpPr>
        <p:pic>
          <p:nvPicPr>
            <p:cNvPr id="6" name="Picture 14">
              <a:extLst>
                <a:ext uri="{FF2B5EF4-FFF2-40B4-BE49-F238E27FC236}">
                  <a16:creationId xmlns:a16="http://schemas.microsoft.com/office/drawing/2014/main" id="{27B369CD-02D1-43DD-A39A-B0B3F3BF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4" t="42604" r="44447" b="13454"/>
            <a:stretch>
              <a:fillRect/>
            </a:stretch>
          </p:blipFill>
          <p:spPr bwMode="auto">
            <a:xfrm>
              <a:off x="4570413" y="1928813"/>
              <a:ext cx="4237037" cy="392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56EB27F7-2CC7-4F9A-93FC-19FC31D60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51" b="57022"/>
            <a:stretch>
              <a:fillRect/>
            </a:stretch>
          </p:blipFill>
          <p:spPr bwMode="auto">
            <a:xfrm>
              <a:off x="298450" y="1952625"/>
              <a:ext cx="4178300" cy="384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118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31E4-F039-4FAF-B18C-F5A6CB1B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Variants On The Simple Laplacian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A5CA-751C-4658-B53A-4E2A01FF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altLang="LID4096" dirty="0"/>
              <a:t>There are lots of slightly different versions of the Laplacian that can be used: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4D5624-86F7-4CBC-AB12-94ECA2799E74}"/>
              </a:ext>
            </a:extLst>
          </p:cNvPr>
          <p:cNvGrpSpPr/>
          <p:nvPr/>
        </p:nvGrpSpPr>
        <p:grpSpPr>
          <a:xfrm>
            <a:off x="1283183" y="2628727"/>
            <a:ext cx="6692417" cy="1600546"/>
            <a:chOff x="1284288" y="2522538"/>
            <a:chExt cx="6905625" cy="162242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954834A-FF0A-4099-B458-8190CDA60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4288" y="2522538"/>
              <a:ext cx="1630362" cy="1622425"/>
              <a:chOff x="3689" y="895"/>
              <a:chExt cx="988" cy="983"/>
            </a:xfrm>
          </p:grpSpPr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C285AB0-F913-4916-98EA-2AA0AD5E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A9B22EF9-4D37-4B5A-9E2F-69F52D45F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C39E51FB-FC09-4AC7-B902-78A85DEF6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42A4F678-9CCA-4629-81C3-9D8038FA2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965A5C7A-BFDC-4B17-9C31-3C23EDAD1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-4</a:t>
                </a:r>
                <a:endParaRPr lang="en-US" altLang="LID4096"/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59BCF493-E0E4-417E-9D16-6B08C770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149AC689-99CE-4922-9D04-63C6A5B55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B0653B09-437B-4E11-AC8B-4C7EEA3A9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826DC82E-0075-41BB-8656-BD09B9D7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</p:grp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C5A6FD8E-ED54-423D-95B1-CECA2D3BF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338" y="2522538"/>
              <a:ext cx="1630362" cy="1622425"/>
              <a:chOff x="3689" y="895"/>
              <a:chExt cx="988" cy="983"/>
            </a:xfrm>
          </p:grpSpPr>
          <p:sp>
            <p:nvSpPr>
              <p:cNvPr id="10" name="Rectangle 15">
                <a:extLst>
                  <a:ext uri="{FF2B5EF4-FFF2-40B4-BE49-F238E27FC236}">
                    <a16:creationId xmlns:a16="http://schemas.microsoft.com/office/drawing/2014/main" id="{14DE1678-5136-4D1D-948D-965563D39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1" name="Rectangle 16">
                <a:extLst>
                  <a:ext uri="{FF2B5EF4-FFF2-40B4-BE49-F238E27FC236}">
                    <a16:creationId xmlns:a16="http://schemas.microsoft.com/office/drawing/2014/main" id="{96043DC9-D2EB-45C9-9323-687E6DD87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2" name="Rectangle 17">
                <a:extLst>
                  <a:ext uri="{FF2B5EF4-FFF2-40B4-BE49-F238E27FC236}">
                    <a16:creationId xmlns:a16="http://schemas.microsoft.com/office/drawing/2014/main" id="{8A6A015A-7133-49A9-AA36-FD7A369C7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3" name="Rectangle 18">
                <a:extLst>
                  <a:ext uri="{FF2B5EF4-FFF2-40B4-BE49-F238E27FC236}">
                    <a16:creationId xmlns:a16="http://schemas.microsoft.com/office/drawing/2014/main" id="{2737B74B-5EAD-4420-B054-97960F345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41D58CD-DBFF-4BAB-9B2F-EDD328DCD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-8</a:t>
                </a:r>
                <a:endParaRPr lang="en-US" altLang="LID4096"/>
              </a:p>
            </p:txBody>
          </p:sp>
          <p:sp>
            <p:nvSpPr>
              <p:cNvPr id="15" name="Rectangle 20">
                <a:extLst>
                  <a:ext uri="{FF2B5EF4-FFF2-40B4-BE49-F238E27FC236}">
                    <a16:creationId xmlns:a16="http://schemas.microsoft.com/office/drawing/2014/main" id="{A6FE0B7A-04B2-4A36-B73C-59C6B4FBA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6" name="Rectangle 21">
                <a:extLst>
                  <a:ext uri="{FF2B5EF4-FFF2-40B4-BE49-F238E27FC236}">
                    <a16:creationId xmlns:a16="http://schemas.microsoft.com/office/drawing/2014/main" id="{42B0F9D6-4401-42B7-A88E-6F0C14FD7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7" name="Rectangle 22">
                <a:extLst>
                  <a:ext uri="{FF2B5EF4-FFF2-40B4-BE49-F238E27FC236}">
                    <a16:creationId xmlns:a16="http://schemas.microsoft.com/office/drawing/2014/main" id="{6BAD68AD-D3A6-4F5D-A5E5-AA396F8B8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8" name="Rectangle 23">
                <a:extLst>
                  <a:ext uri="{FF2B5EF4-FFF2-40B4-BE49-F238E27FC236}">
                    <a16:creationId xmlns:a16="http://schemas.microsoft.com/office/drawing/2014/main" id="{14795849-6AC9-48F6-B956-57F4F968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</p:grp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DE204C5C-5626-4097-80E5-B4C3EF10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488" y="2860675"/>
              <a:ext cx="1711325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800"/>
                <a:t>Simple</a:t>
              </a:r>
              <a:br>
                <a:rPr lang="en-IE" altLang="LID4096" sz="2800"/>
              </a:br>
              <a:r>
                <a:rPr lang="en-IE" altLang="LID4096" sz="2800"/>
                <a:t>Laplacian</a:t>
              </a:r>
              <a:endParaRPr lang="en-US" altLang="LID4096" sz="2800"/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F4A0FE9A-BA7D-4FAF-A02B-9B81397F0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588" y="2860675"/>
              <a:ext cx="1711325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800"/>
                <a:t>Variant of</a:t>
              </a:r>
              <a:br>
                <a:rPr lang="en-IE" altLang="LID4096" sz="2800"/>
              </a:br>
              <a:r>
                <a:rPr lang="en-IE" altLang="LID4096" sz="2800"/>
                <a:t>Laplacian</a:t>
              </a:r>
              <a:endParaRPr lang="en-US" altLang="LID4096" sz="28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721F2C-487D-4948-8CB3-BE6742A170C2}"/>
              </a:ext>
            </a:extLst>
          </p:cNvPr>
          <p:cNvGrpSpPr/>
          <p:nvPr/>
        </p:nvGrpSpPr>
        <p:grpSpPr>
          <a:xfrm>
            <a:off x="964406" y="4309548"/>
            <a:ext cx="7215188" cy="1902929"/>
            <a:chOff x="692150" y="4540250"/>
            <a:chExt cx="7691438" cy="2212975"/>
          </a:xfrm>
        </p:grpSpPr>
        <p:pic>
          <p:nvPicPr>
            <p:cNvPr id="52" name="Picture 35">
              <a:extLst>
                <a:ext uri="{FF2B5EF4-FFF2-40B4-BE49-F238E27FC236}">
                  <a16:creationId xmlns:a16="http://schemas.microsoft.com/office/drawing/2014/main" id="{621A8C74-64CE-4444-8E11-C7C673564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52" t="42946" b="13765"/>
            <a:stretch>
              <a:fillRect/>
            </a:stretch>
          </p:blipFill>
          <p:spPr bwMode="auto">
            <a:xfrm>
              <a:off x="6016625" y="4540250"/>
              <a:ext cx="2366963" cy="220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AutoShape 36">
              <a:extLst>
                <a:ext uri="{FF2B5EF4-FFF2-40B4-BE49-F238E27FC236}">
                  <a16:creationId xmlns:a16="http://schemas.microsoft.com/office/drawing/2014/main" id="{73601C82-6DA7-48EF-B86A-543D4C61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5203825"/>
              <a:ext cx="2938462" cy="896938"/>
            </a:xfrm>
            <a:prstGeom prst="rightArrow">
              <a:avLst>
                <a:gd name="adj1" fmla="val 50093"/>
                <a:gd name="adj2" fmla="val 4633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grpSp>
          <p:nvGrpSpPr>
            <p:cNvPr id="54" name="Group 37">
              <a:extLst>
                <a:ext uri="{FF2B5EF4-FFF2-40B4-BE49-F238E27FC236}">
                  <a16:creationId xmlns:a16="http://schemas.microsoft.com/office/drawing/2014/main" id="{75A964FE-9385-4555-8C44-62A6A9B8B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2988" y="4716463"/>
              <a:ext cx="1893887" cy="1884362"/>
              <a:chOff x="3689" y="895"/>
              <a:chExt cx="988" cy="983"/>
            </a:xfrm>
          </p:grpSpPr>
          <p:sp>
            <p:nvSpPr>
              <p:cNvPr id="56" name="Rectangle 38">
                <a:extLst>
                  <a:ext uri="{FF2B5EF4-FFF2-40B4-BE49-F238E27FC236}">
                    <a16:creationId xmlns:a16="http://schemas.microsoft.com/office/drawing/2014/main" id="{E617B396-50FD-42E3-B7A8-B79CE308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57" name="Rectangle 39">
                <a:extLst>
                  <a:ext uri="{FF2B5EF4-FFF2-40B4-BE49-F238E27FC236}">
                    <a16:creationId xmlns:a16="http://schemas.microsoft.com/office/drawing/2014/main" id="{BE128B7B-D0B0-498B-8B59-740D5E366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58" name="Rectangle 40">
                <a:extLst>
                  <a:ext uri="{FF2B5EF4-FFF2-40B4-BE49-F238E27FC236}">
                    <a16:creationId xmlns:a16="http://schemas.microsoft.com/office/drawing/2014/main" id="{30B06E06-0583-4392-A24E-0AAB5B2B3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298B67F3-5067-428D-8493-DD78782DA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60" name="Rectangle 42">
                <a:extLst>
                  <a:ext uri="{FF2B5EF4-FFF2-40B4-BE49-F238E27FC236}">
                    <a16:creationId xmlns:a16="http://schemas.microsoft.com/office/drawing/2014/main" id="{2C12F523-1891-4CA4-9660-1BB99C370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9</a:t>
                </a:r>
                <a:endParaRPr lang="en-US" altLang="LID4096"/>
              </a:p>
            </p:txBody>
          </p:sp>
          <p:sp>
            <p:nvSpPr>
              <p:cNvPr id="61" name="Rectangle 43">
                <a:extLst>
                  <a:ext uri="{FF2B5EF4-FFF2-40B4-BE49-F238E27FC236}">
                    <a16:creationId xmlns:a16="http://schemas.microsoft.com/office/drawing/2014/main" id="{356A174B-84B3-4D3B-9A07-8C7FC52AF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62" name="Rectangle 44">
                <a:extLst>
                  <a:ext uri="{FF2B5EF4-FFF2-40B4-BE49-F238E27FC236}">
                    <a16:creationId xmlns:a16="http://schemas.microsoft.com/office/drawing/2014/main" id="{2BA676E3-6BA8-4A3A-9A25-CC0B202EB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63" name="Rectangle 45">
                <a:extLst>
                  <a:ext uri="{FF2B5EF4-FFF2-40B4-BE49-F238E27FC236}">
                    <a16:creationId xmlns:a16="http://schemas.microsoft.com/office/drawing/2014/main" id="{1E3A0A68-C185-4CB7-BBC3-0285E7F1D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64" name="Rectangle 46">
                <a:extLst>
                  <a:ext uri="{FF2B5EF4-FFF2-40B4-BE49-F238E27FC236}">
                    <a16:creationId xmlns:a16="http://schemas.microsoft.com/office/drawing/2014/main" id="{F5D16E65-7160-4820-923C-D58F0EDEA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</p:grpSp>
        <p:pic>
          <p:nvPicPr>
            <p:cNvPr id="55" name="Picture 47">
              <a:extLst>
                <a:ext uri="{FF2B5EF4-FFF2-40B4-BE49-F238E27FC236}">
                  <a16:creationId xmlns:a16="http://schemas.microsoft.com/office/drawing/2014/main" id="{72FCE1F3-B68C-4F43-9A2E-3443D03BB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51" b="57022"/>
            <a:stretch>
              <a:fillRect/>
            </a:stretch>
          </p:blipFill>
          <p:spPr bwMode="auto">
            <a:xfrm>
              <a:off x="692150" y="4562475"/>
              <a:ext cx="2382838" cy="219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270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2EB8-4290-4A57-B802-8C5CF67E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Simple Convolution Tool In Java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A8ED-C99D-47AC-A064-29DB2017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LID4096" dirty="0"/>
              <a:t>A great tool for testing out different filters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From the book “Image Processing tools in Java”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Available from </a:t>
            </a:r>
            <a:r>
              <a:rPr lang="en-IE" altLang="LID4096" dirty="0" err="1">
                <a:ea typeface="ＭＳ Ｐゴシック" panose="020B0600070205080204" pitchFamily="34" charset="-128"/>
              </a:rPr>
              <a:t>webCT</a:t>
            </a:r>
            <a:r>
              <a:rPr lang="en-IE" altLang="LID4096" dirty="0">
                <a:ea typeface="ＭＳ Ｐゴシック" panose="020B0600070205080204" pitchFamily="34" charset="-128"/>
              </a:rPr>
              <a:t> later on today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dirty="0">
                <a:ea typeface="ＭＳ Ｐゴシック" panose="020B0600070205080204" pitchFamily="34" charset="-128"/>
              </a:rPr>
              <a:t>To launch: </a:t>
            </a:r>
            <a:r>
              <a:rPr lang="en-US" altLang="LID4096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java </a:t>
            </a:r>
            <a:r>
              <a:rPr lang="en-US" altLang="LID4096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ConvolutionTool</a:t>
            </a:r>
            <a:r>
              <a:rPr lang="en-US" altLang="LID4096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Moon.jpg</a:t>
            </a:r>
          </a:p>
          <a:p>
            <a:endParaRPr lang="LID4096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E76E16-FDDE-4669-ADAF-3B950B5E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79" y="3763618"/>
            <a:ext cx="4569339" cy="22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1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BF17-6B51-49D7-AAEF-CE08A7C3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1</a:t>
            </a:r>
            <a:r>
              <a:rPr lang="en-IE" altLang="LID4096" baseline="30000" dirty="0"/>
              <a:t>st</a:t>
            </a:r>
            <a:r>
              <a:rPr lang="en-IE" altLang="LID4096" dirty="0"/>
              <a:t> Derivative Filtering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F83B-EEC4-4E4A-9C74-5D07283D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/>
              <a:t>Implementing 1</a:t>
            </a:r>
            <a:r>
              <a:rPr lang="en-IE" altLang="LID4096" sz="2800" baseline="30000" dirty="0"/>
              <a:t>st</a:t>
            </a:r>
            <a:r>
              <a:rPr lang="en-IE" altLang="LID4096" sz="2800" dirty="0"/>
              <a:t> derivative filters is difficult in practice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/>
              <a:t>For a function </a:t>
            </a:r>
            <a:r>
              <a:rPr lang="en-IE" altLang="LID4096" sz="2800" i="1" dirty="0">
                <a:latin typeface="Times New Roman" panose="02020603050405020304" pitchFamily="18" charset="0"/>
              </a:rPr>
              <a:t>f(x, y)</a:t>
            </a:r>
            <a:r>
              <a:rPr lang="en-IE" altLang="LID4096" sz="2800" dirty="0"/>
              <a:t> the gradient of </a:t>
            </a:r>
            <a:r>
              <a:rPr lang="en-IE" altLang="LID4096" sz="2800" i="1" dirty="0">
                <a:latin typeface="Times New Roman" panose="02020603050405020304" pitchFamily="18" charset="0"/>
              </a:rPr>
              <a:t>f</a:t>
            </a:r>
            <a:r>
              <a:rPr lang="en-IE" altLang="LID4096" sz="2800" dirty="0"/>
              <a:t> at coordinates </a:t>
            </a:r>
            <a:r>
              <a:rPr lang="en-IE" altLang="LID4096" sz="2800" i="1" dirty="0">
                <a:latin typeface="Times New Roman" panose="02020603050405020304" pitchFamily="18" charset="0"/>
              </a:rPr>
              <a:t>(x, y)</a:t>
            </a:r>
            <a:r>
              <a:rPr lang="en-IE" altLang="LID4096" sz="2800" dirty="0"/>
              <a:t> is given as the column vector:</a:t>
            </a:r>
            <a:endParaRPr lang="en-US" altLang="LID4096" sz="2800" dirty="0"/>
          </a:p>
          <a:p>
            <a:pPr>
              <a:buFont typeface="Wingdings" panose="05000000000000000000" pitchFamily="2" charset="2"/>
              <a:buChar char="§"/>
            </a:pPr>
            <a:endParaRPr lang="LID4096" sz="28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82A9EC6-FE45-4944-BF23-84C99C9D7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08315"/>
              </p:ext>
            </p:extLst>
          </p:nvPr>
        </p:nvGraphicFramePr>
        <p:xfrm>
          <a:off x="3188493" y="3858453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1143000" imgH="812520" progId="Equation.3">
                  <p:embed/>
                </p:oleObj>
              </mc:Choice>
              <mc:Fallback>
                <p:oleObj name="Equation" r:id="rId3" imgW="1143000" imgH="812520" progId="Equation.3">
                  <p:embed/>
                  <p:pic>
                    <p:nvPicPr>
                      <p:cNvPr id="60418" name="Object 2">
                        <a:extLst>
                          <a:ext uri="{FF2B5EF4-FFF2-40B4-BE49-F238E27FC236}">
                            <a16:creationId xmlns:a16="http://schemas.microsoft.com/office/drawing/2014/main" id="{DF055E03-8833-42E3-B1CB-9E2BF4EC2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93" y="3858453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49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02C0-DEB0-4DBD-BAF4-D0521B7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1</a:t>
            </a:r>
            <a:r>
              <a:rPr lang="en-IE" altLang="LID4096" baseline="30000" dirty="0"/>
              <a:t>st</a:t>
            </a:r>
            <a:r>
              <a:rPr lang="en-IE" altLang="LID4096" dirty="0"/>
              <a:t> Derivative Filtering (cont.…)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E9F-290F-465E-A9D3-167775E2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magnitude of this vector is given by: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For practical reasons this can be simplified as: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926B8705-CF84-4534-8451-36DFACE39406}"/>
              </a:ext>
            </a:extLst>
          </p:cNvPr>
          <p:cNvGrpSpPr>
            <a:grpSpLocks/>
          </p:cNvGrpSpPr>
          <p:nvPr/>
        </p:nvGrpSpPr>
        <p:grpSpPr bwMode="auto">
          <a:xfrm>
            <a:off x="2862193" y="2327585"/>
            <a:ext cx="3419613" cy="2202829"/>
            <a:chOff x="776" y="1251"/>
            <a:chExt cx="2372" cy="1706"/>
          </a:xfrm>
        </p:grpSpPr>
        <p:graphicFrame>
          <p:nvGraphicFramePr>
            <p:cNvPr id="5" name="Object 3">
              <a:extLst>
                <a:ext uri="{FF2B5EF4-FFF2-40B4-BE49-F238E27FC236}">
                  <a16:creationId xmlns:a16="http://schemas.microsoft.com/office/drawing/2014/main" id="{CCB0821B-1229-4566-9388-E40B23BC4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Equation" r:id="rId3" imgW="939600" imgH="203040" progId="Equation.3">
                    <p:embed/>
                  </p:oleObj>
                </mc:Choice>
                <mc:Fallback>
                  <p:oleObj name="Equation" r:id="rId3" imgW="939600" imgH="203040" progId="Equation.3">
                    <p:embed/>
                    <p:pic>
                      <p:nvPicPr>
                        <p:cNvPr id="62467" name="Object 3">
                          <a:extLst>
                            <a:ext uri="{FF2B5EF4-FFF2-40B4-BE49-F238E27FC236}">
                              <a16:creationId xmlns:a16="http://schemas.microsoft.com/office/drawing/2014/main" id="{966519DD-1830-405F-B6C9-DA23AD9BA9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>
              <a:extLst>
                <a:ext uri="{FF2B5EF4-FFF2-40B4-BE49-F238E27FC236}">
                  <a16:creationId xmlns:a16="http://schemas.microsoft.com/office/drawing/2014/main" id="{9FFF89F4-0883-4FAE-A439-D4B1744AD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7" name="Equation" r:id="rId5" imgW="838080" imgH="304560" progId="Equation.3">
                    <p:embed/>
                  </p:oleObj>
                </mc:Choice>
                <mc:Fallback>
                  <p:oleObj name="Equation" r:id="rId5" imgW="838080" imgH="304560" progId="Equation.3">
                    <p:embed/>
                    <p:pic>
                      <p:nvPicPr>
                        <p:cNvPr id="62468" name="Object 4">
                          <a:extLst>
                            <a:ext uri="{FF2B5EF4-FFF2-40B4-BE49-F238E27FC236}">
                              <a16:creationId xmlns:a16="http://schemas.microsoft.com/office/drawing/2014/main" id="{73643C76-2F80-4E4B-A38B-12922E311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19D24D99-EC22-4486-8E78-A4236258AA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name="Equation" r:id="rId7" imgW="1320480" imgH="609480" progId="Equation.3">
                    <p:embed/>
                  </p:oleObj>
                </mc:Choice>
                <mc:Fallback>
                  <p:oleObj name="Equation" r:id="rId7" imgW="1320480" imgH="609480" progId="Equation.3">
                    <p:embed/>
                    <p:pic>
                      <p:nvPicPr>
                        <p:cNvPr id="62469" name="Object 5">
                          <a:extLst>
                            <a:ext uri="{FF2B5EF4-FFF2-40B4-BE49-F238E27FC236}">
                              <a16:creationId xmlns:a16="http://schemas.microsoft.com/office/drawing/2014/main" id="{8153D0D4-8B2A-4B5D-BF81-0BCBF85BC5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D78E5E9-2360-452B-A353-849BF1174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939600" imgH="279360" progId="Equation.3">
                  <p:embed/>
                </p:oleObj>
              </mc:Choice>
              <mc:Fallback>
                <p:oleObj name="Equation" r:id="rId9" imgW="939600" imgH="279360" progId="Equation.3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256773E2-EC5E-4CAF-A851-9DEADB7D8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31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05D3-C241-4681-A661-242D2120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1</a:t>
            </a:r>
            <a:r>
              <a:rPr lang="en-IE" altLang="LID4096" baseline="30000" dirty="0"/>
              <a:t>st</a:t>
            </a:r>
            <a:r>
              <a:rPr lang="en-IE" altLang="LID4096" dirty="0"/>
              <a:t> Derivative Filtering (cont.…)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5B3F-1BF0-4719-A5C6-B5E712E4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There is some debate as to how best to calculate these gradients but we will use: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which is based on these coordinates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F390E78C-7066-4009-957E-008E192473A0}"/>
              </a:ext>
            </a:extLst>
          </p:cNvPr>
          <p:cNvGrpSpPr>
            <a:grpSpLocks/>
          </p:cNvGrpSpPr>
          <p:nvPr/>
        </p:nvGrpSpPr>
        <p:grpSpPr bwMode="auto">
          <a:xfrm>
            <a:off x="2345635" y="2544417"/>
            <a:ext cx="4852090" cy="1098896"/>
            <a:chOff x="804" y="1493"/>
            <a:chExt cx="3374" cy="802"/>
          </a:xfrm>
        </p:grpSpPr>
        <p:graphicFrame>
          <p:nvGraphicFramePr>
            <p:cNvPr id="5" name="Object 2">
              <a:extLst>
                <a:ext uri="{FF2B5EF4-FFF2-40B4-BE49-F238E27FC236}">
                  <a16:creationId xmlns:a16="http://schemas.microsoft.com/office/drawing/2014/main" id="{C1EA0A64-4AFC-4D18-B9CC-BF97D54D47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4" y="1493"/>
            <a:ext cx="337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" name="Equation" r:id="rId3" imgW="2209680" imgH="253800" progId="Equation.3">
                    <p:embed/>
                  </p:oleObj>
                </mc:Choice>
                <mc:Fallback>
                  <p:oleObj name="Equation" r:id="rId3" imgW="2209680" imgH="253800" progId="Equation.3">
                    <p:embed/>
                    <p:pic>
                      <p:nvPicPr>
                        <p:cNvPr id="64514" name="Object 2">
                          <a:extLst>
                            <a:ext uri="{FF2B5EF4-FFF2-40B4-BE49-F238E27FC236}">
                              <a16:creationId xmlns:a16="http://schemas.microsoft.com/office/drawing/2014/main" id="{957FC0D0-4FF5-4026-89C7-BF1DFF68E3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1493"/>
                          <a:ext cx="337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">
              <a:extLst>
                <a:ext uri="{FF2B5EF4-FFF2-40B4-BE49-F238E27FC236}">
                  <a16:creationId xmlns:a16="http://schemas.microsoft.com/office/drawing/2014/main" id="{F914ED43-238D-4ED8-A3D7-B7BFAD467A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5" y="1907"/>
            <a:ext cx="302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1" name="Equation" r:id="rId5" imgW="1981080" imgH="253800" progId="Equation.3">
                    <p:embed/>
                  </p:oleObj>
                </mc:Choice>
                <mc:Fallback>
                  <p:oleObj name="Equation" r:id="rId5" imgW="1981080" imgH="253800" progId="Equation.3">
                    <p:embed/>
                    <p:pic>
                      <p:nvPicPr>
                        <p:cNvPr id="64515" name="Object 3">
                          <a:extLst>
                            <a:ext uri="{FF2B5EF4-FFF2-40B4-BE49-F238E27FC236}">
                              <a16:creationId xmlns:a16="http://schemas.microsoft.com/office/drawing/2014/main" id="{8A45A51D-61ED-4C79-A8B3-97083CD9C2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1907"/>
                          <a:ext cx="302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BD3323C1-D6AE-4B48-8A53-3EDE76218D93}"/>
              </a:ext>
            </a:extLst>
          </p:cNvPr>
          <p:cNvGrpSpPr>
            <a:grpSpLocks/>
          </p:cNvGrpSpPr>
          <p:nvPr/>
        </p:nvGrpSpPr>
        <p:grpSpPr bwMode="auto">
          <a:xfrm>
            <a:off x="4064895" y="4180345"/>
            <a:ext cx="1893887" cy="1884363"/>
            <a:chOff x="3689" y="895"/>
            <a:chExt cx="988" cy="983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6242C792-206F-4BD1-A312-1CDB876F6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z</a:t>
              </a:r>
              <a:r>
                <a:rPr lang="en-IE" altLang="LID4096" baseline="-25000"/>
                <a:t>1</a:t>
              </a:r>
              <a:endParaRPr lang="en-US" altLang="LID4096" baseline="-25000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A2B0D17-4E1A-434A-A545-732FF4C0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z</a:t>
              </a:r>
              <a:r>
                <a:rPr lang="en-IE" altLang="LID4096" baseline="-25000"/>
                <a:t>2</a:t>
              </a:r>
              <a:endParaRPr lang="en-US" altLang="LID4096" baseline="-25000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6A9373FA-2C69-4AA1-8E9E-84AF8DAC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z</a:t>
              </a:r>
              <a:r>
                <a:rPr lang="en-IE" altLang="LID4096" baseline="-25000"/>
                <a:t>3</a:t>
              </a:r>
              <a:endParaRPr lang="en-US" altLang="LID4096" baseline="-2500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B07FE08E-0ED1-4279-8F0C-1E9D33AA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dirty="0"/>
                <a:t>z</a:t>
              </a:r>
              <a:r>
                <a:rPr lang="en-IE" altLang="LID4096" baseline="-25000" dirty="0"/>
                <a:t>4</a:t>
              </a:r>
              <a:endParaRPr lang="en-US" altLang="LID4096" baseline="-25000" dirty="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B4013CBF-D019-4612-B088-B7767CD1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dirty="0"/>
                <a:t>z</a:t>
              </a:r>
              <a:r>
                <a:rPr lang="en-IE" altLang="LID4096" baseline="-25000" dirty="0"/>
                <a:t>5</a:t>
              </a:r>
              <a:endParaRPr lang="en-US" altLang="LID4096" baseline="-25000" dirty="0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D21B6F1F-C18B-4375-99F4-3029B10A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z</a:t>
              </a:r>
              <a:r>
                <a:rPr lang="en-IE" altLang="LID4096" baseline="-25000"/>
                <a:t>6</a:t>
              </a:r>
              <a:endParaRPr lang="en-US" altLang="LID4096" baseline="-25000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22008C6-2F45-42DB-BBCC-DE8F1BB0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z</a:t>
              </a:r>
              <a:r>
                <a:rPr lang="en-IE" altLang="LID4096" baseline="-25000"/>
                <a:t>7</a:t>
              </a:r>
              <a:endParaRPr lang="en-US" altLang="LID4096" baseline="-25000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49AFF72D-E32E-4CAC-BD9B-2183EBF81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z</a:t>
              </a:r>
              <a:r>
                <a:rPr lang="en-IE" altLang="LID4096" baseline="-25000"/>
                <a:t>8</a:t>
              </a:r>
              <a:endParaRPr lang="en-US" altLang="LID4096" baseline="-25000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49CFD411-FEDC-425C-BCA7-5FA36A7C4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/>
                <a:t>z</a:t>
              </a:r>
              <a:r>
                <a:rPr lang="en-IE" altLang="LID4096" baseline="-25000"/>
                <a:t>9</a:t>
              </a:r>
              <a:endParaRPr lang="en-US" altLang="LID4096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47746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2995-D55B-4077-B738-5917E7E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Sobel Operators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9B07-8269-45DE-8149-8EAA6AD5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Based on the previous equations we can derive the </a:t>
            </a:r>
            <a:r>
              <a:rPr lang="en-IE" altLang="LID4096" i="1" dirty="0"/>
              <a:t>Sobel Operators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i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i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i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i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To filter an image it is filtered using both operators the results of which are added together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27F79F-3A89-43E7-950A-694946ED7369}"/>
              </a:ext>
            </a:extLst>
          </p:cNvPr>
          <p:cNvGrpSpPr/>
          <p:nvPr/>
        </p:nvGrpSpPr>
        <p:grpSpPr>
          <a:xfrm>
            <a:off x="2162175" y="2614613"/>
            <a:ext cx="4654550" cy="1884362"/>
            <a:chOff x="2162175" y="2614613"/>
            <a:chExt cx="4654550" cy="188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5E92ED-D553-4E63-841C-9A7681738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175" y="2614613"/>
              <a:ext cx="1893888" cy="1884362"/>
              <a:chOff x="3689" y="895"/>
              <a:chExt cx="988" cy="983"/>
            </a:xfrm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01C4A5C6-C69E-459A-B111-D8D71204D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D5304A51-B27B-4E57-8F59-2DD42BB7A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-2</a:t>
                </a:r>
                <a:endParaRPr lang="en-US" altLang="LID4096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64BAE98F-1BE9-4D09-A78E-466FECDED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E3A3BC43-6767-40C7-8077-CB1C2F903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771AFF4C-1BBE-482D-826B-7155BD3D8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2ADF153E-B185-4C81-9E16-FFD7509C0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E8D7F3D1-37B8-49AF-BCDA-F96C12B78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A7DEF2E1-4733-4935-B068-3AFB7696F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2</a:t>
                </a:r>
                <a:endParaRPr lang="en-US" altLang="LID4096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8B0224E3-3802-41D3-A44E-02C22C787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</p:grpSp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AC64BCD9-FC96-448F-BCD6-1E1494899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838" y="2614613"/>
              <a:ext cx="1893887" cy="1884362"/>
              <a:chOff x="3689" y="895"/>
              <a:chExt cx="988" cy="983"/>
            </a:xfrm>
          </p:grpSpPr>
          <p:sp>
            <p:nvSpPr>
              <p:cNvPr id="7" name="Rectangle 15">
                <a:extLst>
                  <a:ext uri="{FF2B5EF4-FFF2-40B4-BE49-F238E27FC236}">
                    <a16:creationId xmlns:a16="http://schemas.microsoft.com/office/drawing/2014/main" id="{354E594E-6E00-4407-AF35-9433B2949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8" name="Rectangle 16">
                <a:extLst>
                  <a:ext uri="{FF2B5EF4-FFF2-40B4-BE49-F238E27FC236}">
                    <a16:creationId xmlns:a16="http://schemas.microsoft.com/office/drawing/2014/main" id="{2E21343F-4D26-4B86-9DCC-F61EBB98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9" name="Rectangle 17">
                <a:extLst>
                  <a:ext uri="{FF2B5EF4-FFF2-40B4-BE49-F238E27FC236}">
                    <a16:creationId xmlns:a16="http://schemas.microsoft.com/office/drawing/2014/main" id="{96BA1D1B-0329-4C77-8EA6-4F2F54DE1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  <p:sp>
            <p:nvSpPr>
              <p:cNvPr id="10" name="Rectangle 18">
                <a:extLst>
                  <a:ext uri="{FF2B5EF4-FFF2-40B4-BE49-F238E27FC236}">
                    <a16:creationId xmlns:a16="http://schemas.microsoft.com/office/drawing/2014/main" id="{7BC49C87-7051-4F37-96D1-5E8307E4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-2</a:t>
                </a:r>
                <a:endParaRPr lang="en-US" altLang="LID4096"/>
              </a:p>
            </p:txBody>
          </p:sp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4F88F3B5-AE33-423C-B105-C909B2743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13C7ACB0-7CD9-44D9-A2AD-C252B53D3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2</a:t>
                </a:r>
                <a:endParaRPr lang="en-US" altLang="LID4096"/>
              </a:p>
            </p:txBody>
          </p:sp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667D6D81-1734-4BD1-9DF8-EFAF53CB0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-1</a:t>
                </a:r>
                <a:endParaRPr lang="en-US" altLang="LID4096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FE447875-2E81-4248-8D80-8974DBA5A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0</a:t>
                </a:r>
                <a:endParaRPr lang="en-US" altLang="LID4096"/>
              </a:p>
            </p:txBody>
          </p:sp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45764EE7-D120-45B5-8A61-BB2BBC11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/>
                  <a:t>1</a:t>
                </a:r>
                <a:endParaRPr lang="en-US" alt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026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18BF-E1AF-4E5A-9E59-89AC811C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Sobel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4AC2-9EC3-4F79-979E-AE9F348E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698170"/>
            <a:ext cx="6799262" cy="454228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/>
              <a:t>Sobel filters are typically used for edge detection</a:t>
            </a:r>
            <a:endParaRPr lang="en-US" altLang="LID4096" sz="2800" dirty="0"/>
          </a:p>
          <a:p>
            <a:endParaRPr lang="LID4096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0B321C-7E3F-422E-B2B4-AD0990149290}"/>
              </a:ext>
            </a:extLst>
          </p:cNvPr>
          <p:cNvGrpSpPr/>
          <p:nvPr/>
        </p:nvGrpSpPr>
        <p:grpSpPr>
          <a:xfrm>
            <a:off x="778047" y="2809745"/>
            <a:ext cx="7587905" cy="2716696"/>
            <a:chOff x="519113" y="1539875"/>
            <a:chExt cx="8348662" cy="25304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2E6949-F8AF-401D-B2F1-F15BFE507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19" r="20061"/>
            <a:stretch>
              <a:fillRect/>
            </a:stretch>
          </p:blipFill>
          <p:spPr bwMode="auto">
            <a:xfrm>
              <a:off x="3930650" y="1539875"/>
              <a:ext cx="2559050" cy="253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76EA3F64-EF08-4490-A38D-463F510A1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81"/>
            <a:stretch>
              <a:fillRect/>
            </a:stretch>
          </p:blipFill>
          <p:spPr bwMode="auto">
            <a:xfrm>
              <a:off x="519113" y="1539875"/>
              <a:ext cx="2527300" cy="253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8DBA27BB-3D6B-416D-8384-EA77F5AB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2543175"/>
              <a:ext cx="831850" cy="523875"/>
            </a:xfrm>
            <a:prstGeom prst="rightArrow">
              <a:avLst>
                <a:gd name="adj1" fmla="val 54009"/>
                <a:gd name="adj2" fmla="val 56443"/>
              </a:avLst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C2E1E843-EB4C-4EEB-BD54-70AEA0D83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188" y="1597025"/>
              <a:ext cx="2287587" cy="2416175"/>
            </a:xfrm>
            <a:prstGeom prst="rect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E" altLang="LID4096" sz="1800" b="1" dirty="0">
                  <a:solidFill>
                    <a:schemeClr val="bg1"/>
                  </a:solidFill>
                </a:rPr>
                <a:t>An image of a contact lens which is enhanced in order to make defects (at four and five o’clock in the image) more obvious</a:t>
              </a:r>
              <a:endParaRPr lang="en-US" altLang="LID4096" sz="1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2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C6D1-3008-43F6-BDA2-FD393EBF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1</a:t>
            </a:r>
            <a:r>
              <a:rPr lang="en-IE" altLang="LID4096" baseline="30000" dirty="0"/>
              <a:t>st</a:t>
            </a:r>
            <a:r>
              <a:rPr lang="en-IE" altLang="LID4096" dirty="0"/>
              <a:t> &amp; 2</a:t>
            </a:r>
            <a:r>
              <a:rPr lang="en-IE" altLang="LID4096" baseline="30000" dirty="0"/>
              <a:t>nd</a:t>
            </a:r>
            <a:r>
              <a:rPr lang="en-IE" altLang="LID4096" dirty="0"/>
              <a:t> Derivatives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4408-BED6-4DAC-BD7A-A8D3DA8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LID4096" dirty="0"/>
              <a:t>Comparing the 1</a:t>
            </a:r>
            <a:r>
              <a:rPr lang="en-IE" altLang="LID4096" baseline="30000" dirty="0"/>
              <a:t>st</a:t>
            </a:r>
            <a:r>
              <a:rPr lang="en-IE" altLang="LID4096" dirty="0"/>
              <a:t> and 2</a:t>
            </a:r>
            <a:r>
              <a:rPr lang="en-IE" altLang="LID4096" baseline="30000" dirty="0"/>
              <a:t>nd</a:t>
            </a:r>
            <a:r>
              <a:rPr lang="en-IE" altLang="LID4096" dirty="0"/>
              <a:t> derivatives we can conclude the following: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1</a:t>
            </a:r>
            <a:r>
              <a:rPr lang="en-IE" altLang="LID4096" sz="2400" baseline="30000" dirty="0">
                <a:ea typeface="ＭＳ Ｐゴシック" panose="020B0600070205080204" pitchFamily="34" charset="-128"/>
              </a:rPr>
              <a:t>st</a:t>
            </a:r>
            <a:r>
              <a:rPr lang="en-IE" altLang="LID4096" sz="2400" dirty="0">
                <a:ea typeface="ＭＳ Ｐゴシック" panose="020B0600070205080204" pitchFamily="34" charset="-128"/>
              </a:rPr>
              <a:t> order derivatives generally produce thicker edges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2</a:t>
            </a:r>
            <a:r>
              <a:rPr lang="en-IE" altLang="LID4096" sz="2400" baseline="30000" dirty="0">
                <a:ea typeface="ＭＳ Ｐゴシック" panose="020B0600070205080204" pitchFamily="34" charset="-128"/>
              </a:rPr>
              <a:t>nd</a:t>
            </a:r>
            <a:r>
              <a:rPr lang="en-IE" altLang="LID4096" sz="2400" dirty="0">
                <a:ea typeface="ＭＳ Ｐゴシック" panose="020B0600070205080204" pitchFamily="34" charset="-128"/>
              </a:rPr>
              <a:t> order derivatives have a stronger response to fine detail e.g. thin lines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1</a:t>
            </a:r>
            <a:r>
              <a:rPr lang="en-IE" altLang="LID4096" sz="2400" baseline="30000" dirty="0">
                <a:ea typeface="ＭＳ Ｐゴシック" panose="020B0600070205080204" pitchFamily="34" charset="-128"/>
              </a:rPr>
              <a:t>st</a:t>
            </a:r>
            <a:r>
              <a:rPr lang="en-IE" altLang="LID4096" sz="2400" dirty="0">
                <a:ea typeface="ＭＳ Ｐゴシック" panose="020B0600070205080204" pitchFamily="34" charset="-128"/>
              </a:rPr>
              <a:t> order derivatives have stronger response to grey level step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400" dirty="0">
                <a:ea typeface="ＭＳ Ｐゴシック" panose="020B0600070205080204" pitchFamily="34" charset="-128"/>
              </a:rPr>
              <a:t>2</a:t>
            </a:r>
            <a:r>
              <a:rPr lang="en-IE" altLang="LID4096" sz="2400" baseline="30000" dirty="0">
                <a:ea typeface="ＭＳ Ｐゴシック" panose="020B0600070205080204" pitchFamily="34" charset="-128"/>
              </a:rPr>
              <a:t>nd</a:t>
            </a:r>
            <a:r>
              <a:rPr lang="en-IE" altLang="LID4096" sz="2400" dirty="0">
                <a:ea typeface="ＭＳ Ｐゴシック" panose="020B0600070205080204" pitchFamily="34" charset="-128"/>
              </a:rPr>
              <a:t> order derivatives produce a double response at step changes in grey level</a:t>
            </a:r>
            <a:endParaRPr lang="en-US" altLang="LID4096" sz="2400" dirty="0">
              <a:ea typeface="ＭＳ Ｐゴシック" panose="020B0600070205080204" pitchFamily="34" charset="-128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92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F126-215F-4FCA-A6C1-E4A96CFD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AB0F-20E2-4FF8-8C62-70049019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LID4096" sz="2800" dirty="0"/>
              <a:t>In this lecture we will look at more spatial filtering techniques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Spatial filtering refresher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Sharpening filters</a:t>
            </a:r>
          </a:p>
          <a:p>
            <a:pPr marL="914400" lvl="2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- 1</a:t>
            </a:r>
            <a:r>
              <a:rPr lang="en-IE" altLang="LID4096" sz="2800" baseline="30000" dirty="0">
                <a:ea typeface="ＭＳ Ｐゴシック" panose="020B0600070205080204" pitchFamily="34" charset="-128"/>
              </a:rPr>
              <a:t>st</a:t>
            </a:r>
            <a:r>
              <a:rPr lang="en-IE" altLang="LID4096" sz="2800" dirty="0">
                <a:ea typeface="ＭＳ Ｐゴシック" panose="020B0600070205080204" pitchFamily="34" charset="-128"/>
              </a:rPr>
              <a:t> derivative filters</a:t>
            </a:r>
          </a:p>
          <a:p>
            <a:pPr marL="914400" lvl="2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- 2</a:t>
            </a:r>
            <a:r>
              <a:rPr lang="en-IE" altLang="LID4096" sz="2800" baseline="30000" dirty="0">
                <a:ea typeface="ＭＳ Ｐゴシック" panose="020B0600070205080204" pitchFamily="34" charset="-128"/>
              </a:rPr>
              <a:t>nd</a:t>
            </a:r>
            <a:r>
              <a:rPr lang="en-IE" altLang="LID4096" sz="2800" dirty="0">
                <a:ea typeface="ＭＳ Ｐゴシック" panose="020B0600070205080204" pitchFamily="34" charset="-128"/>
              </a:rPr>
              <a:t> derivative filters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Combining filtering techniques</a:t>
            </a:r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84098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E349-09F5-49F3-82FC-FDFBD719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3BB0-F574-472A-AAFB-B7870C5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LID4096" sz="2800" dirty="0"/>
              <a:t>In this lecture we looked at: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Sharpening filters</a:t>
            </a:r>
          </a:p>
          <a:p>
            <a:pPr marL="914400" lvl="2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- 1</a:t>
            </a:r>
            <a:r>
              <a:rPr lang="en-IE" altLang="LID4096" sz="2800" baseline="30000" dirty="0">
                <a:ea typeface="ＭＳ Ｐゴシック" panose="020B0600070205080204" pitchFamily="34" charset="-128"/>
              </a:rPr>
              <a:t>st</a:t>
            </a:r>
            <a:r>
              <a:rPr lang="en-IE" altLang="LID4096" sz="2800" dirty="0">
                <a:ea typeface="ＭＳ Ｐゴシック" panose="020B0600070205080204" pitchFamily="34" charset="-128"/>
              </a:rPr>
              <a:t> derivative filters</a:t>
            </a:r>
          </a:p>
          <a:p>
            <a:pPr marL="914400" lvl="2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- 2</a:t>
            </a:r>
            <a:r>
              <a:rPr lang="en-IE" altLang="LID4096" sz="2800" baseline="30000" dirty="0">
                <a:ea typeface="ＭＳ Ｐゴシック" panose="020B0600070205080204" pitchFamily="34" charset="-128"/>
              </a:rPr>
              <a:t>nd</a:t>
            </a:r>
            <a:r>
              <a:rPr lang="en-IE" altLang="LID4096" sz="2800" dirty="0">
                <a:ea typeface="ＭＳ Ｐゴシック" panose="020B0600070205080204" pitchFamily="34" charset="-128"/>
              </a:rPr>
              <a:t> derivative filters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>
                <a:ea typeface="ＭＳ Ｐゴシック" panose="020B0600070205080204" pitchFamily="34" charset="-128"/>
              </a:rPr>
              <a:t>Combining filtering techniques</a:t>
            </a:r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706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9EE646-D866-4EF7-B837-E1C3E32B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91" y="2920699"/>
            <a:ext cx="34115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 b="1" i="1" dirty="0">
                <a:latin typeface="Calibri" pitchFamily="34" charset="0"/>
                <a:ea typeface="Calibri" panose="020F0502020204030204" charset="0"/>
                <a:cs typeface="Calibri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58358-E201-4753-A9F3-9D449771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5553-1908-47D4-8323-C3BA58626E7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5617-78F3-49E1-9362-B8908630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Spatial Filtering Refresher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FABEB6-E561-46BA-A649-FFDAB73C5FB6}"/>
              </a:ext>
            </a:extLst>
          </p:cNvPr>
          <p:cNvGrpSpPr/>
          <p:nvPr/>
        </p:nvGrpSpPr>
        <p:grpSpPr>
          <a:xfrm>
            <a:off x="675369" y="1520222"/>
            <a:ext cx="7244177" cy="3167891"/>
            <a:chOff x="239713" y="1425575"/>
            <a:chExt cx="8594725" cy="4008438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9AB2624-F074-4741-A776-80BE30E48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1425575"/>
              <a:ext cx="1568450" cy="1560513"/>
              <a:chOff x="3696" y="2149"/>
              <a:chExt cx="988" cy="983"/>
            </a:xfrm>
          </p:grpSpPr>
          <p:sp>
            <p:nvSpPr>
              <p:cNvPr id="291" name="Rectangle 4">
                <a:extLst>
                  <a:ext uri="{FF2B5EF4-FFF2-40B4-BE49-F238E27FC236}">
                    <a16:creationId xmlns:a16="http://schemas.microsoft.com/office/drawing/2014/main" id="{C538DB0A-380C-48E5-81E2-F0708B174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r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2" name="Rectangle 5">
                <a:extLst>
                  <a:ext uri="{FF2B5EF4-FFF2-40B4-BE49-F238E27FC236}">
                    <a16:creationId xmlns:a16="http://schemas.microsoft.com/office/drawing/2014/main" id="{A0079EDE-96BB-410D-B1A3-EDC55EBE2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s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3" name="Rectangle 6">
                <a:extLst>
                  <a:ext uri="{FF2B5EF4-FFF2-40B4-BE49-F238E27FC236}">
                    <a16:creationId xmlns:a16="http://schemas.microsoft.com/office/drawing/2014/main" id="{5B8E3860-9518-4615-AA02-DE71CBABA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t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4" name="Rectangle 7">
                <a:extLst>
                  <a:ext uri="{FF2B5EF4-FFF2-40B4-BE49-F238E27FC236}">
                    <a16:creationId xmlns:a16="http://schemas.microsoft.com/office/drawing/2014/main" id="{9C23425D-D2DD-46AA-953C-D3B9661BB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u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5" name="Rectangle 8">
                <a:extLst>
                  <a:ext uri="{FF2B5EF4-FFF2-40B4-BE49-F238E27FC236}">
                    <a16:creationId xmlns:a16="http://schemas.microsoft.com/office/drawing/2014/main" id="{B01048D5-BFB3-4D43-9CD3-DB6E93AB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v</a:t>
                </a:r>
                <a:endParaRPr lang="el-GR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6" name="Rectangle 9">
                <a:extLst>
                  <a:ext uri="{FF2B5EF4-FFF2-40B4-BE49-F238E27FC236}">
                    <a16:creationId xmlns:a16="http://schemas.microsoft.com/office/drawing/2014/main" id="{9F410C4B-A62A-45D9-AD5F-271641B93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w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" name="Rectangle 10">
                <a:extLst>
                  <a:ext uri="{FF2B5EF4-FFF2-40B4-BE49-F238E27FC236}">
                    <a16:creationId xmlns:a16="http://schemas.microsoft.com/office/drawing/2014/main" id="{0B383B89-D2E1-45F9-8C6E-AC68B3311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x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8" name="Rectangle 11">
                <a:extLst>
                  <a:ext uri="{FF2B5EF4-FFF2-40B4-BE49-F238E27FC236}">
                    <a16:creationId xmlns:a16="http://schemas.microsoft.com/office/drawing/2014/main" id="{734C44EB-5F32-42F4-B216-6AB5452A9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y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9" name="Rectangle 12">
                <a:extLst>
                  <a:ext uri="{FF2B5EF4-FFF2-40B4-BE49-F238E27FC236}">
                    <a16:creationId xmlns:a16="http://schemas.microsoft.com/office/drawing/2014/main" id="{B474D6BF-370A-428B-A530-7214BBDE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z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CBDB02E7-B824-4C42-AA68-F3E4B4E40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875" y="1624013"/>
              <a:ext cx="3625850" cy="3384550"/>
              <a:chOff x="330" y="1023"/>
              <a:chExt cx="2284" cy="2132"/>
            </a:xfrm>
          </p:grpSpPr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AE1FA8B5-88BA-4859-960A-8471FB95C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8F6C744D-9ADC-49DE-8952-20575B5CE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CB9B879F-57EF-4DF9-8023-123B8298E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5AC5043C-83EC-4FEE-8EF9-88E4D1F94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5" name="Rectangle 18">
                <a:extLst>
                  <a:ext uri="{FF2B5EF4-FFF2-40B4-BE49-F238E27FC236}">
                    <a16:creationId xmlns:a16="http://schemas.microsoft.com/office/drawing/2014/main" id="{A2EF9A83-2404-407E-8D6A-A913F50B4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6" name="Rectangle 19">
                <a:extLst>
                  <a:ext uri="{FF2B5EF4-FFF2-40B4-BE49-F238E27FC236}">
                    <a16:creationId xmlns:a16="http://schemas.microsoft.com/office/drawing/2014/main" id="{BA9CC4E9-AFB3-4050-A832-922AC3759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7" name="Rectangle 20">
                <a:extLst>
                  <a:ext uri="{FF2B5EF4-FFF2-40B4-BE49-F238E27FC236}">
                    <a16:creationId xmlns:a16="http://schemas.microsoft.com/office/drawing/2014/main" id="{ED8DD709-D789-4D14-ADB0-195AFE7D9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8" name="Rectangle 21">
                <a:extLst>
                  <a:ext uri="{FF2B5EF4-FFF2-40B4-BE49-F238E27FC236}">
                    <a16:creationId xmlns:a16="http://schemas.microsoft.com/office/drawing/2014/main" id="{A81D5819-E350-4F32-922E-F5E095DAC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59" name="Rectangle 22">
                <a:extLst>
                  <a:ext uri="{FF2B5EF4-FFF2-40B4-BE49-F238E27FC236}">
                    <a16:creationId xmlns:a16="http://schemas.microsoft.com/office/drawing/2014/main" id="{7165FB81-7735-4606-96B6-48BEA9115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0" name="Rectangle 23">
                <a:extLst>
                  <a:ext uri="{FF2B5EF4-FFF2-40B4-BE49-F238E27FC236}">
                    <a16:creationId xmlns:a16="http://schemas.microsoft.com/office/drawing/2014/main" id="{4521B724-057E-4498-B6B2-8E5ED0DD6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1" name="Rectangle 24">
                <a:extLst>
                  <a:ext uri="{FF2B5EF4-FFF2-40B4-BE49-F238E27FC236}">
                    <a16:creationId xmlns:a16="http://schemas.microsoft.com/office/drawing/2014/main" id="{5DD06A46-3277-4D4E-977F-393AF893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2" name="Rectangle 25">
                <a:extLst>
                  <a:ext uri="{FF2B5EF4-FFF2-40B4-BE49-F238E27FC236}">
                    <a16:creationId xmlns:a16="http://schemas.microsoft.com/office/drawing/2014/main" id="{B54C0785-808D-4E9D-95B6-351168443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3" name="Rectangle 26">
                <a:extLst>
                  <a:ext uri="{FF2B5EF4-FFF2-40B4-BE49-F238E27FC236}">
                    <a16:creationId xmlns:a16="http://schemas.microsoft.com/office/drawing/2014/main" id="{3132690B-4B9C-497B-9B82-889758FE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4" name="Rectangle 27">
                <a:extLst>
                  <a:ext uri="{FF2B5EF4-FFF2-40B4-BE49-F238E27FC236}">
                    <a16:creationId xmlns:a16="http://schemas.microsoft.com/office/drawing/2014/main" id="{2FD62E4C-3016-41EC-92E4-079DFC226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5" name="Rectangle 28">
                <a:extLst>
                  <a:ext uri="{FF2B5EF4-FFF2-40B4-BE49-F238E27FC236}">
                    <a16:creationId xmlns:a16="http://schemas.microsoft.com/office/drawing/2014/main" id="{E9C8034D-268B-488A-BDF4-6CB4500A5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6" name="Rectangle 29">
                <a:extLst>
                  <a:ext uri="{FF2B5EF4-FFF2-40B4-BE49-F238E27FC236}">
                    <a16:creationId xmlns:a16="http://schemas.microsoft.com/office/drawing/2014/main" id="{B82B1491-9FF8-4D13-AEB1-856EFAB0C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7" name="Rectangle 30">
                <a:extLst>
                  <a:ext uri="{FF2B5EF4-FFF2-40B4-BE49-F238E27FC236}">
                    <a16:creationId xmlns:a16="http://schemas.microsoft.com/office/drawing/2014/main" id="{AA15B6A6-B890-40F2-9F4B-23EF1EFE9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8" name="Rectangle 31">
                <a:extLst>
                  <a:ext uri="{FF2B5EF4-FFF2-40B4-BE49-F238E27FC236}">
                    <a16:creationId xmlns:a16="http://schemas.microsoft.com/office/drawing/2014/main" id="{872B5CBA-88D8-4671-B3EE-FB8DEB3DA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69" name="Rectangle 32">
                <a:extLst>
                  <a:ext uri="{FF2B5EF4-FFF2-40B4-BE49-F238E27FC236}">
                    <a16:creationId xmlns:a16="http://schemas.microsoft.com/office/drawing/2014/main" id="{ABD00A4C-D5D1-4B82-8CCE-589F2BD0B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0" name="Rectangle 33">
                <a:extLst>
                  <a:ext uri="{FF2B5EF4-FFF2-40B4-BE49-F238E27FC236}">
                    <a16:creationId xmlns:a16="http://schemas.microsoft.com/office/drawing/2014/main" id="{CB70D018-C3A6-4476-A176-CD9102062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1" name="Rectangle 34">
                <a:extLst>
                  <a:ext uri="{FF2B5EF4-FFF2-40B4-BE49-F238E27FC236}">
                    <a16:creationId xmlns:a16="http://schemas.microsoft.com/office/drawing/2014/main" id="{070F5CED-842E-4791-85DD-CFB7D9A3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2" name="Rectangle 35">
                <a:extLst>
                  <a:ext uri="{FF2B5EF4-FFF2-40B4-BE49-F238E27FC236}">
                    <a16:creationId xmlns:a16="http://schemas.microsoft.com/office/drawing/2014/main" id="{2694653D-C077-4FB2-8218-D111CD6A5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3" name="Rectangle 36">
                <a:extLst>
                  <a:ext uri="{FF2B5EF4-FFF2-40B4-BE49-F238E27FC236}">
                    <a16:creationId xmlns:a16="http://schemas.microsoft.com/office/drawing/2014/main" id="{06F57637-A1DC-49B0-9D2F-C453343B7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4" name="Rectangle 37">
                <a:extLst>
                  <a:ext uri="{FF2B5EF4-FFF2-40B4-BE49-F238E27FC236}">
                    <a16:creationId xmlns:a16="http://schemas.microsoft.com/office/drawing/2014/main" id="{A7363CA5-7119-4E9E-8A6C-D79392FF6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5" name="Rectangle 38">
                <a:extLst>
                  <a:ext uri="{FF2B5EF4-FFF2-40B4-BE49-F238E27FC236}">
                    <a16:creationId xmlns:a16="http://schemas.microsoft.com/office/drawing/2014/main" id="{BA863B75-C861-48D1-929A-941D3A061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6" name="Rectangle 39">
                <a:extLst>
                  <a:ext uri="{FF2B5EF4-FFF2-40B4-BE49-F238E27FC236}">
                    <a16:creationId xmlns:a16="http://schemas.microsoft.com/office/drawing/2014/main" id="{4734101A-847B-4B6A-A430-BFCE0EB5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7" name="Rectangle 40">
                <a:extLst>
                  <a:ext uri="{FF2B5EF4-FFF2-40B4-BE49-F238E27FC236}">
                    <a16:creationId xmlns:a16="http://schemas.microsoft.com/office/drawing/2014/main" id="{3E28E5A3-437C-47B9-A5B8-0D7781AE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0F8342EF-D4A9-4E71-BC1A-99E36FCFE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79" name="Rectangle 42">
                <a:extLst>
                  <a:ext uri="{FF2B5EF4-FFF2-40B4-BE49-F238E27FC236}">
                    <a16:creationId xmlns:a16="http://schemas.microsoft.com/office/drawing/2014/main" id="{832B25B9-0243-48E3-A7B2-58A540535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0" name="Rectangle 43">
                <a:extLst>
                  <a:ext uri="{FF2B5EF4-FFF2-40B4-BE49-F238E27FC236}">
                    <a16:creationId xmlns:a16="http://schemas.microsoft.com/office/drawing/2014/main" id="{8E882095-9A37-4ED3-B0C7-83D06550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1" name="Rectangle 44">
                <a:extLst>
                  <a:ext uri="{FF2B5EF4-FFF2-40B4-BE49-F238E27FC236}">
                    <a16:creationId xmlns:a16="http://schemas.microsoft.com/office/drawing/2014/main" id="{30954EAF-53E3-4B53-9B02-903E0812E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2" name="Rectangle 45">
                <a:extLst>
                  <a:ext uri="{FF2B5EF4-FFF2-40B4-BE49-F238E27FC236}">
                    <a16:creationId xmlns:a16="http://schemas.microsoft.com/office/drawing/2014/main" id="{6373B12B-B129-4640-A1F5-FC5CC7FF4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3" name="Rectangle 46">
                <a:extLst>
                  <a:ext uri="{FF2B5EF4-FFF2-40B4-BE49-F238E27FC236}">
                    <a16:creationId xmlns:a16="http://schemas.microsoft.com/office/drawing/2014/main" id="{F7715C2A-60A6-4262-8DA5-89AD5907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4" name="Rectangle 47">
                <a:extLst>
                  <a:ext uri="{FF2B5EF4-FFF2-40B4-BE49-F238E27FC236}">
                    <a16:creationId xmlns:a16="http://schemas.microsoft.com/office/drawing/2014/main" id="{3A637579-1E98-4D42-A7FB-578DBE499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5" name="Rectangle 48">
                <a:extLst>
                  <a:ext uri="{FF2B5EF4-FFF2-40B4-BE49-F238E27FC236}">
                    <a16:creationId xmlns:a16="http://schemas.microsoft.com/office/drawing/2014/main" id="{37FBA8BA-2E90-4929-9596-C413AA795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6" name="Rectangle 49">
                <a:extLst>
                  <a:ext uri="{FF2B5EF4-FFF2-40B4-BE49-F238E27FC236}">
                    <a16:creationId xmlns:a16="http://schemas.microsoft.com/office/drawing/2014/main" id="{B14C58F6-AD81-4A27-9F1A-20D5A3F35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7" name="Rectangle 50">
                <a:extLst>
                  <a:ext uri="{FF2B5EF4-FFF2-40B4-BE49-F238E27FC236}">
                    <a16:creationId xmlns:a16="http://schemas.microsoft.com/office/drawing/2014/main" id="{70D4FFC3-3892-493A-956E-08C5658D4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8" name="Rectangle 51">
                <a:extLst>
                  <a:ext uri="{FF2B5EF4-FFF2-40B4-BE49-F238E27FC236}">
                    <a16:creationId xmlns:a16="http://schemas.microsoft.com/office/drawing/2014/main" id="{E10D7126-FEAF-4C8B-B90C-1D948E64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89" name="Rectangle 52">
                <a:extLst>
                  <a:ext uri="{FF2B5EF4-FFF2-40B4-BE49-F238E27FC236}">
                    <a16:creationId xmlns:a16="http://schemas.microsoft.com/office/drawing/2014/main" id="{54DC6566-2963-4885-BF8C-CD9B39FEE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0" name="Rectangle 53">
                <a:extLst>
                  <a:ext uri="{FF2B5EF4-FFF2-40B4-BE49-F238E27FC236}">
                    <a16:creationId xmlns:a16="http://schemas.microsoft.com/office/drawing/2014/main" id="{35EC248D-3C40-4A52-9E6B-E2913662E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1" name="Rectangle 54">
                <a:extLst>
                  <a:ext uri="{FF2B5EF4-FFF2-40B4-BE49-F238E27FC236}">
                    <a16:creationId xmlns:a16="http://schemas.microsoft.com/office/drawing/2014/main" id="{8730BD39-9D45-4E72-A1B1-A48BB640C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2" name="Rectangle 55">
                <a:extLst>
                  <a:ext uri="{FF2B5EF4-FFF2-40B4-BE49-F238E27FC236}">
                    <a16:creationId xmlns:a16="http://schemas.microsoft.com/office/drawing/2014/main" id="{D2433775-029F-4E6B-AD87-E0E83E726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3" name="Rectangle 56">
                <a:extLst>
                  <a:ext uri="{FF2B5EF4-FFF2-40B4-BE49-F238E27FC236}">
                    <a16:creationId xmlns:a16="http://schemas.microsoft.com/office/drawing/2014/main" id="{75639F31-5F81-4825-9E7D-52329E72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4" name="Rectangle 57">
                <a:extLst>
                  <a:ext uri="{FF2B5EF4-FFF2-40B4-BE49-F238E27FC236}">
                    <a16:creationId xmlns:a16="http://schemas.microsoft.com/office/drawing/2014/main" id="{5F3CBFD2-6C09-44D2-B7B9-8BF2079C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5" name="Rectangle 58">
                <a:extLst>
                  <a:ext uri="{FF2B5EF4-FFF2-40B4-BE49-F238E27FC236}">
                    <a16:creationId xmlns:a16="http://schemas.microsoft.com/office/drawing/2014/main" id="{85D7085D-9027-4ECC-8DEB-3AE2A691C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6" name="Rectangle 59">
                <a:extLst>
                  <a:ext uri="{FF2B5EF4-FFF2-40B4-BE49-F238E27FC236}">
                    <a16:creationId xmlns:a16="http://schemas.microsoft.com/office/drawing/2014/main" id="{C8DA74FD-CD7A-4EE0-96D6-7AC43732D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7" name="Rectangle 60">
                <a:extLst>
                  <a:ext uri="{FF2B5EF4-FFF2-40B4-BE49-F238E27FC236}">
                    <a16:creationId xmlns:a16="http://schemas.microsoft.com/office/drawing/2014/main" id="{F306210E-D185-495F-969D-96D42CC90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8" name="Rectangle 61">
                <a:extLst>
                  <a:ext uri="{FF2B5EF4-FFF2-40B4-BE49-F238E27FC236}">
                    <a16:creationId xmlns:a16="http://schemas.microsoft.com/office/drawing/2014/main" id="{68979EFF-9E3B-46BA-83D8-2E36C1E7F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99" name="Rectangle 62">
                <a:extLst>
                  <a:ext uri="{FF2B5EF4-FFF2-40B4-BE49-F238E27FC236}">
                    <a16:creationId xmlns:a16="http://schemas.microsoft.com/office/drawing/2014/main" id="{DEF4CA47-BEAA-4FDA-A319-BC4C46629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0" name="Rectangle 63">
                <a:extLst>
                  <a:ext uri="{FF2B5EF4-FFF2-40B4-BE49-F238E27FC236}">
                    <a16:creationId xmlns:a16="http://schemas.microsoft.com/office/drawing/2014/main" id="{3230A799-CCC4-4FBC-8797-7F13D1E0A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1" name="Rectangle 64">
                <a:extLst>
                  <a:ext uri="{FF2B5EF4-FFF2-40B4-BE49-F238E27FC236}">
                    <a16:creationId xmlns:a16="http://schemas.microsoft.com/office/drawing/2014/main" id="{C64D7395-F13E-41A5-9558-F6C117C07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2" name="Rectangle 65">
                <a:extLst>
                  <a:ext uri="{FF2B5EF4-FFF2-40B4-BE49-F238E27FC236}">
                    <a16:creationId xmlns:a16="http://schemas.microsoft.com/office/drawing/2014/main" id="{8AA90D6D-297A-43F9-B4C8-18893FFC9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3" name="Rectangle 66">
                <a:extLst>
                  <a:ext uri="{FF2B5EF4-FFF2-40B4-BE49-F238E27FC236}">
                    <a16:creationId xmlns:a16="http://schemas.microsoft.com/office/drawing/2014/main" id="{1C6496B3-11DE-4D5B-83B2-7CD894E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4" name="Rectangle 67">
                <a:extLst>
                  <a:ext uri="{FF2B5EF4-FFF2-40B4-BE49-F238E27FC236}">
                    <a16:creationId xmlns:a16="http://schemas.microsoft.com/office/drawing/2014/main" id="{845E34BF-43ED-44B0-AAAE-619650DF4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5" name="Rectangle 68">
                <a:extLst>
                  <a:ext uri="{FF2B5EF4-FFF2-40B4-BE49-F238E27FC236}">
                    <a16:creationId xmlns:a16="http://schemas.microsoft.com/office/drawing/2014/main" id="{E951C438-16FD-4FCA-9810-E83E8A805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7DB69351-3A8E-42B0-8870-68EF381A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A1C62F95-F742-4418-A70F-B78A4F4A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973D81FF-3B0C-4E42-AB99-159E08B11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BAF41800-CDEC-4CCC-B49B-C24D77FA7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0" name="Rectangle 73">
                <a:extLst>
                  <a:ext uri="{FF2B5EF4-FFF2-40B4-BE49-F238E27FC236}">
                    <a16:creationId xmlns:a16="http://schemas.microsoft.com/office/drawing/2014/main" id="{6603A39D-4528-4F02-889E-DE2FF89AC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1" name="Rectangle 74">
                <a:extLst>
                  <a:ext uri="{FF2B5EF4-FFF2-40B4-BE49-F238E27FC236}">
                    <a16:creationId xmlns:a16="http://schemas.microsoft.com/office/drawing/2014/main" id="{9EC09FBD-05B5-4B73-9C66-2EE94BD81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2" name="Rectangle 75">
                <a:extLst>
                  <a:ext uri="{FF2B5EF4-FFF2-40B4-BE49-F238E27FC236}">
                    <a16:creationId xmlns:a16="http://schemas.microsoft.com/office/drawing/2014/main" id="{E09955B3-7B73-47D0-BABB-C5F0143B9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3" name="Rectangle 76">
                <a:extLst>
                  <a:ext uri="{FF2B5EF4-FFF2-40B4-BE49-F238E27FC236}">
                    <a16:creationId xmlns:a16="http://schemas.microsoft.com/office/drawing/2014/main" id="{778BFE72-79C0-4144-8992-373CFB015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4" name="Rectangle 77">
                <a:extLst>
                  <a:ext uri="{FF2B5EF4-FFF2-40B4-BE49-F238E27FC236}">
                    <a16:creationId xmlns:a16="http://schemas.microsoft.com/office/drawing/2014/main" id="{809F3639-2937-4717-B19A-2B913074E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5" name="Rectangle 78">
                <a:extLst>
                  <a:ext uri="{FF2B5EF4-FFF2-40B4-BE49-F238E27FC236}">
                    <a16:creationId xmlns:a16="http://schemas.microsoft.com/office/drawing/2014/main" id="{0147D39D-00D3-4CAD-88B3-8B60EE5AC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6" name="Rectangle 79">
                <a:extLst>
                  <a:ext uri="{FF2B5EF4-FFF2-40B4-BE49-F238E27FC236}">
                    <a16:creationId xmlns:a16="http://schemas.microsoft.com/office/drawing/2014/main" id="{0115A141-195E-47D7-BD2D-DCB32081A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7" name="Rectangle 80">
                <a:extLst>
                  <a:ext uri="{FF2B5EF4-FFF2-40B4-BE49-F238E27FC236}">
                    <a16:creationId xmlns:a16="http://schemas.microsoft.com/office/drawing/2014/main" id="{84B69C74-4B99-449A-8EBF-5AB365A3A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8" name="Rectangle 81">
                <a:extLst>
                  <a:ext uri="{FF2B5EF4-FFF2-40B4-BE49-F238E27FC236}">
                    <a16:creationId xmlns:a16="http://schemas.microsoft.com/office/drawing/2014/main" id="{EABCBDDB-9DAB-4C91-8E8E-8E5F38F79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19" name="Rectangle 82">
                <a:extLst>
                  <a:ext uri="{FF2B5EF4-FFF2-40B4-BE49-F238E27FC236}">
                    <a16:creationId xmlns:a16="http://schemas.microsoft.com/office/drawing/2014/main" id="{DD30FA40-59C9-46DE-8637-DE92DF105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0" name="Rectangle 83">
                <a:extLst>
                  <a:ext uri="{FF2B5EF4-FFF2-40B4-BE49-F238E27FC236}">
                    <a16:creationId xmlns:a16="http://schemas.microsoft.com/office/drawing/2014/main" id="{CEDE6A59-54B9-4688-AAB0-537B06A30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1" name="Rectangle 84">
                <a:extLst>
                  <a:ext uri="{FF2B5EF4-FFF2-40B4-BE49-F238E27FC236}">
                    <a16:creationId xmlns:a16="http://schemas.microsoft.com/office/drawing/2014/main" id="{8055BC05-D092-4A87-92BC-EFE52F8C5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2" name="Rectangle 85">
                <a:extLst>
                  <a:ext uri="{FF2B5EF4-FFF2-40B4-BE49-F238E27FC236}">
                    <a16:creationId xmlns:a16="http://schemas.microsoft.com/office/drawing/2014/main" id="{ABB2CC45-CA3A-463F-81B4-B3FFD12BB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3" name="Rectangle 86">
                <a:extLst>
                  <a:ext uri="{FF2B5EF4-FFF2-40B4-BE49-F238E27FC236}">
                    <a16:creationId xmlns:a16="http://schemas.microsoft.com/office/drawing/2014/main" id="{9AA2F9D5-BDF1-49B1-915D-37BD6A5BF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4" name="Rectangle 87">
                <a:extLst>
                  <a:ext uri="{FF2B5EF4-FFF2-40B4-BE49-F238E27FC236}">
                    <a16:creationId xmlns:a16="http://schemas.microsoft.com/office/drawing/2014/main" id="{FB15F63E-6DAB-4789-8AAD-56D63ADDF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5" name="Rectangle 88">
                <a:extLst>
                  <a:ext uri="{FF2B5EF4-FFF2-40B4-BE49-F238E27FC236}">
                    <a16:creationId xmlns:a16="http://schemas.microsoft.com/office/drawing/2014/main" id="{4BCE54ED-D770-45E1-B8E9-CC1E55C85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6" name="Rectangle 89">
                <a:extLst>
                  <a:ext uri="{FF2B5EF4-FFF2-40B4-BE49-F238E27FC236}">
                    <a16:creationId xmlns:a16="http://schemas.microsoft.com/office/drawing/2014/main" id="{FC6DE5C2-04F1-4394-A5EA-C5BED095F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7" name="Rectangle 90">
                <a:extLst>
                  <a:ext uri="{FF2B5EF4-FFF2-40B4-BE49-F238E27FC236}">
                    <a16:creationId xmlns:a16="http://schemas.microsoft.com/office/drawing/2014/main" id="{761FC5CF-3B81-4F27-9710-C470F11E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8" name="Rectangle 91">
                <a:extLst>
                  <a:ext uri="{FF2B5EF4-FFF2-40B4-BE49-F238E27FC236}">
                    <a16:creationId xmlns:a16="http://schemas.microsoft.com/office/drawing/2014/main" id="{497BEBC3-4D1F-481C-B611-3DB1CA49F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29" name="Rectangle 92">
                <a:extLst>
                  <a:ext uri="{FF2B5EF4-FFF2-40B4-BE49-F238E27FC236}">
                    <a16:creationId xmlns:a16="http://schemas.microsoft.com/office/drawing/2014/main" id="{437616A5-A936-49B4-AF73-D72C03F88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0" name="Rectangle 93">
                <a:extLst>
                  <a:ext uri="{FF2B5EF4-FFF2-40B4-BE49-F238E27FC236}">
                    <a16:creationId xmlns:a16="http://schemas.microsoft.com/office/drawing/2014/main" id="{8CD7B658-1728-4FCE-81B4-339D44D5E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1" name="Rectangle 94">
                <a:extLst>
                  <a:ext uri="{FF2B5EF4-FFF2-40B4-BE49-F238E27FC236}">
                    <a16:creationId xmlns:a16="http://schemas.microsoft.com/office/drawing/2014/main" id="{FB19D804-64AC-4C7A-A2DB-5D55C69A3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2" name="Rectangle 95">
                <a:extLst>
                  <a:ext uri="{FF2B5EF4-FFF2-40B4-BE49-F238E27FC236}">
                    <a16:creationId xmlns:a16="http://schemas.microsoft.com/office/drawing/2014/main" id="{D00384A1-1864-43D7-826C-5A53B74F6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3" name="Rectangle 96">
                <a:extLst>
                  <a:ext uri="{FF2B5EF4-FFF2-40B4-BE49-F238E27FC236}">
                    <a16:creationId xmlns:a16="http://schemas.microsoft.com/office/drawing/2014/main" id="{ECA9125A-479B-4D90-93CF-93107E720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4" name="Rectangle 97">
                <a:extLst>
                  <a:ext uri="{FF2B5EF4-FFF2-40B4-BE49-F238E27FC236}">
                    <a16:creationId xmlns:a16="http://schemas.microsoft.com/office/drawing/2014/main" id="{E75BEAF4-20BC-456F-A45E-1DBC04C6D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5" name="Rectangle 98">
                <a:extLst>
                  <a:ext uri="{FF2B5EF4-FFF2-40B4-BE49-F238E27FC236}">
                    <a16:creationId xmlns:a16="http://schemas.microsoft.com/office/drawing/2014/main" id="{98773D33-4403-484C-AD2F-CE4D38B25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6" name="Rectangle 99">
                <a:extLst>
                  <a:ext uri="{FF2B5EF4-FFF2-40B4-BE49-F238E27FC236}">
                    <a16:creationId xmlns:a16="http://schemas.microsoft.com/office/drawing/2014/main" id="{CBEDF583-8326-458A-9022-3B3B45135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7" name="Rectangle 100">
                <a:extLst>
                  <a:ext uri="{FF2B5EF4-FFF2-40B4-BE49-F238E27FC236}">
                    <a16:creationId xmlns:a16="http://schemas.microsoft.com/office/drawing/2014/main" id="{E911B0B4-8500-4DA7-8234-BABF73533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8" name="Rectangle 101">
                <a:extLst>
                  <a:ext uri="{FF2B5EF4-FFF2-40B4-BE49-F238E27FC236}">
                    <a16:creationId xmlns:a16="http://schemas.microsoft.com/office/drawing/2014/main" id="{A7BBB282-6892-4EC5-8EEF-F301C617F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39" name="Rectangle 102">
                <a:extLst>
                  <a:ext uri="{FF2B5EF4-FFF2-40B4-BE49-F238E27FC236}">
                    <a16:creationId xmlns:a16="http://schemas.microsoft.com/office/drawing/2014/main" id="{E09EF3AA-E7B8-4F3E-9F3C-681DFDE0F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0" name="Rectangle 103">
                <a:extLst>
                  <a:ext uri="{FF2B5EF4-FFF2-40B4-BE49-F238E27FC236}">
                    <a16:creationId xmlns:a16="http://schemas.microsoft.com/office/drawing/2014/main" id="{58BE9E93-71E2-4CB3-BE3E-C48D4A3FC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1" name="Rectangle 104">
                <a:extLst>
                  <a:ext uri="{FF2B5EF4-FFF2-40B4-BE49-F238E27FC236}">
                    <a16:creationId xmlns:a16="http://schemas.microsoft.com/office/drawing/2014/main" id="{75C9AF9B-AA77-4942-BE9F-10C8C4765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2" name="Rectangle 105">
                <a:extLst>
                  <a:ext uri="{FF2B5EF4-FFF2-40B4-BE49-F238E27FC236}">
                    <a16:creationId xmlns:a16="http://schemas.microsoft.com/office/drawing/2014/main" id="{2A6B1907-D3B0-4658-8D18-69C2D6422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3" name="Rectangle 106">
                <a:extLst>
                  <a:ext uri="{FF2B5EF4-FFF2-40B4-BE49-F238E27FC236}">
                    <a16:creationId xmlns:a16="http://schemas.microsoft.com/office/drawing/2014/main" id="{22CC6FF9-F4E6-4953-9F6E-66882BAF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4" name="Rectangle 107">
                <a:extLst>
                  <a:ext uri="{FF2B5EF4-FFF2-40B4-BE49-F238E27FC236}">
                    <a16:creationId xmlns:a16="http://schemas.microsoft.com/office/drawing/2014/main" id="{1B254AE7-6FE5-4F04-9D10-2B6777B7B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5" name="Rectangle 108">
                <a:extLst>
                  <a:ext uri="{FF2B5EF4-FFF2-40B4-BE49-F238E27FC236}">
                    <a16:creationId xmlns:a16="http://schemas.microsoft.com/office/drawing/2014/main" id="{C7AE47F6-9455-4D1F-9C17-07DEC5BB8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6" name="Rectangle 109">
                <a:extLst>
                  <a:ext uri="{FF2B5EF4-FFF2-40B4-BE49-F238E27FC236}">
                    <a16:creationId xmlns:a16="http://schemas.microsoft.com/office/drawing/2014/main" id="{EC991A7A-6F4D-4C29-8EA2-0B6ADE27F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7" name="Rectangle 110">
                <a:extLst>
                  <a:ext uri="{FF2B5EF4-FFF2-40B4-BE49-F238E27FC236}">
                    <a16:creationId xmlns:a16="http://schemas.microsoft.com/office/drawing/2014/main" id="{2523DF7F-F165-4A19-84C0-083EF6855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8" name="Rectangle 111">
                <a:extLst>
                  <a:ext uri="{FF2B5EF4-FFF2-40B4-BE49-F238E27FC236}">
                    <a16:creationId xmlns:a16="http://schemas.microsoft.com/office/drawing/2014/main" id="{332D9907-4542-4F41-AA0D-1690FE384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49" name="Rectangle 112">
                <a:extLst>
                  <a:ext uri="{FF2B5EF4-FFF2-40B4-BE49-F238E27FC236}">
                    <a16:creationId xmlns:a16="http://schemas.microsoft.com/office/drawing/2014/main" id="{96DA8D07-C278-472F-BB47-D401B510D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0" name="Rectangle 113">
                <a:extLst>
                  <a:ext uri="{FF2B5EF4-FFF2-40B4-BE49-F238E27FC236}">
                    <a16:creationId xmlns:a16="http://schemas.microsoft.com/office/drawing/2014/main" id="{9F737CEF-8423-4EAB-B734-F95021BD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1" name="Rectangle 114">
                <a:extLst>
                  <a:ext uri="{FF2B5EF4-FFF2-40B4-BE49-F238E27FC236}">
                    <a16:creationId xmlns:a16="http://schemas.microsoft.com/office/drawing/2014/main" id="{78D39F97-863D-448F-9E37-292CE97F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2" name="Rectangle 115">
                <a:extLst>
                  <a:ext uri="{FF2B5EF4-FFF2-40B4-BE49-F238E27FC236}">
                    <a16:creationId xmlns:a16="http://schemas.microsoft.com/office/drawing/2014/main" id="{74EF2919-9850-4EAC-A3F5-00A934813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3" name="Rectangle 116">
                <a:extLst>
                  <a:ext uri="{FF2B5EF4-FFF2-40B4-BE49-F238E27FC236}">
                    <a16:creationId xmlns:a16="http://schemas.microsoft.com/office/drawing/2014/main" id="{917CA112-32F6-44D3-A4B6-F2D1A1911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4" name="Rectangle 117">
                <a:extLst>
                  <a:ext uri="{FF2B5EF4-FFF2-40B4-BE49-F238E27FC236}">
                    <a16:creationId xmlns:a16="http://schemas.microsoft.com/office/drawing/2014/main" id="{5DCE9393-8BEF-460B-AA0B-83ABE3C44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5" name="Rectangle 118">
                <a:extLst>
                  <a:ext uri="{FF2B5EF4-FFF2-40B4-BE49-F238E27FC236}">
                    <a16:creationId xmlns:a16="http://schemas.microsoft.com/office/drawing/2014/main" id="{8670E318-AD3B-4043-AAF7-2254C8709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6" name="Rectangle 119">
                <a:extLst>
                  <a:ext uri="{FF2B5EF4-FFF2-40B4-BE49-F238E27FC236}">
                    <a16:creationId xmlns:a16="http://schemas.microsoft.com/office/drawing/2014/main" id="{6CB99FD0-E032-4C5A-BAA5-639845F4D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023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7" name="Rectangle 120">
                <a:extLst>
                  <a:ext uri="{FF2B5EF4-FFF2-40B4-BE49-F238E27FC236}">
                    <a16:creationId xmlns:a16="http://schemas.microsoft.com/office/drawing/2014/main" id="{E2317E61-E676-4775-8641-35B4EE12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8" name="Rectangle 121">
                <a:extLst>
                  <a:ext uri="{FF2B5EF4-FFF2-40B4-BE49-F238E27FC236}">
                    <a16:creationId xmlns:a16="http://schemas.microsoft.com/office/drawing/2014/main" id="{36965D97-F032-43FC-B396-6CEE897F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59" name="Rectangle 122">
                <a:extLst>
                  <a:ext uri="{FF2B5EF4-FFF2-40B4-BE49-F238E27FC236}">
                    <a16:creationId xmlns:a16="http://schemas.microsoft.com/office/drawing/2014/main" id="{CDCC2812-8CC6-4633-8ECB-9FC079095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0" name="Rectangle 123">
                <a:extLst>
                  <a:ext uri="{FF2B5EF4-FFF2-40B4-BE49-F238E27FC236}">
                    <a16:creationId xmlns:a16="http://schemas.microsoft.com/office/drawing/2014/main" id="{7BB5D759-A894-4500-8049-0E4B37BB9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1" name="Rectangle 124">
                <a:extLst>
                  <a:ext uri="{FF2B5EF4-FFF2-40B4-BE49-F238E27FC236}">
                    <a16:creationId xmlns:a16="http://schemas.microsoft.com/office/drawing/2014/main" id="{D2556CBD-8041-4BF3-9E12-1E38F49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2" name="Rectangle 125">
                <a:extLst>
                  <a:ext uri="{FF2B5EF4-FFF2-40B4-BE49-F238E27FC236}">
                    <a16:creationId xmlns:a16="http://schemas.microsoft.com/office/drawing/2014/main" id="{F4EABF98-7116-4B73-98E6-766AAEB93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16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3" name="Rectangle 126">
                <a:extLst>
                  <a:ext uri="{FF2B5EF4-FFF2-40B4-BE49-F238E27FC236}">
                    <a16:creationId xmlns:a16="http://schemas.microsoft.com/office/drawing/2014/main" id="{27783E4F-1AD3-46D2-8161-DE07E60B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4" name="Rectangle 127">
                <a:extLst>
                  <a:ext uri="{FF2B5EF4-FFF2-40B4-BE49-F238E27FC236}">
                    <a16:creationId xmlns:a16="http://schemas.microsoft.com/office/drawing/2014/main" id="{840F060E-A19A-4C3B-A56F-A756DDF41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5" name="Rectangle 128">
                <a:extLst>
                  <a:ext uri="{FF2B5EF4-FFF2-40B4-BE49-F238E27FC236}">
                    <a16:creationId xmlns:a16="http://schemas.microsoft.com/office/drawing/2014/main" id="{7FFF8275-9547-4D6A-8374-49C8B3B5A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6" name="Rectangle 129">
                <a:extLst>
                  <a:ext uri="{FF2B5EF4-FFF2-40B4-BE49-F238E27FC236}">
                    <a16:creationId xmlns:a16="http://schemas.microsoft.com/office/drawing/2014/main" id="{11EA61C5-90F0-46EC-A116-2C7FFC6E4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7" name="Rectangle 130">
                <a:extLst>
                  <a:ext uri="{FF2B5EF4-FFF2-40B4-BE49-F238E27FC236}">
                    <a16:creationId xmlns:a16="http://schemas.microsoft.com/office/drawing/2014/main" id="{91A63E2A-641F-4E5F-BFCD-DAD592922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8" name="Rectangle 131">
                <a:extLst>
                  <a:ext uri="{FF2B5EF4-FFF2-40B4-BE49-F238E27FC236}">
                    <a16:creationId xmlns:a16="http://schemas.microsoft.com/office/drawing/2014/main" id="{E4E6B07F-8C36-4610-B6DB-D80B9E480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30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69" name="Rectangle 132">
                <a:extLst>
                  <a:ext uri="{FF2B5EF4-FFF2-40B4-BE49-F238E27FC236}">
                    <a16:creationId xmlns:a16="http://schemas.microsoft.com/office/drawing/2014/main" id="{D335C757-16B8-434F-9C3E-239EF863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0" name="Rectangle 133">
                <a:extLst>
                  <a:ext uri="{FF2B5EF4-FFF2-40B4-BE49-F238E27FC236}">
                    <a16:creationId xmlns:a16="http://schemas.microsoft.com/office/drawing/2014/main" id="{71D42AAE-AB3B-4951-BEBB-8BE0ACE1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1" name="Rectangle 134">
                <a:extLst>
                  <a:ext uri="{FF2B5EF4-FFF2-40B4-BE49-F238E27FC236}">
                    <a16:creationId xmlns:a16="http://schemas.microsoft.com/office/drawing/2014/main" id="{08B0075C-CF75-46C2-9606-446443049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2" name="Rectangle 135">
                <a:extLst>
                  <a:ext uri="{FF2B5EF4-FFF2-40B4-BE49-F238E27FC236}">
                    <a16:creationId xmlns:a16="http://schemas.microsoft.com/office/drawing/2014/main" id="{2EED93C1-D825-45E2-888D-F2AAAE8F3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3" name="Rectangle 136">
                <a:extLst>
                  <a:ext uri="{FF2B5EF4-FFF2-40B4-BE49-F238E27FC236}">
                    <a16:creationId xmlns:a16="http://schemas.microsoft.com/office/drawing/2014/main" id="{25C44B7C-5EC3-4708-9433-150CD5678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4" name="Rectangle 137">
                <a:extLst>
                  <a:ext uri="{FF2B5EF4-FFF2-40B4-BE49-F238E27FC236}">
                    <a16:creationId xmlns:a16="http://schemas.microsoft.com/office/drawing/2014/main" id="{92450752-C435-48A0-8E20-EBC1B511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5" name="Rectangle 138">
                <a:extLst>
                  <a:ext uri="{FF2B5EF4-FFF2-40B4-BE49-F238E27FC236}">
                    <a16:creationId xmlns:a16="http://schemas.microsoft.com/office/drawing/2014/main" id="{D900275B-FEB5-4D55-B4D8-D0341A582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6" name="Rectangle 139">
                <a:extLst>
                  <a:ext uri="{FF2B5EF4-FFF2-40B4-BE49-F238E27FC236}">
                    <a16:creationId xmlns:a16="http://schemas.microsoft.com/office/drawing/2014/main" id="{7B9F8F2E-5684-42B0-AEB7-0ECB13122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7" name="Rectangle 140">
                <a:extLst>
                  <a:ext uri="{FF2B5EF4-FFF2-40B4-BE49-F238E27FC236}">
                    <a16:creationId xmlns:a16="http://schemas.microsoft.com/office/drawing/2014/main" id="{F812B234-96F2-447D-9551-C96AF4C59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8" name="Rectangle 141">
                <a:extLst>
                  <a:ext uri="{FF2B5EF4-FFF2-40B4-BE49-F238E27FC236}">
                    <a16:creationId xmlns:a16="http://schemas.microsoft.com/office/drawing/2014/main" id="{D89E629A-63D9-4DBA-A998-270892997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79" name="Rectangle 142">
                <a:extLst>
                  <a:ext uri="{FF2B5EF4-FFF2-40B4-BE49-F238E27FC236}">
                    <a16:creationId xmlns:a16="http://schemas.microsoft.com/office/drawing/2014/main" id="{0991E4EF-84B7-4CC5-A888-C1A1A6294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0" name="Rectangle 143">
                <a:extLst>
                  <a:ext uri="{FF2B5EF4-FFF2-40B4-BE49-F238E27FC236}">
                    <a16:creationId xmlns:a16="http://schemas.microsoft.com/office/drawing/2014/main" id="{C0CE7015-A4E3-462A-8309-617428CB6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1" name="Rectangle 144">
                <a:extLst>
                  <a:ext uri="{FF2B5EF4-FFF2-40B4-BE49-F238E27FC236}">
                    <a16:creationId xmlns:a16="http://schemas.microsoft.com/office/drawing/2014/main" id="{EE44C4A4-297D-437B-B466-A3A6C9717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2" name="Rectangle 145">
                <a:extLst>
                  <a:ext uri="{FF2B5EF4-FFF2-40B4-BE49-F238E27FC236}">
                    <a16:creationId xmlns:a16="http://schemas.microsoft.com/office/drawing/2014/main" id="{F10D898D-5C78-4D2B-B19C-78D59FA8D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3" name="Rectangle 146">
                <a:extLst>
                  <a:ext uri="{FF2B5EF4-FFF2-40B4-BE49-F238E27FC236}">
                    <a16:creationId xmlns:a16="http://schemas.microsoft.com/office/drawing/2014/main" id="{57D24409-BE95-4A74-B9BA-A6BD9E1A6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4" name="Rectangle 147">
                <a:extLst>
                  <a:ext uri="{FF2B5EF4-FFF2-40B4-BE49-F238E27FC236}">
                    <a16:creationId xmlns:a16="http://schemas.microsoft.com/office/drawing/2014/main" id="{15560045-D16D-4EC9-9506-155706D09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5" name="Rectangle 148">
                <a:extLst>
                  <a:ext uri="{FF2B5EF4-FFF2-40B4-BE49-F238E27FC236}">
                    <a16:creationId xmlns:a16="http://schemas.microsoft.com/office/drawing/2014/main" id="{8E70111F-319A-4C6D-8DAE-328CA88D6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6" name="Rectangle 149">
                <a:extLst>
                  <a:ext uri="{FF2B5EF4-FFF2-40B4-BE49-F238E27FC236}">
                    <a16:creationId xmlns:a16="http://schemas.microsoft.com/office/drawing/2014/main" id="{07D07B37-DE0A-4AF7-9FA4-0837E1515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73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7" name="Rectangle 150">
                <a:extLst>
                  <a:ext uri="{FF2B5EF4-FFF2-40B4-BE49-F238E27FC236}">
                    <a16:creationId xmlns:a16="http://schemas.microsoft.com/office/drawing/2014/main" id="{CAAD5B8C-0E45-41C6-9236-61B245B83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8" name="Rectangle 151">
                <a:extLst>
                  <a:ext uri="{FF2B5EF4-FFF2-40B4-BE49-F238E27FC236}">
                    <a16:creationId xmlns:a16="http://schemas.microsoft.com/office/drawing/2014/main" id="{BA780994-16EC-42B5-BA69-E0F43D4E9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89" name="Rectangle 152">
                <a:extLst>
                  <a:ext uri="{FF2B5EF4-FFF2-40B4-BE49-F238E27FC236}">
                    <a16:creationId xmlns:a16="http://schemas.microsoft.com/office/drawing/2014/main" id="{E85580D0-1320-4751-A6BB-96BFF1B60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0" name="Rectangle 153">
                <a:extLst>
                  <a:ext uri="{FF2B5EF4-FFF2-40B4-BE49-F238E27FC236}">
                    <a16:creationId xmlns:a16="http://schemas.microsoft.com/office/drawing/2014/main" id="{5965FBD0-818E-4E23-BA99-2BB694C25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1" name="Rectangle 154">
                <a:extLst>
                  <a:ext uri="{FF2B5EF4-FFF2-40B4-BE49-F238E27FC236}">
                    <a16:creationId xmlns:a16="http://schemas.microsoft.com/office/drawing/2014/main" id="{48DCE944-56AF-481C-A6EE-4FD6311A6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2" name="Rectangle 155">
                <a:extLst>
                  <a:ext uri="{FF2B5EF4-FFF2-40B4-BE49-F238E27FC236}">
                    <a16:creationId xmlns:a16="http://schemas.microsoft.com/office/drawing/2014/main" id="{3E71C08F-540C-4363-863C-54F23666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3" name="Rectangle 156">
                <a:extLst>
                  <a:ext uri="{FF2B5EF4-FFF2-40B4-BE49-F238E27FC236}">
                    <a16:creationId xmlns:a16="http://schemas.microsoft.com/office/drawing/2014/main" id="{793B97EE-563D-40AC-9C70-00084F744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4" name="Rectangle 157">
                <a:extLst>
                  <a:ext uri="{FF2B5EF4-FFF2-40B4-BE49-F238E27FC236}">
                    <a16:creationId xmlns:a16="http://schemas.microsoft.com/office/drawing/2014/main" id="{B2E48D30-AEF5-4C0A-8F0D-5011FD288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5" name="Rectangle 158">
                <a:extLst>
                  <a:ext uri="{FF2B5EF4-FFF2-40B4-BE49-F238E27FC236}">
                    <a16:creationId xmlns:a16="http://schemas.microsoft.com/office/drawing/2014/main" id="{2BD86541-91D7-4BB2-8EC4-B30327A58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6" name="Rectangle 159">
                <a:extLst>
                  <a:ext uri="{FF2B5EF4-FFF2-40B4-BE49-F238E27FC236}">
                    <a16:creationId xmlns:a16="http://schemas.microsoft.com/office/drawing/2014/main" id="{BFFA74FF-1D5A-42ED-81DB-5EA76ADE5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7" name="Rectangle 160">
                <a:extLst>
                  <a:ext uri="{FF2B5EF4-FFF2-40B4-BE49-F238E27FC236}">
                    <a16:creationId xmlns:a16="http://schemas.microsoft.com/office/drawing/2014/main" id="{691ACDFC-C9E4-4D34-AC87-AFD3BA45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8" name="Rectangle 161">
                <a:extLst>
                  <a:ext uri="{FF2B5EF4-FFF2-40B4-BE49-F238E27FC236}">
                    <a16:creationId xmlns:a16="http://schemas.microsoft.com/office/drawing/2014/main" id="{ACD3BAB9-52DE-4F98-B03C-72A79EB9E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0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199" name="Rectangle 162">
                <a:extLst>
                  <a:ext uri="{FF2B5EF4-FFF2-40B4-BE49-F238E27FC236}">
                    <a16:creationId xmlns:a16="http://schemas.microsoft.com/office/drawing/2014/main" id="{203E075D-931F-41BD-8926-CF8C90837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0" name="Rectangle 163">
                <a:extLst>
                  <a:ext uri="{FF2B5EF4-FFF2-40B4-BE49-F238E27FC236}">
                    <a16:creationId xmlns:a16="http://schemas.microsoft.com/office/drawing/2014/main" id="{9163B98C-C6F4-4E96-BE4F-60B5B66BD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1" name="Rectangle 164">
                <a:extLst>
                  <a:ext uri="{FF2B5EF4-FFF2-40B4-BE49-F238E27FC236}">
                    <a16:creationId xmlns:a16="http://schemas.microsoft.com/office/drawing/2014/main" id="{672EC0FE-52B1-46E9-8ABE-3CC8F6F7A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2" name="Rectangle 165">
                <a:extLst>
                  <a:ext uri="{FF2B5EF4-FFF2-40B4-BE49-F238E27FC236}">
                    <a16:creationId xmlns:a16="http://schemas.microsoft.com/office/drawing/2014/main" id="{BE77E5BD-AB1C-4F8D-ACD2-3A46E9917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3" name="Rectangle 166">
                <a:extLst>
                  <a:ext uri="{FF2B5EF4-FFF2-40B4-BE49-F238E27FC236}">
                    <a16:creationId xmlns:a16="http://schemas.microsoft.com/office/drawing/2014/main" id="{6ABD732A-7B05-4884-B772-F2146F9AD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4" name="Rectangle 167">
                <a:extLst>
                  <a:ext uri="{FF2B5EF4-FFF2-40B4-BE49-F238E27FC236}">
                    <a16:creationId xmlns:a16="http://schemas.microsoft.com/office/drawing/2014/main" id="{F8B0BC47-E070-4646-ADB8-9B12D4A23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16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5" name="Rectangle 168">
                <a:extLst>
                  <a:ext uri="{FF2B5EF4-FFF2-40B4-BE49-F238E27FC236}">
                    <a16:creationId xmlns:a16="http://schemas.microsoft.com/office/drawing/2014/main" id="{895F2927-4CD3-4D4E-B600-CAF69C275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6" name="Rectangle 169">
                <a:extLst>
                  <a:ext uri="{FF2B5EF4-FFF2-40B4-BE49-F238E27FC236}">
                    <a16:creationId xmlns:a16="http://schemas.microsoft.com/office/drawing/2014/main" id="{5A85FD4D-9A75-473C-9DF3-1CF8084F3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7" name="Rectangle 170">
                <a:extLst>
                  <a:ext uri="{FF2B5EF4-FFF2-40B4-BE49-F238E27FC236}">
                    <a16:creationId xmlns:a16="http://schemas.microsoft.com/office/drawing/2014/main" id="{0EF61AE3-7CFE-4189-B1E5-5B787FB17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8" name="Rectangle 171">
                <a:extLst>
                  <a:ext uri="{FF2B5EF4-FFF2-40B4-BE49-F238E27FC236}">
                    <a16:creationId xmlns:a16="http://schemas.microsoft.com/office/drawing/2014/main" id="{B080770B-AACA-4BE4-A4FE-822107B48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09" name="Rectangle 172">
                <a:extLst>
                  <a:ext uri="{FF2B5EF4-FFF2-40B4-BE49-F238E27FC236}">
                    <a16:creationId xmlns:a16="http://schemas.microsoft.com/office/drawing/2014/main" id="{48F9CB0B-B368-4118-9645-C04966C46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0" name="Rectangle 173">
                <a:extLst>
                  <a:ext uri="{FF2B5EF4-FFF2-40B4-BE49-F238E27FC236}">
                    <a16:creationId xmlns:a16="http://schemas.microsoft.com/office/drawing/2014/main" id="{EBE8B910-1825-4F56-9CC4-D4F2513FE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3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1" name="Rectangle 174">
                <a:extLst>
                  <a:ext uri="{FF2B5EF4-FFF2-40B4-BE49-F238E27FC236}">
                    <a16:creationId xmlns:a16="http://schemas.microsoft.com/office/drawing/2014/main" id="{8FFFFE9B-980E-40AD-BD64-D1E13EA1A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2" name="Rectangle 175">
                <a:extLst>
                  <a:ext uri="{FF2B5EF4-FFF2-40B4-BE49-F238E27FC236}">
                    <a16:creationId xmlns:a16="http://schemas.microsoft.com/office/drawing/2014/main" id="{F70EC181-09C4-4A91-B851-929C22087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3" name="Rectangle 176">
                <a:extLst>
                  <a:ext uri="{FF2B5EF4-FFF2-40B4-BE49-F238E27FC236}">
                    <a16:creationId xmlns:a16="http://schemas.microsoft.com/office/drawing/2014/main" id="{510FB562-D56C-4492-B405-BA1E9D726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4" name="Rectangle 177">
                <a:extLst>
                  <a:ext uri="{FF2B5EF4-FFF2-40B4-BE49-F238E27FC236}">
                    <a16:creationId xmlns:a16="http://schemas.microsoft.com/office/drawing/2014/main" id="{2B026FDA-A0EE-4E1F-9BE5-82D25F27F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5" name="Rectangle 178">
                <a:extLst>
                  <a:ext uri="{FF2B5EF4-FFF2-40B4-BE49-F238E27FC236}">
                    <a16:creationId xmlns:a16="http://schemas.microsoft.com/office/drawing/2014/main" id="{F96FA0AA-1133-4433-9F10-2151E46F8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6" name="Rectangle 179">
                <a:extLst>
                  <a:ext uri="{FF2B5EF4-FFF2-40B4-BE49-F238E27FC236}">
                    <a16:creationId xmlns:a16="http://schemas.microsoft.com/office/drawing/2014/main" id="{64A5EB4F-7C78-43AD-A929-60823B3A9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7" name="Rectangle 180">
                <a:extLst>
                  <a:ext uri="{FF2B5EF4-FFF2-40B4-BE49-F238E27FC236}">
                    <a16:creationId xmlns:a16="http://schemas.microsoft.com/office/drawing/2014/main" id="{008BFA8C-E5DD-4EA5-8C97-813EE5038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8" name="Rectangle 181">
                <a:extLst>
                  <a:ext uri="{FF2B5EF4-FFF2-40B4-BE49-F238E27FC236}">
                    <a16:creationId xmlns:a16="http://schemas.microsoft.com/office/drawing/2014/main" id="{6D53E7A1-F026-45F2-AE69-9CB0ED118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19" name="Rectangle 182">
                <a:extLst>
                  <a:ext uri="{FF2B5EF4-FFF2-40B4-BE49-F238E27FC236}">
                    <a16:creationId xmlns:a16="http://schemas.microsoft.com/office/drawing/2014/main" id="{2B592F3A-FA0E-404C-A9F5-524284058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0" name="Rectangle 183">
                <a:extLst>
                  <a:ext uri="{FF2B5EF4-FFF2-40B4-BE49-F238E27FC236}">
                    <a16:creationId xmlns:a16="http://schemas.microsoft.com/office/drawing/2014/main" id="{6EEBC01B-D8E6-40C9-A6A0-79E1E09F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1" name="Rectangle 184">
                <a:extLst>
                  <a:ext uri="{FF2B5EF4-FFF2-40B4-BE49-F238E27FC236}">
                    <a16:creationId xmlns:a16="http://schemas.microsoft.com/office/drawing/2014/main" id="{76C2137B-3B0C-4A7E-A6EE-D3AB5D785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2" name="Rectangle 185">
                <a:extLst>
                  <a:ext uri="{FF2B5EF4-FFF2-40B4-BE49-F238E27FC236}">
                    <a16:creationId xmlns:a16="http://schemas.microsoft.com/office/drawing/2014/main" id="{841817F1-4A4B-4D6C-BEB2-ED9C14452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3" name="Rectangle 186">
                <a:extLst>
                  <a:ext uri="{FF2B5EF4-FFF2-40B4-BE49-F238E27FC236}">
                    <a16:creationId xmlns:a16="http://schemas.microsoft.com/office/drawing/2014/main" id="{6B2B9AFA-44D8-4007-B9F0-EA56DCB9B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F2A0B90F-54EB-4FB4-BF6B-478A165D6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5" name="Rectangle 188">
                <a:extLst>
                  <a:ext uri="{FF2B5EF4-FFF2-40B4-BE49-F238E27FC236}">
                    <a16:creationId xmlns:a16="http://schemas.microsoft.com/office/drawing/2014/main" id="{8CAA9CE2-D540-4855-94EE-A6A8415E1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6" name="Rectangle 189">
                <a:extLst>
                  <a:ext uri="{FF2B5EF4-FFF2-40B4-BE49-F238E27FC236}">
                    <a16:creationId xmlns:a16="http://schemas.microsoft.com/office/drawing/2014/main" id="{CCFC8B4A-5A82-4BC3-80CD-A449A42A7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9FA48312-8CA1-423A-AEC8-2208376DE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8" name="Rectangle 191">
                <a:extLst>
                  <a:ext uri="{FF2B5EF4-FFF2-40B4-BE49-F238E27FC236}">
                    <a16:creationId xmlns:a16="http://schemas.microsoft.com/office/drawing/2014/main" id="{2DB72B47-C50B-44FF-9081-6BEB5E7DF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29" name="Rectangle 192">
                <a:extLst>
                  <a:ext uri="{FF2B5EF4-FFF2-40B4-BE49-F238E27FC236}">
                    <a16:creationId xmlns:a16="http://schemas.microsoft.com/office/drawing/2014/main" id="{7FFBAE32-601F-4B56-A968-01EC57F99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0" name="Rectangle 193">
                <a:extLst>
                  <a:ext uri="{FF2B5EF4-FFF2-40B4-BE49-F238E27FC236}">
                    <a16:creationId xmlns:a16="http://schemas.microsoft.com/office/drawing/2014/main" id="{8E817E9E-C720-4BF0-8D6B-9783F54FD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1" name="Rectangle 194">
                <a:extLst>
                  <a:ext uri="{FF2B5EF4-FFF2-40B4-BE49-F238E27FC236}">
                    <a16:creationId xmlns:a16="http://schemas.microsoft.com/office/drawing/2014/main" id="{7EB9A7A3-7FF0-4690-810D-2C4C5CCC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2" name="Rectangle 195">
                <a:extLst>
                  <a:ext uri="{FF2B5EF4-FFF2-40B4-BE49-F238E27FC236}">
                    <a16:creationId xmlns:a16="http://schemas.microsoft.com/office/drawing/2014/main" id="{B2B02685-832E-44C1-81AD-8D7F8AC87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3" name="Rectangle 196">
                <a:extLst>
                  <a:ext uri="{FF2B5EF4-FFF2-40B4-BE49-F238E27FC236}">
                    <a16:creationId xmlns:a16="http://schemas.microsoft.com/office/drawing/2014/main" id="{FF47DCC7-29D2-4F68-9925-567426C11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4" name="Rectangle 197">
                <a:extLst>
                  <a:ext uri="{FF2B5EF4-FFF2-40B4-BE49-F238E27FC236}">
                    <a16:creationId xmlns:a16="http://schemas.microsoft.com/office/drawing/2014/main" id="{BA661D08-F9E3-4F2C-9945-15E552A0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5" name="Rectangle 198">
                <a:extLst>
                  <a:ext uri="{FF2B5EF4-FFF2-40B4-BE49-F238E27FC236}">
                    <a16:creationId xmlns:a16="http://schemas.microsoft.com/office/drawing/2014/main" id="{F73B3197-6469-4A42-AE1D-815397FEA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6" name="Rectangle 199">
                <a:extLst>
                  <a:ext uri="{FF2B5EF4-FFF2-40B4-BE49-F238E27FC236}">
                    <a16:creationId xmlns:a16="http://schemas.microsoft.com/office/drawing/2014/main" id="{1CB5CAAE-12F3-4369-B9EF-C95108E63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7" name="Rectangle 200">
                <a:extLst>
                  <a:ext uri="{FF2B5EF4-FFF2-40B4-BE49-F238E27FC236}">
                    <a16:creationId xmlns:a16="http://schemas.microsoft.com/office/drawing/2014/main" id="{4A4EE29F-DF63-475E-9157-8440A4186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8" name="Rectangle 201">
                <a:extLst>
                  <a:ext uri="{FF2B5EF4-FFF2-40B4-BE49-F238E27FC236}">
                    <a16:creationId xmlns:a16="http://schemas.microsoft.com/office/drawing/2014/main" id="{C0CE95A0-A294-487C-86F5-DA69C8C10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39" name="Rectangle 202">
                <a:extLst>
                  <a:ext uri="{FF2B5EF4-FFF2-40B4-BE49-F238E27FC236}">
                    <a16:creationId xmlns:a16="http://schemas.microsoft.com/office/drawing/2014/main" id="{3CF5B075-397E-4797-B4E4-6321D7874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0" name="Rectangle 203">
                <a:extLst>
                  <a:ext uri="{FF2B5EF4-FFF2-40B4-BE49-F238E27FC236}">
                    <a16:creationId xmlns:a16="http://schemas.microsoft.com/office/drawing/2014/main" id="{589262ED-806C-4D14-A2A5-632FB6B50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1" name="Rectangle 204">
                <a:extLst>
                  <a:ext uri="{FF2B5EF4-FFF2-40B4-BE49-F238E27FC236}">
                    <a16:creationId xmlns:a16="http://schemas.microsoft.com/office/drawing/2014/main" id="{EEA3605F-03FC-49C5-8091-7AFBBAA7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2" name="Rectangle 205">
                <a:extLst>
                  <a:ext uri="{FF2B5EF4-FFF2-40B4-BE49-F238E27FC236}">
                    <a16:creationId xmlns:a16="http://schemas.microsoft.com/office/drawing/2014/main" id="{BAE413FD-585E-49AF-A202-1B038283B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3" name="Rectangle 206">
                <a:extLst>
                  <a:ext uri="{FF2B5EF4-FFF2-40B4-BE49-F238E27FC236}">
                    <a16:creationId xmlns:a16="http://schemas.microsoft.com/office/drawing/2014/main" id="{C9D3A696-DCFC-4CAC-B3C8-70658B158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4" name="Rectangle 207">
                <a:extLst>
                  <a:ext uri="{FF2B5EF4-FFF2-40B4-BE49-F238E27FC236}">
                    <a16:creationId xmlns:a16="http://schemas.microsoft.com/office/drawing/2014/main" id="{C1D1D578-A472-4153-9238-5E99771D5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5" name="Rectangle 208">
                <a:extLst>
                  <a:ext uri="{FF2B5EF4-FFF2-40B4-BE49-F238E27FC236}">
                    <a16:creationId xmlns:a16="http://schemas.microsoft.com/office/drawing/2014/main" id="{0F33B87E-7DFF-449D-A812-73A2DF4DC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6" name="Rectangle 209">
                <a:extLst>
                  <a:ext uri="{FF2B5EF4-FFF2-40B4-BE49-F238E27FC236}">
                    <a16:creationId xmlns:a16="http://schemas.microsoft.com/office/drawing/2014/main" id="{39B8A663-CCDC-4E40-BAF8-57F2C5244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7" name="Rectangle 210">
                <a:extLst>
                  <a:ext uri="{FF2B5EF4-FFF2-40B4-BE49-F238E27FC236}">
                    <a16:creationId xmlns:a16="http://schemas.microsoft.com/office/drawing/2014/main" id="{3F1C22BB-71C5-416D-B09C-6F5026E04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8" name="Rectangle 211">
                <a:extLst>
                  <a:ext uri="{FF2B5EF4-FFF2-40B4-BE49-F238E27FC236}">
                    <a16:creationId xmlns:a16="http://schemas.microsoft.com/office/drawing/2014/main" id="{14DC0649-EE8F-4953-B750-FF4590CC5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49" name="Rectangle 212">
                <a:extLst>
                  <a:ext uri="{FF2B5EF4-FFF2-40B4-BE49-F238E27FC236}">
                    <a16:creationId xmlns:a16="http://schemas.microsoft.com/office/drawing/2014/main" id="{45282A33-3835-4970-9F4C-91694B547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0" name="Rectangle 213">
                <a:extLst>
                  <a:ext uri="{FF2B5EF4-FFF2-40B4-BE49-F238E27FC236}">
                    <a16:creationId xmlns:a16="http://schemas.microsoft.com/office/drawing/2014/main" id="{796FCD60-FA20-43FE-AC5E-0BF9AE927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1" name="Rectangle 214">
                <a:extLst>
                  <a:ext uri="{FF2B5EF4-FFF2-40B4-BE49-F238E27FC236}">
                    <a16:creationId xmlns:a16="http://schemas.microsoft.com/office/drawing/2014/main" id="{E29CE4CB-5F45-44B4-A284-59CE6CC61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2" name="Rectangle 215">
                <a:extLst>
                  <a:ext uri="{FF2B5EF4-FFF2-40B4-BE49-F238E27FC236}">
                    <a16:creationId xmlns:a16="http://schemas.microsoft.com/office/drawing/2014/main" id="{9BF90FE3-4719-4B42-AA30-AC8AC6330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3" name="Rectangle 216">
                <a:extLst>
                  <a:ext uri="{FF2B5EF4-FFF2-40B4-BE49-F238E27FC236}">
                    <a16:creationId xmlns:a16="http://schemas.microsoft.com/office/drawing/2014/main" id="{721F0962-963A-4695-B7B2-6B671709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4" name="Rectangle 217">
                <a:extLst>
                  <a:ext uri="{FF2B5EF4-FFF2-40B4-BE49-F238E27FC236}">
                    <a16:creationId xmlns:a16="http://schemas.microsoft.com/office/drawing/2014/main" id="{8077107F-4DC4-4DB8-87B8-86A359FEB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5" name="Rectangle 218">
                <a:extLst>
                  <a:ext uri="{FF2B5EF4-FFF2-40B4-BE49-F238E27FC236}">
                    <a16:creationId xmlns:a16="http://schemas.microsoft.com/office/drawing/2014/main" id="{D6C37867-873B-4302-AD5B-11A3AF145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6" name="Rectangle 219">
                <a:extLst>
                  <a:ext uri="{FF2B5EF4-FFF2-40B4-BE49-F238E27FC236}">
                    <a16:creationId xmlns:a16="http://schemas.microsoft.com/office/drawing/2014/main" id="{3315E38B-57E4-4D41-BF7B-3223B5D6A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7" name="Rectangle 220">
                <a:extLst>
                  <a:ext uri="{FF2B5EF4-FFF2-40B4-BE49-F238E27FC236}">
                    <a16:creationId xmlns:a16="http://schemas.microsoft.com/office/drawing/2014/main" id="{9EA388B7-1880-404D-AB4D-F18842327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8" name="Rectangle 221">
                <a:extLst>
                  <a:ext uri="{FF2B5EF4-FFF2-40B4-BE49-F238E27FC236}">
                    <a16:creationId xmlns:a16="http://schemas.microsoft.com/office/drawing/2014/main" id="{6E07F212-6211-4EE5-959B-1C363BE44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59" name="Rectangle 222">
                <a:extLst>
                  <a:ext uri="{FF2B5EF4-FFF2-40B4-BE49-F238E27FC236}">
                    <a16:creationId xmlns:a16="http://schemas.microsoft.com/office/drawing/2014/main" id="{C9BAA6B3-4649-4661-8B0E-A9635568B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0" name="Rectangle 223">
                <a:extLst>
                  <a:ext uri="{FF2B5EF4-FFF2-40B4-BE49-F238E27FC236}">
                    <a16:creationId xmlns:a16="http://schemas.microsoft.com/office/drawing/2014/main" id="{13C20387-0F09-475B-9801-0B636319F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1" name="Rectangle 224">
                <a:extLst>
                  <a:ext uri="{FF2B5EF4-FFF2-40B4-BE49-F238E27FC236}">
                    <a16:creationId xmlns:a16="http://schemas.microsoft.com/office/drawing/2014/main" id="{53D1078E-48A9-43D1-BE54-F0323CFB7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2" name="Rectangle 225">
                <a:extLst>
                  <a:ext uri="{FF2B5EF4-FFF2-40B4-BE49-F238E27FC236}">
                    <a16:creationId xmlns:a16="http://schemas.microsoft.com/office/drawing/2014/main" id="{6E479F12-7DB8-4D4D-985C-5B29229E3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3" name="Rectangle 226">
                <a:extLst>
                  <a:ext uri="{FF2B5EF4-FFF2-40B4-BE49-F238E27FC236}">
                    <a16:creationId xmlns:a16="http://schemas.microsoft.com/office/drawing/2014/main" id="{DF3A923E-A754-480E-A1F3-BD76C919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4" name="Rectangle 227">
                <a:extLst>
                  <a:ext uri="{FF2B5EF4-FFF2-40B4-BE49-F238E27FC236}">
                    <a16:creationId xmlns:a16="http://schemas.microsoft.com/office/drawing/2014/main" id="{DEE826FD-443C-4AEC-8CCC-1D3F3B6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5" name="Rectangle 228">
                <a:extLst>
                  <a:ext uri="{FF2B5EF4-FFF2-40B4-BE49-F238E27FC236}">
                    <a16:creationId xmlns:a16="http://schemas.microsoft.com/office/drawing/2014/main" id="{BDA743B5-06B8-4628-BA14-F225BA4E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6" name="Rectangle 229">
                <a:extLst>
                  <a:ext uri="{FF2B5EF4-FFF2-40B4-BE49-F238E27FC236}">
                    <a16:creationId xmlns:a16="http://schemas.microsoft.com/office/drawing/2014/main" id="{3B1E5093-BCE0-46EC-8FC1-E939F48FD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44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7" name="Rectangle 230">
                <a:extLst>
                  <a:ext uri="{FF2B5EF4-FFF2-40B4-BE49-F238E27FC236}">
                    <a16:creationId xmlns:a16="http://schemas.microsoft.com/office/drawing/2014/main" id="{0E804D1E-FAEF-4B65-91F7-70E6FA7D6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8" name="Rectangle 231">
                <a:extLst>
                  <a:ext uri="{FF2B5EF4-FFF2-40B4-BE49-F238E27FC236}">
                    <a16:creationId xmlns:a16="http://schemas.microsoft.com/office/drawing/2014/main" id="{B77E03CF-7B86-41B0-A1D3-458968D26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69" name="Rectangle 232">
                <a:extLst>
                  <a:ext uri="{FF2B5EF4-FFF2-40B4-BE49-F238E27FC236}">
                    <a16:creationId xmlns:a16="http://schemas.microsoft.com/office/drawing/2014/main" id="{88415AA0-24F7-44B9-A403-5783E243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0" name="Rectangle 233">
                <a:extLst>
                  <a:ext uri="{FF2B5EF4-FFF2-40B4-BE49-F238E27FC236}">
                    <a16:creationId xmlns:a16="http://schemas.microsoft.com/office/drawing/2014/main" id="{38059A09-3B8D-4823-A4D0-6E22958A3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1" name="Rectangle 234">
                <a:extLst>
                  <a:ext uri="{FF2B5EF4-FFF2-40B4-BE49-F238E27FC236}">
                    <a16:creationId xmlns:a16="http://schemas.microsoft.com/office/drawing/2014/main" id="{9E91A44B-3F17-413E-94B2-A56DD007E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2" name="Rectangle 235">
                <a:extLst>
                  <a:ext uri="{FF2B5EF4-FFF2-40B4-BE49-F238E27FC236}">
                    <a16:creationId xmlns:a16="http://schemas.microsoft.com/office/drawing/2014/main" id="{3134400A-98FA-4920-8B1F-64E395518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58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3" name="Rectangle 236">
                <a:extLst>
                  <a:ext uri="{FF2B5EF4-FFF2-40B4-BE49-F238E27FC236}">
                    <a16:creationId xmlns:a16="http://schemas.microsoft.com/office/drawing/2014/main" id="{F4C7A605-33CF-48FC-BBC9-2210D138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4" name="Rectangle 237">
                <a:extLst>
                  <a:ext uri="{FF2B5EF4-FFF2-40B4-BE49-F238E27FC236}">
                    <a16:creationId xmlns:a16="http://schemas.microsoft.com/office/drawing/2014/main" id="{F5255B34-0EA9-4F56-8856-D012B071A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5" name="Rectangle 238">
                <a:extLst>
                  <a:ext uri="{FF2B5EF4-FFF2-40B4-BE49-F238E27FC236}">
                    <a16:creationId xmlns:a16="http://schemas.microsoft.com/office/drawing/2014/main" id="{4D1AD4AD-FE90-4794-B6B9-2EE2812F2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6" name="Rectangle 239">
                <a:extLst>
                  <a:ext uri="{FF2B5EF4-FFF2-40B4-BE49-F238E27FC236}">
                    <a16:creationId xmlns:a16="http://schemas.microsoft.com/office/drawing/2014/main" id="{82142040-4389-4C82-BE69-B1384C4E8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7" name="Rectangle 240">
                <a:extLst>
                  <a:ext uri="{FF2B5EF4-FFF2-40B4-BE49-F238E27FC236}">
                    <a16:creationId xmlns:a16="http://schemas.microsoft.com/office/drawing/2014/main" id="{F95C347A-C063-4960-B7F4-8DC3E6D24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8" name="Rectangle 241">
                <a:extLst>
                  <a:ext uri="{FF2B5EF4-FFF2-40B4-BE49-F238E27FC236}">
                    <a16:creationId xmlns:a16="http://schemas.microsoft.com/office/drawing/2014/main" id="{461D5A59-68A8-4342-B31E-F3703254F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73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79" name="Rectangle 242">
                <a:extLst>
                  <a:ext uri="{FF2B5EF4-FFF2-40B4-BE49-F238E27FC236}">
                    <a16:creationId xmlns:a16="http://schemas.microsoft.com/office/drawing/2014/main" id="{B6708228-F9D0-48E5-B69D-F7083E6CF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0" name="Rectangle 243">
                <a:extLst>
                  <a:ext uri="{FF2B5EF4-FFF2-40B4-BE49-F238E27FC236}">
                    <a16:creationId xmlns:a16="http://schemas.microsoft.com/office/drawing/2014/main" id="{FC021A3D-2332-4297-9635-9D709292F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1" name="Rectangle 244">
                <a:extLst>
                  <a:ext uri="{FF2B5EF4-FFF2-40B4-BE49-F238E27FC236}">
                    <a16:creationId xmlns:a16="http://schemas.microsoft.com/office/drawing/2014/main" id="{07CFAC4B-D8F6-43B6-B261-15994E5A6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2" name="Rectangle 245">
                <a:extLst>
                  <a:ext uri="{FF2B5EF4-FFF2-40B4-BE49-F238E27FC236}">
                    <a16:creationId xmlns:a16="http://schemas.microsoft.com/office/drawing/2014/main" id="{0035D982-0F31-444C-B300-18DE4DD0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3" name="Rectangle 246">
                <a:extLst>
                  <a:ext uri="{FF2B5EF4-FFF2-40B4-BE49-F238E27FC236}">
                    <a16:creationId xmlns:a16="http://schemas.microsoft.com/office/drawing/2014/main" id="{3CF99E6D-CFEA-4707-92F3-68ECAAE4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4" name="Rectangle 247">
                <a:extLst>
                  <a:ext uri="{FF2B5EF4-FFF2-40B4-BE49-F238E27FC236}">
                    <a16:creationId xmlns:a16="http://schemas.microsoft.com/office/drawing/2014/main" id="{964ECCE0-F648-41F6-A009-892E699AB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7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5" name="Rectangle 248">
                <a:extLst>
                  <a:ext uri="{FF2B5EF4-FFF2-40B4-BE49-F238E27FC236}">
                    <a16:creationId xmlns:a16="http://schemas.microsoft.com/office/drawing/2014/main" id="{2EC02DF6-DE8D-40D4-BD0E-8423AE5E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6" name="Rectangle 249">
                <a:extLst>
                  <a:ext uri="{FF2B5EF4-FFF2-40B4-BE49-F238E27FC236}">
                    <a16:creationId xmlns:a16="http://schemas.microsoft.com/office/drawing/2014/main" id="{EE78DFC1-340B-4395-92CB-EA0833DF0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7" name="Rectangle 250">
                <a:extLst>
                  <a:ext uri="{FF2B5EF4-FFF2-40B4-BE49-F238E27FC236}">
                    <a16:creationId xmlns:a16="http://schemas.microsoft.com/office/drawing/2014/main" id="{874306CE-9DDF-4537-9305-B0DA447E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8" name="Rectangle 251">
                <a:extLst>
                  <a:ext uri="{FF2B5EF4-FFF2-40B4-BE49-F238E27FC236}">
                    <a16:creationId xmlns:a16="http://schemas.microsoft.com/office/drawing/2014/main" id="{AB13480E-4D91-4F7B-AB37-34FDF260A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89" name="Rectangle 252">
                <a:extLst>
                  <a:ext uri="{FF2B5EF4-FFF2-40B4-BE49-F238E27FC236}">
                    <a16:creationId xmlns:a16="http://schemas.microsoft.com/office/drawing/2014/main" id="{DBD854B3-8236-498D-B7C0-A85A46468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  <p:sp>
            <p:nvSpPr>
              <p:cNvPr id="290" name="Rectangle 253">
                <a:extLst>
                  <a:ext uri="{FF2B5EF4-FFF2-40B4-BE49-F238E27FC236}">
                    <a16:creationId xmlns:a16="http://schemas.microsoft.com/office/drawing/2014/main" id="{3A96B8A1-2D27-453D-835A-2C68107CB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01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800"/>
              </a:p>
            </p:txBody>
          </p:sp>
        </p:grpSp>
        <p:sp>
          <p:nvSpPr>
            <p:cNvPr id="7" name="Line 254">
              <a:extLst>
                <a:ext uri="{FF2B5EF4-FFF2-40B4-BE49-F238E27FC236}">
                  <a16:creationId xmlns:a16="http://schemas.microsoft.com/office/drawing/2014/main" id="{968F182E-C502-4E8A-8DE2-299759E98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75" y="1624013"/>
              <a:ext cx="383857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8" name="Line 255">
              <a:extLst>
                <a:ext uri="{FF2B5EF4-FFF2-40B4-BE49-F238E27FC236}">
                  <a16:creationId xmlns:a16="http://schemas.microsoft.com/office/drawing/2014/main" id="{6E93D164-999D-4D8D-B0FC-A06A6AFB58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-1256506" y="3404394"/>
              <a:ext cx="35607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9" name="Text Box 258">
              <a:extLst>
                <a:ext uri="{FF2B5EF4-FFF2-40B4-BE49-F238E27FC236}">
                  <a16:creationId xmlns:a16="http://schemas.microsoft.com/office/drawing/2014/main" id="{FA9C0F6A-2A3F-43FD-BCDB-046302270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13" y="4970463"/>
              <a:ext cx="285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59">
              <a:extLst>
                <a:ext uri="{FF2B5EF4-FFF2-40B4-BE49-F238E27FC236}">
                  <a16:creationId xmlns:a16="http://schemas.microsoft.com/office/drawing/2014/main" id="{8B7FACCA-CA43-48CD-8A90-0D1DEE6A6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175" y="4997450"/>
              <a:ext cx="145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1800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Image f (x, y)</a:t>
              </a:r>
              <a:endParaRPr lang="en-US" altLang="LID4096" sz="1800" b="1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" name="AutoShape 260">
              <a:extLst>
                <a:ext uri="{FF2B5EF4-FFF2-40B4-BE49-F238E27FC236}">
                  <a16:creationId xmlns:a16="http://schemas.microsoft.com/office/drawing/2014/main" id="{1BB7924E-1A82-48F6-87DE-6621D163B0F2}"/>
                </a:ext>
              </a:extLst>
            </p:cNvPr>
            <p:cNvCxnSpPr>
              <a:cxnSpLocks noChangeShapeType="1"/>
              <a:stCxn id="15" idx="6"/>
              <a:endCxn id="28" idx="1"/>
            </p:cNvCxnSpPr>
            <p:nvPr/>
          </p:nvCxnSpPr>
          <p:spPr bwMode="auto">
            <a:xfrm flipV="1">
              <a:off x="3698875" y="2203450"/>
              <a:ext cx="1254125" cy="1344613"/>
            </a:xfrm>
            <a:prstGeom prst="curvedConnector3">
              <a:avLst>
                <a:gd name="adj1" fmla="val 49495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61">
              <a:extLst>
                <a:ext uri="{FF2B5EF4-FFF2-40B4-BE49-F238E27FC236}">
                  <a16:creationId xmlns:a16="http://schemas.microsoft.com/office/drawing/2014/main" id="{0D7DC271-795A-40C1-A3A3-88FA3FF4E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238" y="3754438"/>
              <a:ext cx="4076700" cy="167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3668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IE" altLang="LID4096" sz="2600" i="1">
                  <a:latin typeface="Times New Roman" panose="02020603050405020304" pitchFamily="18" charset="0"/>
                </a:rPr>
                <a:t>e</a:t>
              </a:r>
              <a:r>
                <a:rPr lang="en-IE" altLang="LID4096" sz="2600" i="1" baseline="-25000">
                  <a:latin typeface="Times New Roman" panose="02020603050405020304" pitchFamily="18" charset="0"/>
                </a:rPr>
                <a:t>processed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 = 	</a:t>
              </a:r>
              <a:r>
                <a:rPr lang="en-IE" altLang="LID4096" i="1">
                  <a:latin typeface="Times New Roman" panose="02020603050405020304" pitchFamily="18" charset="0"/>
                </a:rPr>
                <a:t>v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*e + </a:t>
              </a:r>
              <a:br>
                <a:rPr lang="en-IE" altLang="LID4096" sz="2600" i="1">
                  <a:latin typeface="Times New Roman" panose="02020603050405020304" pitchFamily="18" charset="0"/>
                </a:rPr>
              </a:br>
              <a:r>
                <a:rPr lang="en-IE" altLang="LID4096" sz="2600" i="1">
                  <a:latin typeface="Times New Roman" panose="02020603050405020304" pitchFamily="18" charset="0"/>
                </a:rPr>
                <a:t>	</a:t>
              </a:r>
              <a:r>
                <a:rPr lang="en-IE" altLang="LID4096" i="1">
                  <a:latin typeface="Times New Roman" panose="02020603050405020304" pitchFamily="18" charset="0"/>
                </a:rPr>
                <a:t>r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*a + </a:t>
              </a:r>
              <a:r>
                <a:rPr lang="en-IE" altLang="LID4096" i="1">
                  <a:latin typeface="Times New Roman" panose="02020603050405020304" pitchFamily="18" charset="0"/>
                </a:rPr>
                <a:t>s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*b + </a:t>
              </a:r>
              <a:r>
                <a:rPr lang="en-IE" altLang="LID4096" i="1">
                  <a:latin typeface="Times New Roman" panose="02020603050405020304" pitchFamily="18" charset="0"/>
                </a:rPr>
                <a:t>t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*c + </a:t>
              </a:r>
              <a:br>
                <a:rPr lang="en-IE" altLang="LID4096" sz="2600" i="1">
                  <a:latin typeface="Times New Roman" panose="02020603050405020304" pitchFamily="18" charset="0"/>
                </a:rPr>
              </a:br>
              <a:r>
                <a:rPr lang="en-IE" altLang="LID4096" sz="2600" i="1">
                  <a:latin typeface="Times New Roman" panose="02020603050405020304" pitchFamily="18" charset="0"/>
                </a:rPr>
                <a:t>	</a:t>
              </a:r>
              <a:r>
                <a:rPr lang="en-IE" altLang="LID4096" i="1">
                  <a:latin typeface="Times New Roman" panose="02020603050405020304" pitchFamily="18" charset="0"/>
                </a:rPr>
                <a:t>u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*d + </a:t>
              </a:r>
              <a:r>
                <a:rPr lang="en-IE" altLang="LID4096" i="1">
                  <a:latin typeface="Times New Roman" panose="02020603050405020304" pitchFamily="18" charset="0"/>
                </a:rPr>
                <a:t>w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*f + </a:t>
              </a:r>
              <a:br>
                <a:rPr lang="en-IE" altLang="LID4096" sz="2600" i="1">
                  <a:latin typeface="Times New Roman" panose="02020603050405020304" pitchFamily="18" charset="0"/>
                </a:rPr>
              </a:br>
              <a:r>
                <a:rPr lang="en-IE" altLang="LID4096" sz="2600" i="1">
                  <a:latin typeface="Times New Roman" panose="02020603050405020304" pitchFamily="18" charset="0"/>
                </a:rPr>
                <a:t>	</a:t>
              </a:r>
              <a:r>
                <a:rPr lang="en-IE" altLang="LID4096" i="1">
                  <a:latin typeface="Times New Roman" panose="02020603050405020304" pitchFamily="18" charset="0"/>
                </a:rPr>
                <a:t>x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*g + </a:t>
              </a:r>
              <a:r>
                <a:rPr lang="en-IE" altLang="LID4096" i="1">
                  <a:latin typeface="Times New Roman" panose="02020603050405020304" pitchFamily="18" charset="0"/>
                </a:rPr>
                <a:t>y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*h + </a:t>
              </a:r>
              <a:r>
                <a:rPr lang="en-IE" altLang="LID4096" i="1">
                  <a:latin typeface="Times New Roman" panose="02020603050405020304" pitchFamily="18" charset="0"/>
                </a:rPr>
                <a:t>z</a:t>
              </a:r>
              <a:r>
                <a:rPr lang="en-IE" altLang="LID4096" sz="2600" i="1">
                  <a:latin typeface="Times New Roman" panose="02020603050405020304" pitchFamily="18" charset="0"/>
                </a:rPr>
                <a:t>*i</a:t>
              </a:r>
            </a:p>
          </p:txBody>
        </p:sp>
        <p:sp>
          <p:nvSpPr>
            <p:cNvPr id="13" name="Text Box 262">
              <a:extLst>
                <a:ext uri="{FF2B5EF4-FFF2-40B4-BE49-F238E27FC236}">
                  <a16:creationId xmlns:a16="http://schemas.microsoft.com/office/drawing/2014/main" id="{8D3C1EB6-6764-4E8C-8549-98EE1708D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3038475"/>
              <a:ext cx="18208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Filter</a:t>
              </a:r>
              <a:endParaRPr lang="en-US" altLang="LID4096" sz="1800" b="1"/>
            </a:p>
          </p:txBody>
        </p:sp>
        <p:sp>
          <p:nvSpPr>
            <p:cNvPr id="14" name="Text Box 263">
              <a:extLst>
                <a:ext uri="{FF2B5EF4-FFF2-40B4-BE49-F238E27FC236}">
                  <a16:creationId xmlns:a16="http://schemas.microsoft.com/office/drawing/2014/main" id="{F4CF5FA8-F970-468D-AC71-88D24276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875" y="3309938"/>
              <a:ext cx="1311275" cy="48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600" i="1">
                  <a:latin typeface="Times New Roman" panose="02020603050405020304" pitchFamily="18" charset="0"/>
                </a:rPr>
                <a:t>Simple 3*3</a:t>
              </a:r>
              <a:br>
                <a:rPr lang="en-IE" altLang="LID4096" sz="1600" i="1">
                  <a:latin typeface="Times New Roman" panose="02020603050405020304" pitchFamily="18" charset="0"/>
                </a:rPr>
              </a:br>
              <a:r>
                <a:rPr lang="en-IE" altLang="LID4096" sz="1600" i="1">
                  <a:latin typeface="Times New Roman" panose="02020603050405020304" pitchFamily="18" charset="0"/>
                </a:rPr>
                <a:t>Neighbourhood</a:t>
              </a:r>
              <a:endParaRPr lang="en-US" altLang="LID4096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5" name="Oval 264">
              <a:extLst>
                <a:ext uri="{FF2B5EF4-FFF2-40B4-BE49-F238E27FC236}">
                  <a16:creationId xmlns:a16="http://schemas.microsoft.com/office/drawing/2014/main" id="{C11A8E8C-32F2-4742-A4EE-DD7793FC9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3009900"/>
              <a:ext cx="1076325" cy="1076325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sp>
          <p:nvSpPr>
            <p:cNvPr id="16" name="Rectangle 265">
              <a:extLst>
                <a:ext uri="{FF2B5EF4-FFF2-40B4-BE49-F238E27FC236}">
                  <a16:creationId xmlns:a16="http://schemas.microsoft.com/office/drawing/2014/main" id="{D7AE46AA-0C35-4E0F-A2F4-6BF20B7C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663" y="3432175"/>
              <a:ext cx="228600" cy="22860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600" i="1">
                  <a:latin typeface="Times New Roman" panose="02020603050405020304" pitchFamily="18" charset="0"/>
                </a:rPr>
                <a:t>e</a:t>
              </a:r>
              <a:endParaRPr lang="en-US" altLang="LID4096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17" name="Group 266">
              <a:extLst>
                <a:ext uri="{FF2B5EF4-FFF2-40B4-BE49-F238E27FC236}">
                  <a16:creationId xmlns:a16="http://schemas.microsoft.com/office/drawing/2014/main" id="{5AC0F83B-66F4-4D6E-8367-22EA17305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825" y="3206750"/>
              <a:ext cx="677863" cy="685800"/>
              <a:chOff x="1752" y="2422"/>
              <a:chExt cx="427" cy="432"/>
            </a:xfrm>
          </p:grpSpPr>
          <p:sp>
            <p:nvSpPr>
              <p:cNvPr id="43" name="Rectangle 267">
                <a:extLst>
                  <a:ext uri="{FF2B5EF4-FFF2-40B4-BE49-F238E27FC236}">
                    <a16:creationId xmlns:a16="http://schemas.microsoft.com/office/drawing/2014/main" id="{33E43B86-E286-4849-B4BB-1B53B992B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4" name="Rectangle 268">
                <a:extLst>
                  <a:ext uri="{FF2B5EF4-FFF2-40B4-BE49-F238E27FC236}">
                    <a16:creationId xmlns:a16="http://schemas.microsoft.com/office/drawing/2014/main" id="{9C395EC7-BCFE-4541-85D1-71EA0E286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5" name="Rectangle 269">
                <a:extLst>
                  <a:ext uri="{FF2B5EF4-FFF2-40B4-BE49-F238E27FC236}">
                    <a16:creationId xmlns:a16="http://schemas.microsoft.com/office/drawing/2014/main" id="{E031AD92-2FF4-4737-B95B-F170EEC41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6" name="Rectangle 270">
                <a:extLst>
                  <a:ext uri="{FF2B5EF4-FFF2-40B4-BE49-F238E27FC236}">
                    <a16:creationId xmlns:a16="http://schemas.microsoft.com/office/drawing/2014/main" id="{2727961A-8D0E-481F-BE32-AD2EB44B3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7" name="Rectangle 271">
                <a:extLst>
                  <a:ext uri="{FF2B5EF4-FFF2-40B4-BE49-F238E27FC236}">
                    <a16:creationId xmlns:a16="http://schemas.microsoft.com/office/drawing/2014/main" id="{6C3915E5-E0D9-4889-AF51-14A9BFAE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8" name="Rectangle 272">
                <a:extLst>
                  <a:ext uri="{FF2B5EF4-FFF2-40B4-BE49-F238E27FC236}">
                    <a16:creationId xmlns:a16="http://schemas.microsoft.com/office/drawing/2014/main" id="{923CFAA4-ED63-4D45-8E38-06E46D74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49" name="Rectangle 273">
                <a:extLst>
                  <a:ext uri="{FF2B5EF4-FFF2-40B4-BE49-F238E27FC236}">
                    <a16:creationId xmlns:a16="http://schemas.microsoft.com/office/drawing/2014/main" id="{371AA367-F53A-4F8F-BEB3-4E397A0E9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  <p:sp>
            <p:nvSpPr>
              <p:cNvPr id="50" name="Rectangle 274">
                <a:extLst>
                  <a:ext uri="{FF2B5EF4-FFF2-40B4-BE49-F238E27FC236}">
                    <a16:creationId xmlns:a16="http://schemas.microsoft.com/office/drawing/2014/main" id="{C5391D18-40AC-4EE7-8711-88DD6BEF4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900"/>
              </a:p>
            </p:txBody>
          </p:sp>
        </p:grpSp>
        <p:grpSp>
          <p:nvGrpSpPr>
            <p:cNvPr id="18" name="Group 275">
              <a:extLst>
                <a:ext uri="{FF2B5EF4-FFF2-40B4-BE49-F238E27FC236}">
                  <a16:creationId xmlns:a16="http://schemas.microsoft.com/office/drawing/2014/main" id="{CAE9C03B-711A-4062-9B1B-67C5AB4E1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203575"/>
              <a:ext cx="685800" cy="682625"/>
              <a:chOff x="3168" y="2244"/>
              <a:chExt cx="432" cy="430"/>
            </a:xfrm>
          </p:grpSpPr>
          <p:sp>
            <p:nvSpPr>
              <p:cNvPr id="34" name="Rectangle 276">
                <a:extLst>
                  <a:ext uri="{FF2B5EF4-FFF2-40B4-BE49-F238E27FC236}">
                    <a16:creationId xmlns:a16="http://schemas.microsoft.com/office/drawing/2014/main" id="{F82E7E68-8282-4A9B-A612-7AD834D1D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35" name="Rectangle 277">
                <a:extLst>
                  <a:ext uri="{FF2B5EF4-FFF2-40B4-BE49-F238E27FC236}">
                    <a16:creationId xmlns:a16="http://schemas.microsoft.com/office/drawing/2014/main" id="{C9B5E356-B939-472F-B7D3-D52FDC1B9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36" name="Rectangle 278">
                <a:extLst>
                  <a:ext uri="{FF2B5EF4-FFF2-40B4-BE49-F238E27FC236}">
                    <a16:creationId xmlns:a16="http://schemas.microsoft.com/office/drawing/2014/main" id="{A877FEB9-0C9F-46CD-95E0-1B3FF7A73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37" name="Rectangle 279">
                <a:extLst>
                  <a:ext uri="{FF2B5EF4-FFF2-40B4-BE49-F238E27FC236}">
                    <a16:creationId xmlns:a16="http://schemas.microsoft.com/office/drawing/2014/main" id="{8D06ED99-0240-4957-BB3A-9666D953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38" name="Rectangle 280">
                <a:extLst>
                  <a:ext uri="{FF2B5EF4-FFF2-40B4-BE49-F238E27FC236}">
                    <a16:creationId xmlns:a16="http://schemas.microsoft.com/office/drawing/2014/main" id="{090885BE-F1D0-4492-902E-B3B12E0E9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281">
                <a:extLst>
                  <a:ext uri="{FF2B5EF4-FFF2-40B4-BE49-F238E27FC236}">
                    <a16:creationId xmlns:a16="http://schemas.microsoft.com/office/drawing/2014/main" id="{F617A115-A2F5-4120-AFBA-D61E68128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40" name="Rectangle 282">
                <a:extLst>
                  <a:ext uri="{FF2B5EF4-FFF2-40B4-BE49-F238E27FC236}">
                    <a16:creationId xmlns:a16="http://schemas.microsoft.com/office/drawing/2014/main" id="{89AB7285-0F47-482B-BC14-09B5BF1B8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41" name="Rectangle 283">
                <a:extLst>
                  <a:ext uri="{FF2B5EF4-FFF2-40B4-BE49-F238E27FC236}">
                    <a16:creationId xmlns:a16="http://schemas.microsoft.com/office/drawing/2014/main" id="{AD309246-B34C-4F01-B7D1-E0D5908A6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  <p:sp>
            <p:nvSpPr>
              <p:cNvPr id="42" name="Rectangle 284">
                <a:extLst>
                  <a:ext uri="{FF2B5EF4-FFF2-40B4-BE49-F238E27FC236}">
                    <a16:creationId xmlns:a16="http://schemas.microsoft.com/office/drawing/2014/main" id="{AC1CC2A6-FBCB-413B-AE05-136962FD5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21960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GB" altLang="LID4096" sz="1000" baseline="-25000"/>
              </a:p>
            </p:txBody>
          </p:sp>
        </p:grpSp>
        <p:sp>
          <p:nvSpPr>
            <p:cNvPr id="19" name="Text Box 285">
              <a:extLst>
                <a:ext uri="{FF2B5EF4-FFF2-40B4-BE49-F238E27FC236}">
                  <a16:creationId xmlns:a16="http://schemas.microsoft.com/office/drawing/2014/main" id="{C158C631-40A7-4DA6-9A45-EC532D7FE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713" y="3421063"/>
              <a:ext cx="855662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/>
              <a:r>
                <a:rPr lang="en-IE" altLang="LID4096" sz="1600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3*3 Filter</a:t>
              </a:r>
              <a:endParaRPr lang="en-US" altLang="LID4096" sz="1600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0" name="AutoShape 286">
              <a:extLst>
                <a:ext uri="{FF2B5EF4-FFF2-40B4-BE49-F238E27FC236}">
                  <a16:creationId xmlns:a16="http://schemas.microsoft.com/office/drawing/2014/main" id="{241B841E-EE3B-44CF-B7EC-DFA8D9B908BA}"/>
                </a:ext>
              </a:extLst>
            </p:cNvPr>
            <p:cNvCxnSpPr>
              <a:cxnSpLocks noChangeShapeType="1"/>
              <a:stCxn id="21" idx="6"/>
              <a:endCxn id="294" idx="1"/>
            </p:cNvCxnSpPr>
            <p:nvPr/>
          </p:nvCxnSpPr>
          <p:spPr bwMode="auto">
            <a:xfrm flipV="1">
              <a:off x="3697288" y="2203450"/>
              <a:ext cx="3430587" cy="1347788"/>
            </a:xfrm>
            <a:prstGeom prst="curvedConnector3">
              <a:avLst>
                <a:gd name="adj1" fmla="val 49792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87">
              <a:extLst>
                <a:ext uri="{FF2B5EF4-FFF2-40B4-BE49-F238E27FC236}">
                  <a16:creationId xmlns:a16="http://schemas.microsoft.com/office/drawing/2014/main" id="{5040036C-587C-4DCD-BA70-C36047FFF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563" y="3013075"/>
              <a:ext cx="1076325" cy="1076325"/>
            </a:xfrm>
            <a:prstGeom prst="ellips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LID4096" sz="1800"/>
            </a:p>
          </p:txBody>
        </p:sp>
        <p:grpSp>
          <p:nvGrpSpPr>
            <p:cNvPr id="22" name="Group 288">
              <a:extLst>
                <a:ext uri="{FF2B5EF4-FFF2-40B4-BE49-F238E27FC236}">
                  <a16:creationId xmlns:a16="http://schemas.microsoft.com/office/drawing/2014/main" id="{5B6EB7E7-03E9-454F-B8FA-096FA87645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5700" y="1425575"/>
              <a:ext cx="1568450" cy="1560513"/>
              <a:chOff x="3689" y="895"/>
              <a:chExt cx="988" cy="983"/>
            </a:xfrm>
          </p:grpSpPr>
          <p:sp>
            <p:nvSpPr>
              <p:cNvPr id="25" name="Rectangle 289">
                <a:extLst>
                  <a:ext uri="{FF2B5EF4-FFF2-40B4-BE49-F238E27FC236}">
                    <a16:creationId xmlns:a16="http://schemas.microsoft.com/office/drawing/2014/main" id="{DBA8E01B-DF79-4227-B9E8-76FF3EE8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a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90">
                <a:extLst>
                  <a:ext uri="{FF2B5EF4-FFF2-40B4-BE49-F238E27FC236}">
                    <a16:creationId xmlns:a16="http://schemas.microsoft.com/office/drawing/2014/main" id="{2EABBC0D-665A-436C-883F-413C81F6F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b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91">
                <a:extLst>
                  <a:ext uri="{FF2B5EF4-FFF2-40B4-BE49-F238E27FC236}">
                    <a16:creationId xmlns:a16="http://schemas.microsoft.com/office/drawing/2014/main" id="{63922607-02E7-4673-BB82-C180A0AA7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c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292">
                <a:extLst>
                  <a:ext uri="{FF2B5EF4-FFF2-40B4-BE49-F238E27FC236}">
                    <a16:creationId xmlns:a16="http://schemas.microsoft.com/office/drawing/2014/main" id="{DEF261AB-DEDD-47DB-9F71-213372C39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d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Rectangle 293">
                <a:extLst>
                  <a:ext uri="{FF2B5EF4-FFF2-40B4-BE49-F238E27FC236}">
                    <a16:creationId xmlns:a16="http://schemas.microsoft.com/office/drawing/2014/main" id="{73F0B692-8183-4A80-90AC-702D5EFE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e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Rectangle 294">
                <a:extLst>
                  <a:ext uri="{FF2B5EF4-FFF2-40B4-BE49-F238E27FC236}">
                    <a16:creationId xmlns:a16="http://schemas.microsoft.com/office/drawing/2014/main" id="{29975AEF-94BB-47D4-AD1B-9B63AE11D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f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Rectangle 295">
                <a:extLst>
                  <a:ext uri="{FF2B5EF4-FFF2-40B4-BE49-F238E27FC236}">
                    <a16:creationId xmlns:a16="http://schemas.microsoft.com/office/drawing/2014/main" id="{56B1BF6A-ABA5-4650-977D-F731A1486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g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Rectangle 296">
                <a:extLst>
                  <a:ext uri="{FF2B5EF4-FFF2-40B4-BE49-F238E27FC236}">
                    <a16:creationId xmlns:a16="http://schemas.microsoft.com/office/drawing/2014/main" id="{28E467FB-B1F3-426B-835B-6094D23B4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h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Rectangle 297">
                <a:extLst>
                  <a:ext uri="{FF2B5EF4-FFF2-40B4-BE49-F238E27FC236}">
                    <a16:creationId xmlns:a16="http://schemas.microsoft.com/office/drawing/2014/main" id="{993BCCB1-509E-4CF7-9064-EC602F59C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IE" altLang="LID4096" i="1">
                    <a:latin typeface="Times New Roman" panose="02020603050405020304" pitchFamily="18" charset="0"/>
                  </a:rPr>
                  <a:t>i</a:t>
                </a:r>
                <a:endParaRPr lang="en-US" altLang="LID4096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" name="Text Box 298">
              <a:extLst>
                <a:ext uri="{FF2B5EF4-FFF2-40B4-BE49-F238E27FC236}">
                  <a16:creationId xmlns:a16="http://schemas.microsoft.com/office/drawing/2014/main" id="{C63D0184-974B-46AF-9B96-6877D7E17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88" y="3017838"/>
              <a:ext cx="18208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1800" b="1"/>
                <a:t>Original Image Pixels</a:t>
              </a:r>
              <a:endParaRPr lang="en-US" altLang="LID4096" sz="1800" b="1"/>
            </a:p>
          </p:txBody>
        </p:sp>
        <p:sp>
          <p:nvSpPr>
            <p:cNvPr id="24" name="Text Box 299">
              <a:extLst>
                <a:ext uri="{FF2B5EF4-FFF2-40B4-BE49-F238E27FC236}">
                  <a16:creationId xmlns:a16="http://schemas.microsoft.com/office/drawing/2014/main" id="{50220037-1DE0-4AD3-8A40-7630E96A1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3988" y="1828800"/>
              <a:ext cx="5270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IE" altLang="LID4096" sz="5400" i="1">
                  <a:latin typeface="Times New Roman" panose="02020603050405020304" pitchFamily="18" charset="0"/>
                </a:rPr>
                <a:t>*</a:t>
              </a:r>
              <a:endParaRPr lang="en-US" altLang="LID4096" sz="5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00" name="Rectangle 300">
            <a:extLst>
              <a:ext uri="{FF2B5EF4-FFF2-40B4-BE49-F238E27FC236}">
                <a16:creationId xmlns:a16="http://schemas.microsoft.com/office/drawing/2014/main" id="{850A848F-1C7D-47B6-A176-87E4F60D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18" y="5280327"/>
            <a:ext cx="7755766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E" altLang="LID4096" dirty="0"/>
              <a:t>The above is repeated for every pixel in the original image to generate the smoothed image</a:t>
            </a:r>
          </a:p>
        </p:txBody>
      </p:sp>
    </p:spTree>
    <p:extLst>
      <p:ext uri="{BB962C8B-B14F-4D97-AF65-F5344CB8AC3E}">
        <p14:creationId xmlns:p14="http://schemas.microsoft.com/office/powerpoint/2010/main" val="35834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B20-6064-414E-9B8A-E5C0CB50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Sharpening Spatial Filters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6DD6-CB54-4AD5-9262-0D4300F1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LID4096" sz="2800" dirty="0"/>
              <a:t>Previously we have looked at smoothing filters which remove fine detail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i="1" dirty="0"/>
              <a:t>Sharpening spatial filters</a:t>
            </a:r>
            <a:r>
              <a:rPr lang="en-IE" altLang="LID4096" sz="2800" dirty="0"/>
              <a:t> seek to highlight fine detail</a:t>
            </a:r>
          </a:p>
          <a:p>
            <a:pPr marL="457200" lvl="1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- Remove blurring from images</a:t>
            </a:r>
          </a:p>
          <a:p>
            <a:pPr marL="457200" lvl="1" indent="0" eaLnBrk="1" hangingPunct="1">
              <a:buNone/>
            </a:pPr>
            <a:r>
              <a:rPr lang="en-IE" altLang="LID4096" sz="2800" dirty="0">
                <a:ea typeface="ＭＳ Ｐゴシック" panose="020B0600070205080204" pitchFamily="34" charset="-128"/>
              </a:rPr>
              <a:t>- Highlight edges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sz="2800" dirty="0"/>
              <a:t>Sharpening filters are based on </a:t>
            </a:r>
            <a:r>
              <a:rPr lang="en-IE" altLang="LID4096" sz="2800" i="1" dirty="0"/>
              <a:t>spatial differentiation</a:t>
            </a:r>
            <a:endParaRPr lang="en-US" altLang="LID4096" sz="2800" i="1" dirty="0"/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57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138D-B47B-4484-92B0-B9B086A8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Spatial Differentiation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F52B-AFB7-4932-AC49-135434E7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Differentiation measures the </a:t>
            </a:r>
            <a:r>
              <a:rPr lang="en-IE" altLang="LID4096" i="1" dirty="0"/>
              <a:t>rate of change</a:t>
            </a:r>
            <a:r>
              <a:rPr lang="en-IE" altLang="LID4096" dirty="0"/>
              <a:t> of a function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Let’s consider a simple 1 dimensional example</a:t>
            </a: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E4DA514-96D1-4BD1-93A4-E6EAD05BD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36916" b="45802"/>
          <a:stretch>
            <a:fillRect/>
          </a:stretch>
        </p:blipFill>
        <p:spPr bwMode="auto">
          <a:xfrm>
            <a:off x="3213100" y="3240157"/>
            <a:ext cx="27178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92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750-73C0-4CBA-B15A-0E68FB69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Spatial Differentiation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34AFF8-7641-4417-BE2C-C118B92307BB}"/>
              </a:ext>
            </a:extLst>
          </p:cNvPr>
          <p:cNvGrpSpPr/>
          <p:nvPr/>
        </p:nvGrpSpPr>
        <p:grpSpPr>
          <a:xfrm>
            <a:off x="1271414" y="1523999"/>
            <a:ext cx="6601171" cy="4646337"/>
            <a:chOff x="636588" y="1344613"/>
            <a:chExt cx="7899400" cy="5289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8E16DD-BA41-4BE6-9D65-A0F4C51DD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-60000" contras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82" t="56818" b="14615"/>
            <a:stretch>
              <a:fillRect/>
            </a:stretch>
          </p:blipFill>
          <p:spPr bwMode="auto">
            <a:xfrm>
              <a:off x="636588" y="4289425"/>
              <a:ext cx="7899400" cy="234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17DAB8-94F1-4840-B775-A5EE9F3C0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2" r="36916" b="45802"/>
            <a:stretch>
              <a:fillRect/>
            </a:stretch>
          </p:blipFill>
          <p:spPr bwMode="auto">
            <a:xfrm>
              <a:off x="3225800" y="1344613"/>
              <a:ext cx="2719388" cy="272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C3AAED2-B1F4-4077-B2D0-FD22F1CB7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2700338"/>
              <a:ext cx="297180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ID4096"/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867F3551-7397-48A5-9E5A-5DA8FD21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675" y="2509838"/>
              <a:ext cx="352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LID4096" sz="1800"/>
                <a:t>A</a:t>
              </a: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AC5F790E-BCFA-4BCA-B92B-62539194D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500" y="2513013"/>
              <a:ext cx="3381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LID4096" sz="180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9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8299-492A-4A66-AF74-17362A4D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1</a:t>
            </a:r>
            <a:r>
              <a:rPr lang="en-IE" altLang="LID4096" baseline="30000" dirty="0"/>
              <a:t>st</a:t>
            </a:r>
            <a:r>
              <a:rPr lang="en-IE" altLang="LID4096" dirty="0"/>
              <a:t> Derivative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A4FF-CEE5-43AB-B900-DEDCFC3F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The formula for the 1</a:t>
            </a:r>
            <a:r>
              <a:rPr lang="en-IE" altLang="LID4096" baseline="30000" dirty="0"/>
              <a:t>st</a:t>
            </a:r>
            <a:r>
              <a:rPr lang="en-IE" altLang="LID4096" dirty="0"/>
              <a:t> derivative of a function is as follows: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IE" altLang="LID409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E" altLang="LID4096" dirty="0"/>
              <a:t>It’s just the difference between subsequent values and measures the rate of change of the function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LID4096" dirty="0"/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377E22C-D66B-41CC-9BDD-432F0EA2B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14190"/>
              </p:ext>
            </p:extLst>
          </p:nvPr>
        </p:nvGraphicFramePr>
        <p:xfrm>
          <a:off x="1507573" y="2569956"/>
          <a:ext cx="40624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1198C50F-BFF1-49F3-8821-47A5E74E7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573" y="2569956"/>
                        <a:ext cx="4062413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40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B3EE-A7C1-4C2E-BEEA-9C197B1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LID4096" dirty="0"/>
              <a:t>1</a:t>
            </a:r>
            <a:r>
              <a:rPr lang="en-IE" altLang="LID4096" baseline="30000" dirty="0"/>
              <a:t>st</a:t>
            </a:r>
            <a:r>
              <a:rPr lang="en-IE" altLang="LID4096" dirty="0"/>
              <a:t> Derivative (cont.…)</a:t>
            </a:r>
            <a:endParaRPr lang="LID4096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91DAFDD-A385-4237-BAE4-D7D21FD7A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"/>
              </p:ext>
            </p:extLst>
          </p:nvPr>
        </p:nvGraphicFramePr>
        <p:xfrm>
          <a:off x="1640370" y="1371196"/>
          <a:ext cx="5863259" cy="178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Chart" r:id="rId3" imgW="5981700" imgH="2552700" progId="Excel.Chart.8">
                  <p:embed/>
                </p:oleObj>
              </mc:Choice>
              <mc:Fallback>
                <p:oleObj name="Chart" r:id="rId3" imgW="5981700" imgH="2552700" progId="Excel.Chart.8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208D45A9-945B-4DAD-8FEB-827F796EA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1640370" y="1371196"/>
                        <a:ext cx="5863259" cy="178282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0F2AD0A-0B18-44B7-A5A0-1A693E671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72795"/>
              </p:ext>
            </p:extLst>
          </p:nvPr>
        </p:nvGraphicFramePr>
        <p:xfrm>
          <a:off x="1269999" y="4229309"/>
          <a:ext cx="6604000" cy="181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Chart" r:id="rId5" imgW="5981700" imgH="2552700" progId="Excel.Chart.8">
                  <p:embed/>
                </p:oleObj>
              </mc:Choice>
              <mc:Fallback>
                <p:oleObj name="Chart" r:id="rId5" imgW="5981700" imgH="2552700" progId="Excel.Chart.8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AB609CAF-57C1-4E77-826B-4CB666115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5231" r="1195" b="3250"/>
                      <a:stretch>
                        <a:fillRect/>
                      </a:stretch>
                    </p:blipFill>
                    <p:spPr bwMode="auto">
                      <a:xfrm>
                        <a:off x="1269999" y="4229309"/>
                        <a:ext cx="6604000" cy="181368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293">
            <a:extLst>
              <a:ext uri="{FF2B5EF4-FFF2-40B4-BE49-F238E27FC236}">
                <a16:creationId xmlns:a16="http://schemas.microsoft.com/office/drawing/2014/main" id="{C9B735E8-82C3-4CD5-9D08-C228952C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4687"/>
              </p:ext>
            </p:extLst>
          </p:nvPr>
        </p:nvGraphicFramePr>
        <p:xfrm>
          <a:off x="1523999" y="3333857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3382704709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98938225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07724527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94099054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37149128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221282756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40552298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28571861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6954618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7694244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760858343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0763765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46778360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5330449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382967351"/>
                    </a:ext>
                  </a:extLst>
                </a:gridCol>
                <a:gridCol w="189120">
                  <a:extLst>
                    <a:ext uri="{9D8B030D-6E8A-4147-A177-3AD203B41FA5}">
                      <a16:colId xmlns:a16="http://schemas.microsoft.com/office/drawing/2014/main" val="3351026857"/>
                    </a:ext>
                  </a:extLst>
                </a:gridCol>
                <a:gridCol w="298243">
                  <a:extLst>
                    <a:ext uri="{9D8B030D-6E8A-4147-A177-3AD203B41FA5}">
                      <a16:colId xmlns:a16="http://schemas.microsoft.com/office/drawing/2014/main" val="162327733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61399059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9010018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6582918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727268039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7103328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62836361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49896182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670546435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11139"/>
                  </a:ext>
                </a:extLst>
              </a:tr>
            </a:tbl>
          </a:graphicData>
        </a:graphic>
      </p:graphicFrame>
      <p:graphicFrame>
        <p:nvGraphicFramePr>
          <p:cNvPr id="7" name="Group 239">
            <a:extLst>
              <a:ext uri="{FF2B5EF4-FFF2-40B4-BE49-F238E27FC236}">
                <a16:creationId xmlns:a16="http://schemas.microsoft.com/office/drawing/2014/main" id="{8E6BA877-EA05-46C4-B2D7-4459A5175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33269"/>
              </p:ext>
            </p:extLst>
          </p:nvPr>
        </p:nvGraphicFramePr>
        <p:xfrm>
          <a:off x="1523999" y="3721947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161161207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41297919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49220372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3013995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6887126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674545919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80802152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65623663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4415087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2300015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4220654406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85366232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5990833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410306911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1997572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741771801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69789545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3557229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40027622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317270059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3462008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75583226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056585256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94216315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805398002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-6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LID4096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  <a:endParaRPr kumimoji="0" lang="en-US" altLang="LID4096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LID4096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15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814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5380</TotalTime>
  <Words>1016</Words>
  <Application>Microsoft Office PowerPoint</Application>
  <PresentationFormat>On-screen Show (4:3)</PresentationFormat>
  <Paragraphs>341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Microsoft Equation 3.0</vt:lpstr>
      <vt:lpstr>Microsoft Office Excel Chart</vt:lpstr>
      <vt:lpstr>Microsoft Excel Chart</vt:lpstr>
      <vt:lpstr>Digital Image Processing</vt:lpstr>
      <vt:lpstr>PowerPoint Presentation</vt:lpstr>
      <vt:lpstr>Contents</vt:lpstr>
      <vt:lpstr>Spatial Filtering Refresher</vt:lpstr>
      <vt:lpstr>Sharpening Spatial Filters</vt:lpstr>
      <vt:lpstr>Spatial Differentiation</vt:lpstr>
      <vt:lpstr>Spatial Differentiation</vt:lpstr>
      <vt:lpstr>1st Derivative</vt:lpstr>
      <vt:lpstr>1st Derivative (cont.…)</vt:lpstr>
      <vt:lpstr>2nd Derivative</vt:lpstr>
      <vt:lpstr>2nd Derivative (cont.…)</vt:lpstr>
      <vt:lpstr>Using Second Derivatives For Image Enhancement</vt:lpstr>
      <vt:lpstr>The Laplacian</vt:lpstr>
      <vt:lpstr>The Laplacian (cont.…)</vt:lpstr>
      <vt:lpstr>The Laplacian (cont.…)</vt:lpstr>
      <vt:lpstr>But That Is Not Very Enhanced!</vt:lpstr>
      <vt:lpstr>Laplacian Image Enhancement</vt:lpstr>
      <vt:lpstr>Laplacian Image Enhancement</vt:lpstr>
      <vt:lpstr>Simplified Image Enhancement</vt:lpstr>
      <vt:lpstr>Simplified Image Enhancement (cont.…)</vt:lpstr>
      <vt:lpstr>Simplified Image Enhancement (cont.…)</vt:lpstr>
      <vt:lpstr>Variants On The Simple Laplacian</vt:lpstr>
      <vt:lpstr>Simple Convolution Tool In Java</vt:lpstr>
      <vt:lpstr>1st Derivative Filtering</vt:lpstr>
      <vt:lpstr>1st Derivative Filtering (cont.…)</vt:lpstr>
      <vt:lpstr>1st Derivative Filtering (cont.…)</vt:lpstr>
      <vt:lpstr>Sobel Operators</vt:lpstr>
      <vt:lpstr>Sobel Example</vt:lpstr>
      <vt:lpstr>1st &amp; 2nd Derivatives</vt:lpstr>
      <vt:lpstr>Summary</vt:lpstr>
      <vt:lpstr>PowerPoint Presentation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Brian Mac Namee</dc:creator>
  <cp:lastModifiedBy>Talha Imran</cp:lastModifiedBy>
  <cp:revision>431</cp:revision>
  <dcterms:created xsi:type="dcterms:W3CDTF">2006-03-19T11:05:29Z</dcterms:created>
  <dcterms:modified xsi:type="dcterms:W3CDTF">2020-08-17T02:48:06Z</dcterms:modified>
</cp:coreProperties>
</file>