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42"/>
  </p:notesMasterIdLst>
  <p:sldIdLst>
    <p:sldId id="256" r:id="rId2"/>
    <p:sldId id="704" r:id="rId3"/>
    <p:sldId id="705" r:id="rId4"/>
    <p:sldId id="706" r:id="rId5"/>
    <p:sldId id="707" r:id="rId6"/>
    <p:sldId id="751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21" r:id="rId15"/>
    <p:sldId id="722" r:id="rId16"/>
    <p:sldId id="723" r:id="rId17"/>
    <p:sldId id="724" r:id="rId18"/>
    <p:sldId id="728" r:id="rId19"/>
    <p:sldId id="729" r:id="rId20"/>
    <p:sldId id="324" r:id="rId21"/>
    <p:sldId id="731" r:id="rId22"/>
    <p:sldId id="732" r:id="rId23"/>
    <p:sldId id="733" r:id="rId24"/>
    <p:sldId id="734" r:id="rId25"/>
    <p:sldId id="735" r:id="rId26"/>
    <p:sldId id="736" r:id="rId27"/>
    <p:sldId id="737" r:id="rId28"/>
    <p:sldId id="738" r:id="rId29"/>
    <p:sldId id="739" r:id="rId30"/>
    <p:sldId id="740" r:id="rId31"/>
    <p:sldId id="741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0" r:id="rId40"/>
    <p:sldId id="67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6E6E6"/>
    <a:srgbClr val="ECECEC"/>
    <a:srgbClr val="E5E5E5"/>
    <a:srgbClr val="EEEEEE"/>
    <a:srgbClr val="E7E7E7"/>
    <a:srgbClr val="E9E9E9"/>
    <a:srgbClr val="BDC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58" y="78"/>
      </p:cViewPr>
      <p:guideLst>
        <p:guide orient="horz" pos="27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C21808-BBE7-4842-A935-6C4DF68519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89B5A70-6EAC-477D-9E85-2768D4FEE5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D08251E-D2DE-47E8-BA76-9147202D5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003844-C8ED-48A0-910B-9D9363CE87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EB932B4-72B1-4DA7-A5BD-6CE2D56262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B6270C5-1796-448C-B78F-61C7E313A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EAA84CE-32FB-4180-B317-E5DAB1A1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55B756A-5DFF-43EA-A649-C57C242A4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A72C1A-0A41-4D64-8333-3B97C35E7E6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5BE400D-8366-4218-A5FA-572B690F2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D923972-12AA-441C-9C56-3160C18A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1D2AA9-D6C4-4340-900F-3D32C044FB3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3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5E3927A-0FF6-4708-8433-3427BE229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3D06D7-9DD4-4B0F-8974-4D5620127DD6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4178D8E-0986-4265-A155-CE8666D12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9E79931-3DC5-45C3-AC8F-2C1D813BA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Analogue Vs digital</a:t>
            </a:r>
          </a:p>
          <a:p>
            <a:pPr eaLnBrk="1" hangingPunct="1">
              <a:buFontTx/>
              <a:buChar char="•"/>
            </a:pP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Think of the volume knob on your stereo</a:t>
            </a:r>
          </a:p>
          <a:p>
            <a:pPr eaLnBrk="1" hangingPunct="1">
              <a:buFontTx/>
              <a:buChar char="•"/>
            </a:pP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Records Vs CDs Vs Mp3s</a:t>
            </a:r>
          </a:p>
          <a:p>
            <a:pPr eaLnBrk="1" hangingPunct="1"/>
            <a:endParaRPr lang="en-I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Nyquist theory etc talks about how much sampling we need to do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56F1C78E-A016-48F1-94AF-402D2B72828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>
              <a:extLst>
                <a:ext uri="{FF2B5EF4-FFF2-40B4-BE49-F238E27FC236}">
                  <a16:creationId xmlns:a16="http://schemas.microsoft.com/office/drawing/2014/main" id="{92875816-4307-4FD1-804D-BE32E2A4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D9F179-D5DF-49B0-815E-FC682620F0D6}"/>
                </a:ext>
              </a:extLst>
            </p:cNvPr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>
              <a:extLst>
                <a:ext uri="{FF2B5EF4-FFF2-40B4-BE49-F238E27FC236}">
                  <a16:creationId xmlns:a16="http://schemas.microsoft.com/office/drawing/2014/main" id="{79A1FBCA-7033-422A-9B4C-E8057EA6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>
              <a:extLst>
                <a:ext uri="{FF2B5EF4-FFF2-40B4-BE49-F238E27FC236}">
                  <a16:creationId xmlns:a16="http://schemas.microsoft.com/office/drawing/2014/main" id="{72C164CC-CBC1-48F9-94CE-AC3A6563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E1F5AF-05D0-42E4-A15F-AB93DCF31C2D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7067E2C-2721-4132-83BB-C02B7AD4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0A7B-048F-4168-9069-B65E98A48925}" type="datetimeFigureOut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42E8274-F2A1-46C2-A16A-FCAE1800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C37D8E9-FC5F-40C2-9EF0-770503A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8A41-C3A3-4A9B-9425-855E4EC3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473844"/>
            <a:ext cx="6799262" cy="6872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2861A1-7E54-4778-BC13-05567E95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6CB22-625D-494D-91D4-4F067C7D1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D19C018-00B9-47A4-8770-C19946B6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F5004-9EAB-45BA-82B6-D2100285C890}" type="datetimeFigureOut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20263F-6E8C-42F6-A2EB-B3F0F814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101B3D-B873-4415-B938-1B9E115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2529-6736-47C1-A105-BCC6D74B9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12E0A1-4B4F-4FF9-94B6-9B5CA01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E4BB-C4EB-4584-923D-2A4060FA270E}" type="datetimeFigureOut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F87AD7-BC3D-4A8C-8899-1BE52390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EDE1F2-AA17-4716-866B-43532708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0442-9596-4E0B-A394-3A11C1BB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025DD09F-4205-4D35-A286-882BFBE40524}"/>
              </a:ext>
            </a:extLst>
          </p:cNvPr>
          <p:cNvGrpSpPr>
            <a:grpSpLocks/>
          </p:cNvGrpSpPr>
          <p:nvPr/>
        </p:nvGrpSpPr>
        <p:grpSpPr bwMode="auto">
          <a:xfrm>
            <a:off x="0" y="168274"/>
            <a:ext cx="9151938" cy="6689725"/>
            <a:chOff x="0" y="168274"/>
            <a:chExt cx="9152467" cy="6689725"/>
          </a:xfrm>
        </p:grpSpPr>
        <p:pic>
          <p:nvPicPr>
            <p:cNvPr id="1032" name="Picture 7" descr="SD-PanelContent.png">
              <a:extLst>
                <a:ext uri="{FF2B5EF4-FFF2-40B4-BE49-F238E27FC236}">
                  <a16:creationId xmlns:a16="http://schemas.microsoft.com/office/drawing/2014/main" id="{152CB3E1-5F75-4FD3-952C-822C86B7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274"/>
              <a:ext cx="9144000" cy="668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E2BAD6-4B1D-4D3F-8CD5-ED0B59B9CCC7}"/>
                </a:ext>
              </a:extLst>
            </p:cNvPr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>
              <a:extLst>
                <a:ext uri="{FF2B5EF4-FFF2-40B4-BE49-F238E27FC236}">
                  <a16:creationId xmlns:a16="http://schemas.microsoft.com/office/drawing/2014/main" id="{B68B4A2E-1D0E-4C5C-B304-8A8A4930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>
              <a:extLst>
                <a:ext uri="{FF2B5EF4-FFF2-40B4-BE49-F238E27FC236}">
                  <a16:creationId xmlns:a16="http://schemas.microsoft.com/office/drawing/2014/main" id="{D718D4BD-C173-4273-A7F7-CF97378C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409DE54-2699-4403-A3F0-1CD057A242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71575" y="542808"/>
            <a:ext cx="6799263" cy="59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02ECD3A-703E-4E7B-A927-7BFABD66F6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8285" y="1407888"/>
            <a:ext cx="7532915" cy="452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Edit Master text styles</a:t>
            </a:r>
          </a:p>
          <a:p>
            <a:pPr lvl="1"/>
            <a:r>
              <a:rPr lang="en-US" altLang="LID4096" dirty="0"/>
              <a:t>Second level</a:t>
            </a:r>
          </a:p>
          <a:p>
            <a:pPr lvl="2"/>
            <a:r>
              <a:rPr lang="en-US" altLang="LID4096" dirty="0"/>
              <a:t>Third level</a:t>
            </a:r>
          </a:p>
          <a:p>
            <a:pPr lvl="3"/>
            <a:r>
              <a:rPr lang="en-US" altLang="LID4096" dirty="0"/>
              <a:t>Fourth level</a:t>
            </a:r>
          </a:p>
          <a:p>
            <a:pPr lvl="4"/>
            <a:r>
              <a:rPr lang="en-US" altLang="LID4096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9412-695C-4DDE-B5A2-0D2CE2E54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9BDDD00-886A-4747-BF7E-50D29D76758D}" type="datetimeFigureOut">
              <a:rPr lang="en-US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94C1-E95F-4A0C-9142-F0222D97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D4E2-9EF7-4C0D-8E55-800A48A4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2AC676C-4BC5-4D31-8879-C96E0E67A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B72EA-4F1C-4929-9FA9-7064BB32883D}"/>
              </a:ext>
            </a:extLst>
          </p:cNvPr>
          <p:cNvCxnSpPr/>
          <p:nvPr userDrawn="1"/>
        </p:nvCxnSpPr>
        <p:spPr>
          <a:xfrm>
            <a:off x="1277938" y="1195161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5" r:id="rId3"/>
    <p:sldLayoutId id="2147484316" r:id="rId4"/>
    <p:sldLayoutId id="2147484333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2DF140-FE76-42A5-9043-8CD5D3475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2463" y="1811338"/>
            <a:ext cx="5308600" cy="15160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dirty="0">
                <a:ln>
                  <a:noFill/>
                </a:ln>
              </a:rPr>
              <a:t>Digital Image Processing</a:t>
            </a:r>
            <a:endParaRPr lang="en-US" altLang="en-US" dirty="0">
              <a:ln>
                <a:noFill/>
              </a:ln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A922914-E10F-4DC5-9BE9-1298ED2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1" y="3544888"/>
            <a:ext cx="5800724" cy="974725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en-US" sz="2800" dirty="0">
                <a:ea typeface="ＭＳ Ｐゴシック" panose="020B0600070205080204" pitchFamily="34" charset="-128"/>
              </a:rPr>
              <a:t>Digital Imaging Fundamentals</a:t>
            </a:r>
            <a:endParaRPr lang="en-US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B4F99-C277-41AD-924D-737632330869}"/>
              </a:ext>
            </a:extLst>
          </p:cNvPr>
          <p:cNvSpPr txBox="1">
            <a:spLocks noChangeArrowheads="1"/>
          </p:cNvSpPr>
          <p:nvPr/>
        </p:nvSpPr>
        <p:spPr>
          <a:xfrm>
            <a:off x="3589338" y="4718050"/>
            <a:ext cx="4081462" cy="668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Instructor Name</a:t>
            </a:r>
          </a:p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Dr. Muhammad Sharif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B95-BBE2-4D24-BE96-B1EE9D83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>
                <a:ea typeface="ＭＳ Ｐゴシック" panose="020B0600070205080204" pitchFamily="34" charset="-128"/>
              </a:rPr>
              <a:t>Brightness Adaptation &amp; Discrimination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35CA-C7EA-460C-9180-B93DFD4E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317812"/>
            <a:ext cx="7648015" cy="4922641"/>
          </a:xfrm>
        </p:spPr>
        <p:txBody>
          <a:bodyPr/>
          <a:lstStyle/>
          <a:p>
            <a:pPr marL="0" lvl="1" indent="0" eaLnBrk="1" hangingPunct="1">
              <a:lnSpc>
                <a:spcPct val="90000"/>
              </a:lnSpc>
              <a:buClrTx/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human visual system can perceive approximately 10</a:t>
            </a:r>
            <a:r>
              <a:rPr lang="en-IE" altLang="LID4096" sz="2800" baseline="30000" dirty="0">
                <a:ea typeface="ＭＳ Ｐゴシック" panose="020B0600070205080204" pitchFamily="34" charset="-128"/>
              </a:rPr>
              <a:t>10</a:t>
            </a:r>
            <a:r>
              <a:rPr lang="en-IE" altLang="LID4096" sz="2800" dirty="0">
                <a:ea typeface="ＭＳ Ｐゴシック" panose="020B0600070205080204" pitchFamily="34" charset="-128"/>
              </a:rPr>
              <a:t> different light intensity levels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However, at any one time we can only discriminate between a much smaller number – brightness adaptation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Similarly, the perceived intensity of a region is related to the light intensities of the regions surrounding it</a:t>
            </a:r>
          </a:p>
          <a:p>
            <a:endParaRPr lang="LID4096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438A8E0-9D30-4BDF-A21B-EEAB9F096316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37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A4C-36F4-401C-B189-82369F52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>
                <a:ea typeface="ＭＳ Ｐゴシック" panose="020B0600070205080204" pitchFamily="34" charset="-128"/>
              </a:rPr>
              <a:t>Brightness Adaptation &amp; Discrimination (cont.…)</a:t>
            </a:r>
            <a:endParaRPr lang="LID4096" sz="2400" dirty="0"/>
          </a:p>
        </p:txBody>
      </p:sp>
      <p:pic>
        <p:nvPicPr>
          <p:cNvPr id="4" name="Picture 31">
            <a:extLst>
              <a:ext uri="{FF2B5EF4-FFF2-40B4-BE49-F238E27FC236}">
                <a16:creationId xmlns:a16="http://schemas.microsoft.com/office/drawing/2014/main" id="{E3D16F8A-EFDE-44AF-9337-D86F4BD4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" y="1290918"/>
            <a:ext cx="7664824" cy="486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5853BA7-6F8F-4F99-A738-01F5B3B2D95E}"/>
              </a:ext>
            </a:extLst>
          </p:cNvPr>
          <p:cNvSpPr txBox="1">
            <a:spLocks/>
          </p:cNvSpPr>
          <p:nvPr/>
        </p:nvSpPr>
        <p:spPr>
          <a:xfrm>
            <a:off x="7658871" y="6105064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91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527-4E73-4A41-ABE9-C724F50E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>
                <a:ea typeface="ＭＳ Ｐゴシック" panose="020B0600070205080204" pitchFamily="34" charset="-128"/>
              </a:rPr>
              <a:t>Brightness Adaptation &amp; Discrimination (cont.…)</a:t>
            </a:r>
            <a:endParaRPr lang="LID4096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C08B81-AF87-47AF-A25D-BC56AF44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1351721"/>
            <a:ext cx="7597589" cy="483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0336A5E-31E6-4569-9FA0-34E3191596E6}"/>
              </a:ext>
            </a:extLst>
          </p:cNvPr>
          <p:cNvSpPr txBox="1">
            <a:spLocks/>
          </p:cNvSpPr>
          <p:nvPr/>
        </p:nvSpPr>
        <p:spPr>
          <a:xfrm>
            <a:off x="7658871" y="6105064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107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CA5-6ECB-4B30-AB87-4C4A69C1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>
                <a:ea typeface="ＭＳ Ｐゴシック" panose="020B0600070205080204" pitchFamily="34" charset="-128"/>
              </a:rPr>
              <a:t>Brightness Adaptation &amp; Discrimination (cont.…)</a:t>
            </a:r>
            <a:endParaRPr lang="LID4096" sz="2400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CBBC940-4FD0-4B39-AC2F-FD4D1F38474D}"/>
              </a:ext>
            </a:extLst>
          </p:cNvPr>
          <p:cNvGrpSpPr>
            <a:grpSpLocks/>
          </p:cNvGrpSpPr>
          <p:nvPr/>
        </p:nvGrpSpPr>
        <p:grpSpPr bwMode="auto">
          <a:xfrm>
            <a:off x="917781" y="1896035"/>
            <a:ext cx="7312715" cy="3429000"/>
            <a:chOff x="1215" y="1340"/>
            <a:chExt cx="3302" cy="1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B6735F-08FA-4B53-A813-CB819E88B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021"/>
            <a:stretch>
              <a:fillRect/>
            </a:stretch>
          </p:blipFill>
          <p:spPr bwMode="auto">
            <a:xfrm>
              <a:off x="1250" y="1370"/>
              <a:ext cx="3259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5C72D1-02A0-4DA1-A40C-06BB4EAA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1340"/>
              <a:ext cx="3302" cy="1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IE" altLang="LID4096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7B9A69-E4C7-48B2-A26D-919E9910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469"/>
              <a:ext cx="3302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An example of </a:t>
              </a:r>
              <a:r>
                <a:rPr lang="en-IE" altLang="LID4096" sz="1800" i="1"/>
                <a:t>simultaneous contrast</a:t>
              </a:r>
              <a:endParaRPr lang="en-US" altLang="LID4096" sz="1800" i="1"/>
            </a:p>
          </p:txBody>
        </p: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4A34517-9EFB-4CE9-9F6D-DFE42C695AEC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089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9B4-D6A2-462D-8F59-A05C1EE0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94" y="473844"/>
            <a:ext cx="7903906" cy="687294"/>
          </a:xfrm>
        </p:spPr>
        <p:txBody>
          <a:bodyPr/>
          <a:lstStyle/>
          <a:p>
            <a:r>
              <a:rPr lang="en-IE" altLang="LID4096" sz="3200" dirty="0">
                <a:ea typeface="ＭＳ Ｐゴシック" panose="020B0600070205080204" pitchFamily="34" charset="-128"/>
              </a:rPr>
              <a:t>Light And The Electromagnetic Spectrum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C6AE-4970-4CD6-B55D-67698E3D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85876"/>
            <a:ext cx="7724775" cy="4954578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Light is just a particular part of the electromagnetic spectrum that can be sensed by the human eye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electromagnetic spectrum is split up according to the wavelengths of different forms of energy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25FD501-B635-4046-8A35-9AD01820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4"/>
          <a:stretch>
            <a:fillRect/>
          </a:stretch>
        </p:blipFill>
        <p:spPr bwMode="auto">
          <a:xfrm>
            <a:off x="695325" y="3334871"/>
            <a:ext cx="7724775" cy="282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E4D804-9E5D-48D1-BBC4-796DBE86AD98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5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DAB-5A67-4CFE-AEF7-A9DDEA5B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Reflected Light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CCB3-57CA-4D97-B0A2-C4468126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52550"/>
            <a:ext cx="7696200" cy="4887903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colours that we perceive are determined by the nature of the light reflected from an object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For example, if white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light is shone onto a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green object most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wavelengths are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absorbed, while green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light is reflected from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the object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F18A40E-B687-4396-A2FE-DB09DA99E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064841"/>
            <a:ext cx="1012825" cy="2303463"/>
          </a:xfrm>
          <a:prstGeom prst="can">
            <a:avLst>
              <a:gd name="adj" fmla="val 56857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IE" altLang="LID4096" sz="180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FA99197-1310-4F35-A336-2871B71DE31A}"/>
              </a:ext>
            </a:extLst>
          </p:cNvPr>
          <p:cNvSpPr>
            <a:spLocks noChangeArrowheads="1"/>
          </p:cNvSpPr>
          <p:nvPr/>
        </p:nvSpPr>
        <p:spPr bwMode="auto">
          <a:xfrm rot="1190185">
            <a:off x="5257800" y="3337891"/>
            <a:ext cx="1876425" cy="701675"/>
          </a:xfrm>
          <a:prstGeom prst="rightArrow">
            <a:avLst>
              <a:gd name="adj1" fmla="val 50000"/>
              <a:gd name="adj2" fmla="val 6685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200"/>
              <a:t>White Light</a:t>
            </a:r>
            <a:endParaRPr lang="en-US" altLang="LID4096" sz="120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435C41D-1E58-49E8-84EF-A220F28D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544266"/>
            <a:ext cx="1239837" cy="1239838"/>
          </a:xfrm>
          <a:prstGeom prst="irregularSeal1">
            <a:avLst/>
          </a:prstGeom>
          <a:gradFill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200" dirty="0"/>
              <a:t>Colours Absorbed</a:t>
            </a:r>
            <a:endParaRPr lang="en-US" altLang="LID4096" sz="1200" dirty="0"/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035EF40A-B6E3-4556-8839-5E015AAB477A}"/>
              </a:ext>
            </a:extLst>
          </p:cNvPr>
          <p:cNvSpPr>
            <a:spLocks noChangeArrowheads="1"/>
          </p:cNvSpPr>
          <p:nvPr/>
        </p:nvSpPr>
        <p:spPr bwMode="auto">
          <a:xfrm rot="20833554">
            <a:off x="5246688" y="4312616"/>
            <a:ext cx="1811337" cy="701675"/>
          </a:xfrm>
          <a:prstGeom prst="leftArrow">
            <a:avLst>
              <a:gd name="adj1" fmla="val 50000"/>
              <a:gd name="adj2" fmla="val 64536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200"/>
              <a:t>Green Light</a:t>
            </a:r>
            <a:endParaRPr lang="en-US" altLang="LID4096" sz="1200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E57FB011-0376-411A-B48C-20C339278E1F}"/>
              </a:ext>
            </a:extLst>
          </p:cNvPr>
          <p:cNvSpPr>
            <a:spLocks noChangeArrowheads="1"/>
          </p:cNvSpPr>
          <p:nvPr/>
        </p:nvSpPr>
        <p:spPr bwMode="auto">
          <a:xfrm rot="21335196">
            <a:off x="4702175" y="2794966"/>
            <a:ext cx="800100" cy="946150"/>
          </a:xfrm>
          <a:prstGeom prst="irregularSeal2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IE" altLang="LID4096" sz="1800"/>
          </a:p>
        </p:txBody>
      </p:sp>
      <p:sp>
        <p:nvSpPr>
          <p:cNvPr id="9" name="Litebulb">
            <a:extLst>
              <a:ext uri="{FF2B5EF4-FFF2-40B4-BE49-F238E27FC236}">
                <a16:creationId xmlns:a16="http://schemas.microsoft.com/office/drawing/2014/main" id="{55AECE06-4524-4D74-8945-C6A5D5C26B92}"/>
              </a:ext>
            </a:extLst>
          </p:cNvPr>
          <p:cNvSpPr>
            <a:spLocks noEditPoints="1" noChangeArrowheads="1"/>
          </p:cNvSpPr>
          <p:nvPr/>
        </p:nvSpPr>
        <p:spPr bwMode="auto">
          <a:xfrm rot="6497275">
            <a:off x="4549775" y="2804491"/>
            <a:ext cx="506413" cy="760413"/>
          </a:xfrm>
          <a:custGeom>
            <a:avLst/>
            <a:gdLst>
              <a:gd name="T0" fmla="*/ 139180345 w 21600"/>
              <a:gd name="T1" fmla="*/ 0 h 21600"/>
              <a:gd name="T2" fmla="*/ 278360127 w 21600"/>
              <a:gd name="T3" fmla="*/ 339530460 h 21600"/>
              <a:gd name="T4" fmla="*/ 0 w 21600"/>
              <a:gd name="T5" fmla="*/ 339530460 h 21600"/>
              <a:gd name="T6" fmla="*/ 139180345 w 21600"/>
              <a:gd name="T7" fmla="*/ 9424126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IE" altLang="LID4096" sz="1800"/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EC27A76F-5709-4ED3-A891-1C58D189F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4584079"/>
            <a:ext cx="725487" cy="7254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IE" altLang="LID4096" sz="180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F35B36DA-F041-4DF7-90E0-DCA5CBDD6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5025" y="4625354"/>
            <a:ext cx="5080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156A3ACA-C705-4944-A6BE-0F7CA455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850" y="5031754"/>
            <a:ext cx="582613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EBCA4E32-1B60-4F9A-8C02-0A2F6AE3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4785691"/>
            <a:ext cx="115888" cy="203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IE" altLang="LID4096" sz="180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79A0201-FAD9-4DCD-95D2-DBEA607A8F26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3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B0D9-6BB7-4CAC-9902-DF43CB4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>
                <a:ea typeface="ＭＳ Ｐゴシック" panose="020B0600070205080204" pitchFamily="34" charset="-128"/>
              </a:rPr>
              <a:t>Sampling, Quantisation And Resolution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5FA-4479-4BBD-A18F-CAEA6DC9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409700"/>
            <a:ext cx="7658100" cy="48307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sz="3200" dirty="0">
                <a:ea typeface="ＭＳ Ｐゴシック" panose="020B0600070205080204" pitchFamily="34" charset="-128"/>
              </a:rPr>
              <a:t>In the following slides we will consider what is involved in capturing a digital image of a real-world scene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Sampling and quantisation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Resolution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C73FBC8-5234-4E8A-9D5B-F91B2E27AA87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540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DB0C-68D4-4B35-B14C-E74F3C2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Image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A856-812D-419D-BB64-06067CD6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9700"/>
            <a:ext cx="7715250" cy="483075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Before we discuss image acquisition recall that a digital image is composed of </a:t>
            </a:r>
            <a:r>
              <a:rPr lang="en-IE" altLang="LID4096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IE" altLang="LID4096" dirty="0">
                <a:ea typeface="ＭＳ Ｐゴシック" panose="020B0600070205080204" pitchFamily="34" charset="-128"/>
              </a:rPr>
              <a:t> rows and </a:t>
            </a:r>
            <a:r>
              <a:rPr lang="en-IE" altLang="LID4096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IE" altLang="LID4096" dirty="0">
                <a:ea typeface="ＭＳ Ｐゴシック" panose="020B0600070205080204" pitchFamily="34" charset="-128"/>
              </a:rPr>
              <a:t> columns of pixels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each storing a value 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Pixel values are most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often grey levels in the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range 0-255(black-white)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We will see later on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that images can easily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be represented as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matrices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C295A7-2E21-4CA0-BC29-CC7FA640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47"/>
          <a:stretch>
            <a:fillRect/>
          </a:stretch>
        </p:blipFill>
        <p:spPr bwMode="auto">
          <a:xfrm>
            <a:off x="4572000" y="2339788"/>
            <a:ext cx="3829050" cy="377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C752EE0-9C21-4C49-818C-B9D374A2112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66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2708-69E2-4D59-88B1-40F1634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Image Sampling And Quantisation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DA96-DDD7-4346-A3B1-833B72C2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04152"/>
            <a:ext cx="7574267" cy="2612475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A digital sensor can only measure a limited number of samples at a discrete set of energy levels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Quantisation is the process of converting a continuous analogue signal into a digital representation of this signal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C502601-50B0-49A6-A99E-61485DC4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762" r="56511" b="56133"/>
          <a:stretch>
            <a:fillRect/>
          </a:stretch>
        </p:blipFill>
        <p:spPr bwMode="auto">
          <a:xfrm>
            <a:off x="761998" y="3816627"/>
            <a:ext cx="2094259" cy="2221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A39F6-773B-4AF0-912F-1CEDF1D4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2" r="49622" b="12561"/>
          <a:stretch>
            <a:fillRect/>
          </a:stretch>
        </p:blipFill>
        <p:spPr bwMode="auto">
          <a:xfrm>
            <a:off x="3125717" y="3816626"/>
            <a:ext cx="2373379" cy="222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C1DFF95-C762-498E-9232-50F2466FB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9" t="52812" b="12561"/>
          <a:stretch>
            <a:fillRect/>
          </a:stretch>
        </p:blipFill>
        <p:spPr bwMode="auto">
          <a:xfrm>
            <a:off x="5795060" y="3816627"/>
            <a:ext cx="2541207" cy="222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318CEB-C65F-40B5-9D65-BEB2E59BC9D8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5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B6A-2FF5-4E1A-A597-8AD9B31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Image Sampling And Quantisation</a:t>
            </a:r>
            <a:endParaRPr lang="LID4096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8CAEA18-AF24-4916-85DA-CDF1168A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762" r="56511" b="56133"/>
          <a:stretch>
            <a:fillRect/>
          </a:stretch>
        </p:blipFill>
        <p:spPr bwMode="auto">
          <a:xfrm>
            <a:off x="2178425" y="1470944"/>
            <a:ext cx="4531658" cy="442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7AD84EA-5B94-4D88-BDD8-6740D830612B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5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E2F2BE8-E6BC-4C26-AE7F-363D5D255326}"/>
              </a:ext>
            </a:extLst>
          </p:cNvPr>
          <p:cNvSpPr txBox="1">
            <a:spLocks/>
          </p:cNvSpPr>
          <p:nvPr/>
        </p:nvSpPr>
        <p:spPr bwMode="auto">
          <a:xfrm>
            <a:off x="1177925" y="650878"/>
            <a:ext cx="6797675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IE" altLang="en-US" sz="3600" dirty="0">
                <a:ln>
                  <a:noFill/>
                </a:ln>
              </a:rPr>
              <a:t>Material Reference</a:t>
            </a:r>
            <a:endParaRPr lang="en-US" altLang="en-US" sz="3600" dirty="0">
              <a:ln>
                <a:noFill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83B7D-11F5-4B02-9095-BAC852689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r="31042"/>
          <a:stretch/>
        </p:blipFill>
        <p:spPr>
          <a:xfrm>
            <a:off x="3258022" y="1451149"/>
            <a:ext cx="2171927" cy="2990850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4C0B1B-52F2-4211-8215-7196BE1850F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A89A-951E-45F5-BB4E-3D5CD59D0C31}"/>
              </a:ext>
            </a:extLst>
          </p:cNvPr>
          <p:cNvSpPr/>
          <p:nvPr/>
        </p:nvSpPr>
        <p:spPr>
          <a:xfrm>
            <a:off x="576471" y="4969707"/>
            <a:ext cx="647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Images and Material </a:t>
            </a:r>
          </a:p>
          <a:p>
            <a:pPr eaLnBrk="1" hangingPunct="1"/>
            <a:r>
              <a:rPr lang="en-US" altLang="en-US" dirty="0"/>
              <a:t>          </a:t>
            </a:r>
            <a:r>
              <a:rPr lang="en-US" altLang="en-US" i="1" dirty="0"/>
              <a:t>From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Rafael C. Gonzalez and Richard E. Wood, </a:t>
            </a:r>
          </a:p>
          <a:p>
            <a:pPr eaLnBrk="1" hangingPunct="1"/>
            <a:r>
              <a:rPr lang="en-US" altLang="en-US" dirty="0"/>
              <a:t>Digital Image Processing,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Edition.&amp; Internet Resources</a:t>
            </a:r>
          </a:p>
        </p:txBody>
      </p:sp>
    </p:spTree>
    <p:extLst>
      <p:ext uri="{BB962C8B-B14F-4D97-AF65-F5344CB8AC3E}">
        <p14:creationId xmlns:p14="http://schemas.microsoft.com/office/powerpoint/2010/main" val="423464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>
            <a:extLst>
              <a:ext uri="{FF2B5EF4-FFF2-40B4-BE49-F238E27FC236}">
                <a16:creationId xmlns:a16="http://schemas.microsoft.com/office/drawing/2014/main" id="{CD09D598-0981-43C6-882F-0FD7A096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5" t="10146" r="3059" b="62407"/>
          <a:stretch>
            <a:fillRect/>
          </a:stretch>
        </p:blipFill>
        <p:spPr bwMode="auto">
          <a:xfrm>
            <a:off x="2332038" y="1819275"/>
            <a:ext cx="5545137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>
            <a:extLst>
              <a:ext uri="{FF2B5EF4-FFF2-40B4-BE49-F238E27FC236}">
                <a16:creationId xmlns:a16="http://schemas.microsoft.com/office/drawing/2014/main" id="{9345D0CB-2550-4C1A-8983-65C19474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762" r="56511" b="56133"/>
          <a:stretch>
            <a:fillRect/>
          </a:stretch>
        </p:blipFill>
        <p:spPr bwMode="auto">
          <a:xfrm>
            <a:off x="269875" y="1231900"/>
            <a:ext cx="1860550" cy="178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D6E6B1EA-9089-4F10-B387-7F460027B4CE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1692275"/>
            <a:ext cx="6624638" cy="4651375"/>
            <a:chOff x="2580" y="2238"/>
            <a:chExt cx="3180" cy="2233"/>
          </a:xfrm>
        </p:grpSpPr>
        <p:pic>
          <p:nvPicPr>
            <p:cNvPr id="66596" name="Picture 7">
              <a:extLst>
                <a:ext uri="{FF2B5EF4-FFF2-40B4-BE49-F238E27FC236}">
                  <a16:creationId xmlns:a16="http://schemas.microsoft.com/office/drawing/2014/main" id="{7E71EF92-1240-47DD-8161-73A9115AE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12" r="49622" b="12561"/>
            <a:stretch>
              <a:fillRect/>
            </a:stretch>
          </p:blipFill>
          <p:spPr bwMode="auto">
            <a:xfrm>
              <a:off x="2650" y="2266"/>
              <a:ext cx="3110" cy="2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7" name="Rectangle 8">
              <a:extLst>
                <a:ext uri="{FF2B5EF4-FFF2-40B4-BE49-F238E27FC236}">
                  <a16:creationId xmlns:a16="http://schemas.microsoft.com/office/drawing/2014/main" id="{3D65F148-47AC-43B9-B857-D8DD9996A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238"/>
              <a:ext cx="2726" cy="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IE" altLang="en-US" sz="1800"/>
            </a:p>
          </p:txBody>
        </p:sp>
      </p:grpSp>
      <p:pic>
        <p:nvPicPr>
          <p:cNvPr id="174089" name="Picture 9">
            <a:extLst>
              <a:ext uri="{FF2B5EF4-FFF2-40B4-BE49-F238E27FC236}">
                <a16:creationId xmlns:a16="http://schemas.microsoft.com/office/drawing/2014/main" id="{9700B964-1BF8-43E8-9EFC-7AAA6A31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5" t="10146" r="3059" b="62407"/>
          <a:stretch>
            <a:fillRect/>
          </a:stretch>
        </p:blipFill>
        <p:spPr bwMode="auto">
          <a:xfrm>
            <a:off x="2332038" y="1819275"/>
            <a:ext cx="5545137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90" name="Rectangle 10">
            <a:extLst>
              <a:ext uri="{FF2B5EF4-FFF2-40B4-BE49-F238E27FC236}">
                <a16:creationId xmlns:a16="http://schemas.microsoft.com/office/drawing/2014/main" id="{E6696415-255A-4D6F-BB8E-1C7FE936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1778000"/>
            <a:ext cx="5678488" cy="3749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IE" altLang="en-US" sz="1800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92445BC2-81F7-49CD-B11B-93634D1C18BD}"/>
              </a:ext>
            </a:extLst>
          </p:cNvPr>
          <p:cNvGrpSpPr>
            <a:grpSpLocks/>
          </p:cNvGrpSpPr>
          <p:nvPr/>
        </p:nvGrpSpPr>
        <p:grpSpPr bwMode="auto">
          <a:xfrm>
            <a:off x="2487706" y="1971675"/>
            <a:ext cx="5257800" cy="3600450"/>
            <a:chOff x="2703" y="1603"/>
            <a:chExt cx="2522" cy="1728"/>
          </a:xfrm>
        </p:grpSpPr>
        <p:sp>
          <p:nvSpPr>
            <p:cNvPr id="66572" name="Line 12">
              <a:extLst>
                <a:ext uri="{FF2B5EF4-FFF2-40B4-BE49-F238E27FC236}">
                  <a16:creationId xmlns:a16="http://schemas.microsoft.com/office/drawing/2014/main" id="{FB5451FB-B68F-441C-AFDA-5CF42DD4F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3" name="Line 13">
              <a:extLst>
                <a:ext uri="{FF2B5EF4-FFF2-40B4-BE49-F238E27FC236}">
                  <a16:creationId xmlns:a16="http://schemas.microsoft.com/office/drawing/2014/main" id="{7E9F5148-DB5F-4C12-8871-BE81E37BC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4" name="Line 14">
              <a:extLst>
                <a:ext uri="{FF2B5EF4-FFF2-40B4-BE49-F238E27FC236}">
                  <a16:creationId xmlns:a16="http://schemas.microsoft.com/office/drawing/2014/main" id="{6B02F434-E49F-4295-B7CA-67A843306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3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5" name="Line 15">
              <a:extLst>
                <a:ext uri="{FF2B5EF4-FFF2-40B4-BE49-F238E27FC236}">
                  <a16:creationId xmlns:a16="http://schemas.microsoft.com/office/drawing/2014/main" id="{E39D411B-5D29-4495-8335-1DE05DCC9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6" name="Line 16">
              <a:extLst>
                <a:ext uri="{FF2B5EF4-FFF2-40B4-BE49-F238E27FC236}">
                  <a16:creationId xmlns:a16="http://schemas.microsoft.com/office/drawing/2014/main" id="{914BC495-26F6-4FC0-BAFF-B3F0264BB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1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7" name="Line 17">
              <a:extLst>
                <a:ext uri="{FF2B5EF4-FFF2-40B4-BE49-F238E27FC236}">
                  <a16:creationId xmlns:a16="http://schemas.microsoft.com/office/drawing/2014/main" id="{B41B4BA4-20BE-4AF7-B8BB-AA94D1041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Line 18">
              <a:extLst>
                <a:ext uri="{FF2B5EF4-FFF2-40B4-BE49-F238E27FC236}">
                  <a16:creationId xmlns:a16="http://schemas.microsoft.com/office/drawing/2014/main" id="{58C7B373-D1C6-49AE-A01C-491E3B016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4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9" name="Line 19">
              <a:extLst>
                <a:ext uri="{FF2B5EF4-FFF2-40B4-BE49-F238E27FC236}">
                  <a16:creationId xmlns:a16="http://schemas.microsoft.com/office/drawing/2014/main" id="{181B4638-2287-418B-ABC3-C0CE2E77F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7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0" name="Line 20">
              <a:extLst>
                <a:ext uri="{FF2B5EF4-FFF2-40B4-BE49-F238E27FC236}">
                  <a16:creationId xmlns:a16="http://schemas.microsoft.com/office/drawing/2014/main" id="{1087845E-C90E-4720-B1AD-DD97CA611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6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1" name="Line 21">
              <a:extLst>
                <a:ext uri="{FF2B5EF4-FFF2-40B4-BE49-F238E27FC236}">
                  <a16:creationId xmlns:a16="http://schemas.microsoft.com/office/drawing/2014/main" id="{7A518A3D-372D-4BBF-BF4B-8900B1419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5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2" name="Line 22">
              <a:extLst>
                <a:ext uri="{FF2B5EF4-FFF2-40B4-BE49-F238E27FC236}">
                  <a16:creationId xmlns:a16="http://schemas.microsoft.com/office/drawing/2014/main" id="{0EFF2418-A57C-4A33-BFBD-0A36049E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4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3" name="Line 23">
              <a:extLst>
                <a:ext uri="{FF2B5EF4-FFF2-40B4-BE49-F238E27FC236}">
                  <a16:creationId xmlns:a16="http://schemas.microsoft.com/office/drawing/2014/main" id="{E89EF7BD-251A-4560-A1D7-66BE24DE2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4" name="Line 24">
              <a:extLst>
                <a:ext uri="{FF2B5EF4-FFF2-40B4-BE49-F238E27FC236}">
                  <a16:creationId xmlns:a16="http://schemas.microsoft.com/office/drawing/2014/main" id="{7559EA58-3CE0-4DFC-988E-DF9E909AD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5" name="Line 25">
              <a:extLst>
                <a:ext uri="{FF2B5EF4-FFF2-40B4-BE49-F238E27FC236}">
                  <a16:creationId xmlns:a16="http://schemas.microsoft.com/office/drawing/2014/main" id="{A136AD41-6930-41EC-B705-9E595F6B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2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6" name="Line 26">
              <a:extLst>
                <a:ext uri="{FF2B5EF4-FFF2-40B4-BE49-F238E27FC236}">
                  <a16:creationId xmlns:a16="http://schemas.microsoft.com/office/drawing/2014/main" id="{5B7AB54E-2D69-416C-8D36-5F0C52977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5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7" name="Line 27">
              <a:extLst>
                <a:ext uri="{FF2B5EF4-FFF2-40B4-BE49-F238E27FC236}">
                  <a16:creationId xmlns:a16="http://schemas.microsoft.com/office/drawing/2014/main" id="{35360143-D478-403A-BAD3-BB3866E1A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8" name="Line 28">
              <a:extLst>
                <a:ext uri="{FF2B5EF4-FFF2-40B4-BE49-F238E27FC236}">
                  <a16:creationId xmlns:a16="http://schemas.microsoft.com/office/drawing/2014/main" id="{1CE76017-359F-4CAA-A86C-0420D68C5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9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9" name="Line 29">
              <a:extLst>
                <a:ext uri="{FF2B5EF4-FFF2-40B4-BE49-F238E27FC236}">
                  <a16:creationId xmlns:a16="http://schemas.microsoft.com/office/drawing/2014/main" id="{87EBE310-63B9-4F29-B8F5-652D559B5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0" name="Line 30">
              <a:extLst>
                <a:ext uri="{FF2B5EF4-FFF2-40B4-BE49-F238E27FC236}">
                  <a16:creationId xmlns:a16="http://schemas.microsoft.com/office/drawing/2014/main" id="{EEA4EBF6-D155-4517-8ED2-7B796837D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1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1" name="Line 31">
              <a:extLst>
                <a:ext uri="{FF2B5EF4-FFF2-40B4-BE49-F238E27FC236}">
                  <a16:creationId xmlns:a16="http://schemas.microsoft.com/office/drawing/2014/main" id="{757F9E46-D1E6-4D86-9122-B702FD16E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5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2" name="Line 32">
              <a:extLst>
                <a:ext uri="{FF2B5EF4-FFF2-40B4-BE49-F238E27FC236}">
                  <a16:creationId xmlns:a16="http://schemas.microsoft.com/office/drawing/2014/main" id="{2A569DEE-213A-453D-9538-C9C450C34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0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3" name="Line 33">
              <a:extLst>
                <a:ext uri="{FF2B5EF4-FFF2-40B4-BE49-F238E27FC236}">
                  <a16:creationId xmlns:a16="http://schemas.microsoft.com/office/drawing/2014/main" id="{C305CB2D-1BDB-4FC1-B822-552ECB21E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2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4" name="Line 34">
              <a:extLst>
                <a:ext uri="{FF2B5EF4-FFF2-40B4-BE49-F238E27FC236}">
                  <a16:creationId xmlns:a16="http://schemas.microsoft.com/office/drawing/2014/main" id="{008C8BAB-0839-49E4-A6E2-B31889F3A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5" name="Line 35">
              <a:extLst>
                <a:ext uri="{FF2B5EF4-FFF2-40B4-BE49-F238E27FC236}">
                  <a16:creationId xmlns:a16="http://schemas.microsoft.com/office/drawing/2014/main" id="{6444E53D-AD2C-4DAC-9D19-9EA337B6A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5" y="1603"/>
              <a:ext cx="0" cy="172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66570" name="Picture 37" descr="book">
            <a:extLst>
              <a:ext uri="{FF2B5EF4-FFF2-40B4-BE49-F238E27FC236}">
                <a16:creationId xmlns:a16="http://schemas.microsoft.com/office/drawing/2014/main" id="{AC017F3A-5D84-4C25-A1C8-8DFFFF54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88" y="6632575"/>
            <a:ext cx="1984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2A16B498-88CE-4FB4-9D08-5AB09413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473844"/>
            <a:ext cx="6799262" cy="687294"/>
          </a:xfrm>
        </p:spPr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Image Sampling And Quantisation</a:t>
            </a:r>
            <a:endParaRPr lang="LID4096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DFBBDEC-BD5E-4954-8FFA-081C3EB4C2CC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C91-9CBD-4D36-B2C0-B14927F0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>
                <a:ea typeface="ＭＳ Ｐゴシック" panose="020B0600070205080204" pitchFamily="34" charset="-128"/>
              </a:rPr>
              <a:t>Image Sampling And Quantisation (cont.…)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F9DA-D869-4992-8FAE-CE8B7625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95400"/>
            <a:ext cx="7620000" cy="4945053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Remember that a digital image is always only an approximation of a real-world scene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5F8169-36D4-4F7E-BD8A-E728F2AB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>
            <a:fillRect/>
          </a:stretch>
        </p:blipFill>
        <p:spPr bwMode="auto">
          <a:xfrm>
            <a:off x="1973262" y="2752242"/>
            <a:ext cx="5197475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6BD33E1-2239-405F-B397-414E84135C79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377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FB94-EAA5-4E83-9F1E-4D1D0567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LID4096" dirty="0">
                <a:ea typeface="ＭＳ Ｐゴシック" panose="020B0600070205080204" pitchFamily="34" charset="-128"/>
              </a:rPr>
              <a:t>Image Representation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87601B-71A3-4A7C-A751-7D814048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9" y="1419802"/>
            <a:ext cx="6799262" cy="462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B6A063F-58DA-452C-83A7-47B3CFD4B313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29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6C53-D171-4369-8743-1F0782C4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LID4096" dirty="0">
                <a:ea typeface="ＭＳ Ｐゴシック" panose="020B0600070205080204" pitchFamily="34" charset="-128"/>
              </a:rPr>
              <a:t>Image Representation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88807D-2C7B-4685-BCE4-886790D6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8" r="50125"/>
          <a:stretch>
            <a:fillRect/>
          </a:stretch>
        </p:blipFill>
        <p:spPr bwMode="auto">
          <a:xfrm>
            <a:off x="2376227" y="1472809"/>
            <a:ext cx="4391546" cy="450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77EA0C7-84AD-4CEB-916B-876C37D1D717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2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981C-888B-4D69-BD05-78119F64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LID4096" dirty="0">
                <a:ea typeface="ＭＳ Ｐゴシック" panose="020B0600070205080204" pitchFamily="34" charset="-128"/>
              </a:rPr>
              <a:t>Image Representation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960E4C-4972-4FDC-AE39-0759151E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4" t="-638" r="9833" b="50484"/>
          <a:stretch>
            <a:fillRect/>
          </a:stretch>
        </p:blipFill>
        <p:spPr bwMode="auto">
          <a:xfrm>
            <a:off x="1176338" y="1457740"/>
            <a:ext cx="7031898" cy="463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17911F5-6F1C-462E-8583-30E4F1209B1E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680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DE3-976C-4E96-9F9D-FF9179D4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LID4096" dirty="0">
                <a:ea typeface="ＭＳ Ｐゴシック" panose="020B0600070205080204" pitchFamily="34" charset="-128"/>
              </a:rPr>
              <a:t>Image Representation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F5D18C-9A7E-4962-8C2E-0A59B980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8" t="48988" r="-4201"/>
          <a:stretch>
            <a:fillRect/>
          </a:stretch>
        </p:blipFill>
        <p:spPr bwMode="auto">
          <a:xfrm>
            <a:off x="2182817" y="1351720"/>
            <a:ext cx="4778366" cy="476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7988919-1839-4281-BB4D-3904FC1632D3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23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5D20-C698-4A63-8695-9A4D3A14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Spatial Resolution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60DD-B5FF-428F-95A0-9BD8BFBF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4450"/>
            <a:ext cx="7600950" cy="49260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i="1" dirty="0">
                <a:ea typeface="ＭＳ Ｐゴシック" panose="020B0600070205080204" pitchFamily="34" charset="-128"/>
              </a:rPr>
              <a:t>The spatial resolution</a:t>
            </a:r>
            <a:r>
              <a:rPr lang="en-IE" altLang="LID4096" dirty="0">
                <a:ea typeface="ＭＳ Ｐゴシック" panose="020B0600070205080204" pitchFamily="34" charset="-128"/>
              </a:rPr>
              <a:t> of an image is determined by how sampling was carried out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Spatial resolution simply refers to the smallest discernible detail in an image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Vision specialists will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often talk about pixel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size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Graphic designers will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talk about dots per </a:t>
            </a:r>
            <a:br>
              <a:rPr lang="en-IE" altLang="LID4096" sz="2800" dirty="0">
                <a:ea typeface="ＭＳ Ｐゴシック" panose="020B0600070205080204" pitchFamily="34" charset="-128"/>
              </a:rPr>
            </a:br>
            <a:r>
              <a:rPr lang="en-IE" altLang="LID4096" sz="2800" dirty="0">
                <a:ea typeface="ＭＳ Ｐゴシック" panose="020B0600070205080204" pitchFamily="34" charset="-128"/>
              </a:rPr>
              <a:t>inch (DPI)</a:t>
            </a:r>
          </a:p>
          <a:p>
            <a:endParaRPr lang="LID4096" dirty="0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B183E580-993D-455D-91B0-9220B9D5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63" y="3429000"/>
            <a:ext cx="3168967" cy="254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6">
            <a:extLst>
              <a:ext uri="{FF2B5EF4-FFF2-40B4-BE49-F238E27FC236}">
                <a16:creationId xmlns:a16="http://schemas.microsoft.com/office/drawing/2014/main" id="{09ECE9A9-C1B1-4A5C-9385-162CCBE89056}"/>
              </a:ext>
            </a:extLst>
          </p:cNvPr>
          <p:cNvSpPr>
            <a:spLocks noChangeArrowheads="1"/>
          </p:cNvSpPr>
          <p:nvPr/>
        </p:nvSpPr>
        <p:spPr bwMode="auto">
          <a:xfrm rot="20706300">
            <a:off x="4555711" y="4181934"/>
            <a:ext cx="2270125" cy="1943100"/>
          </a:xfrm>
          <a:prstGeom prst="irregularSeal1">
            <a:avLst/>
          </a:prstGeom>
          <a:solidFill>
            <a:srgbClr val="99CCFF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 b="1" dirty="0">
                <a:solidFill>
                  <a:schemeClr val="accent2"/>
                </a:solidFill>
              </a:rPr>
              <a:t>5.1 Megapixels</a:t>
            </a:r>
            <a:endParaRPr lang="en-US" altLang="LID4096" sz="18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AB2F73-77ED-46DB-8A37-CDCA906F64FE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505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1C3F-DC68-43C5-8B93-C97BD297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Spatial Resolution (cont.…)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BE1FDB-62D7-41BB-8334-FB4770BD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2"/>
          <a:stretch>
            <a:fillRect/>
          </a:stretch>
        </p:blipFill>
        <p:spPr bwMode="auto">
          <a:xfrm>
            <a:off x="733994" y="1912915"/>
            <a:ext cx="7676012" cy="363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C1E3E47-1DED-47BA-A2A1-AFDA540031AB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5858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7EB-1FFF-4C04-9935-D7CAFB89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Spatial Resolution (cont.…)</a:t>
            </a:r>
            <a:endParaRPr lang="LID4096" dirty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9980EB7-D174-4474-AB15-0289408EDFD1}"/>
              </a:ext>
            </a:extLst>
          </p:cNvPr>
          <p:cNvGrpSpPr>
            <a:grpSpLocks/>
          </p:cNvGrpSpPr>
          <p:nvPr/>
        </p:nvGrpSpPr>
        <p:grpSpPr bwMode="auto">
          <a:xfrm>
            <a:off x="1004094" y="1253563"/>
            <a:ext cx="7135812" cy="5130593"/>
            <a:chOff x="3373438" y="2854325"/>
            <a:chExt cx="5440362" cy="401955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25D84BD5-0C0D-45C1-ADF5-FBD0E7325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05"/>
            <a:stretch>
              <a:fillRect/>
            </a:stretch>
          </p:blipFill>
          <p:spPr bwMode="auto">
            <a:xfrm>
              <a:off x="3373438" y="3073400"/>
              <a:ext cx="5440362" cy="360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7D13891-4402-4B2E-A8FE-6A93E4A2E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2867025"/>
              <a:ext cx="10017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200"/>
                <a:t>1024 * 1024</a:t>
              </a:r>
              <a:endParaRPr lang="en-US" altLang="LID4096" sz="12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F4572175-D1BE-40FC-88F9-723BE416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900" y="2854325"/>
              <a:ext cx="8334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200"/>
                <a:t>512 * 512</a:t>
              </a:r>
              <a:endParaRPr lang="en-US" altLang="LID4096" sz="12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955B8965-5582-43CE-AEE8-E9417E979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663" y="2876550"/>
              <a:ext cx="8334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200"/>
                <a:t>256 * 256</a:t>
              </a:r>
              <a:endParaRPr lang="en-US" altLang="LID4096" sz="12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179EB00-0E2B-4CF5-9C7A-FD27B3831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5" y="6599238"/>
              <a:ext cx="83343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200"/>
                <a:t>128 * 128</a:t>
              </a:r>
              <a:endParaRPr lang="en-US" altLang="LID4096" sz="12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586AA95-A590-4629-82E4-8B004695C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875" y="6599238"/>
              <a:ext cx="665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200"/>
                <a:t>64 * 64</a:t>
              </a:r>
              <a:endParaRPr lang="en-US" altLang="LID4096" sz="12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6E65284A-3ED7-4EBC-891F-958213358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388" y="6599238"/>
              <a:ext cx="665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200"/>
                <a:t>32 * 32</a:t>
              </a:r>
              <a:endParaRPr lang="en-US" altLang="LID4096" sz="1200"/>
            </a:p>
          </p:txBody>
        </p: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B28CE1A-DA9B-4975-AA4C-885474FF2A4A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613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B140-5B56-4AE1-86C8-D107AC96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5FFE-8406-43E3-B331-B37E16EE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95400"/>
            <a:ext cx="7696200" cy="494505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IE" altLang="LID4096" sz="2800" i="1" dirty="0">
                <a:ea typeface="ＭＳ Ｐゴシック" panose="020B0600070205080204" pitchFamily="34" charset="-128"/>
              </a:rPr>
              <a:t>Intensity level resolution</a:t>
            </a:r>
            <a:r>
              <a:rPr lang="en-IE" altLang="LID4096" sz="2800" dirty="0">
                <a:ea typeface="ＭＳ Ｐゴシック" panose="020B0600070205080204" pitchFamily="34" charset="-128"/>
              </a:rPr>
              <a:t> refers to the number of intensity levels used to represent the image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more intensity levels used, the finer the level of detail discernible in an image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Intensity level resolution is usually given in terms of the number of bits used to store each intensity level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pPr algn="just"/>
            <a:endParaRPr lang="LID4096" sz="2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8B6AFC-E671-4E96-8CE1-6B0B052E56D2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78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6274-6FEB-44E4-9936-6D709C8B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5192-3335-4042-8D58-B2D4CC82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1297858"/>
            <a:ext cx="7698658" cy="494259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This lecture will cover:</a:t>
            </a:r>
            <a:endParaRPr lang="en-IE" altLang="LID4096" dirty="0"/>
          </a:p>
          <a:p>
            <a:pPr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Recap</a:t>
            </a:r>
          </a:p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human visual system</a:t>
            </a:r>
          </a:p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Light and the electromagnetic spectrum</a:t>
            </a:r>
          </a:p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Image representation</a:t>
            </a:r>
          </a:p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Sampling, quantisation and resolution</a:t>
            </a:r>
          </a:p>
          <a:p>
            <a:pPr lvl="1" eaLnBrk="1" hangingPunct="1">
              <a:buClrTx/>
              <a:buFont typeface="Wingdings" panose="05000000000000000000" pitchFamily="2" charset="2"/>
              <a:buChar char="§"/>
            </a:pPr>
            <a:endParaRPr lang="en-IE" altLang="LID4096" sz="2400" dirty="0">
              <a:ea typeface="ＭＳ Ｐゴシック" panose="020B0600070205080204" pitchFamily="34" charset="-128"/>
            </a:endParaRPr>
          </a:p>
          <a:p>
            <a:endParaRPr lang="LID4096" sz="2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C236374-568C-4A3C-9C5E-1904777558B9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5518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CD3-B3BA-44C4-90A3-2E6F847B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Resolution: Cont.</a:t>
            </a:r>
            <a:endParaRPr lang="LID4096" dirty="0"/>
          </a:p>
        </p:txBody>
      </p:sp>
      <p:sp>
        <p:nvSpPr>
          <p:cNvPr id="5" name="Rectangle 22" descr="3">
            <a:extLst>
              <a:ext uri="{FF2B5EF4-FFF2-40B4-BE49-F238E27FC236}">
                <a16:creationId xmlns:a16="http://schemas.microsoft.com/office/drawing/2014/main" id="{37AD2F84-167D-40CE-9B85-DCDBE21C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68" y="2555599"/>
            <a:ext cx="2325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 b="1"/>
              <a:t>Number of Bits</a:t>
            </a:r>
            <a:endParaRPr lang="en-US" altLang="LID4096" sz="1600" b="1"/>
          </a:p>
        </p:txBody>
      </p:sp>
      <p:sp>
        <p:nvSpPr>
          <p:cNvPr id="6" name="Rectangle 23" descr="4">
            <a:extLst>
              <a:ext uri="{FF2B5EF4-FFF2-40B4-BE49-F238E27FC236}">
                <a16:creationId xmlns:a16="http://schemas.microsoft.com/office/drawing/2014/main" id="{5882DA99-05FC-4C11-A959-04AD2910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2555599"/>
            <a:ext cx="2325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 b="1"/>
              <a:t>Number of Intensity Levels</a:t>
            </a:r>
            <a:endParaRPr lang="en-US" altLang="LID4096" sz="1600" b="1"/>
          </a:p>
        </p:txBody>
      </p:sp>
      <p:sp>
        <p:nvSpPr>
          <p:cNvPr id="7" name="Rectangle 24" descr="5">
            <a:extLst>
              <a:ext uri="{FF2B5EF4-FFF2-40B4-BE49-F238E27FC236}">
                <a16:creationId xmlns:a16="http://schemas.microsoft.com/office/drawing/2014/main" id="{8CEE3DFD-325C-4680-965A-4FB3313C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43" y="2555599"/>
            <a:ext cx="2325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 b="1"/>
              <a:t>Examples</a:t>
            </a:r>
            <a:endParaRPr lang="en-US" altLang="LID4096" sz="1600" b="1"/>
          </a:p>
        </p:txBody>
      </p:sp>
      <p:sp>
        <p:nvSpPr>
          <p:cNvPr id="8" name="Rectangle 25" descr="6">
            <a:extLst>
              <a:ext uri="{FF2B5EF4-FFF2-40B4-BE49-F238E27FC236}">
                <a16:creationId xmlns:a16="http://schemas.microsoft.com/office/drawing/2014/main" id="{9EA9F24D-EF03-419C-9473-795FD780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68" y="3135037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1</a:t>
            </a:r>
            <a:endParaRPr lang="en-US" altLang="LID4096" sz="1600"/>
          </a:p>
        </p:txBody>
      </p:sp>
      <p:sp>
        <p:nvSpPr>
          <p:cNvPr id="9" name="Rectangle 26" descr="7">
            <a:extLst>
              <a:ext uri="{FF2B5EF4-FFF2-40B4-BE49-F238E27FC236}">
                <a16:creationId xmlns:a16="http://schemas.microsoft.com/office/drawing/2014/main" id="{A0F90330-D10C-4989-BE39-2DB73CD4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3135037"/>
            <a:ext cx="2325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2</a:t>
            </a:r>
            <a:endParaRPr lang="en-US" altLang="LID4096" sz="1600"/>
          </a:p>
        </p:txBody>
      </p:sp>
      <p:sp>
        <p:nvSpPr>
          <p:cNvPr id="10" name="Rectangle 27" descr="8">
            <a:extLst>
              <a:ext uri="{FF2B5EF4-FFF2-40B4-BE49-F238E27FC236}">
                <a16:creationId xmlns:a16="http://schemas.microsoft.com/office/drawing/2014/main" id="{FF31A82C-A733-4CED-BAD2-CDBCE012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43" y="3135037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0, 1</a:t>
            </a:r>
            <a:endParaRPr lang="en-US" altLang="LID4096" sz="1600"/>
          </a:p>
        </p:txBody>
      </p:sp>
      <p:sp>
        <p:nvSpPr>
          <p:cNvPr id="11" name="Rectangle 28" descr="9">
            <a:extLst>
              <a:ext uri="{FF2B5EF4-FFF2-40B4-BE49-F238E27FC236}">
                <a16:creationId xmlns:a16="http://schemas.microsoft.com/office/drawing/2014/main" id="{B3343337-D002-45BD-A41F-F0B0A90BB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68" y="3469999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2</a:t>
            </a:r>
            <a:endParaRPr lang="en-US" altLang="LID4096" sz="1600"/>
          </a:p>
        </p:txBody>
      </p:sp>
      <p:sp>
        <p:nvSpPr>
          <p:cNvPr id="12" name="Rectangle 29" descr="10">
            <a:extLst>
              <a:ext uri="{FF2B5EF4-FFF2-40B4-BE49-F238E27FC236}">
                <a16:creationId xmlns:a16="http://schemas.microsoft.com/office/drawing/2014/main" id="{914266E2-9FE5-4676-8245-72F3AD65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3469999"/>
            <a:ext cx="2325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4</a:t>
            </a:r>
            <a:endParaRPr lang="en-US" altLang="LID4096" sz="1600"/>
          </a:p>
        </p:txBody>
      </p:sp>
      <p:sp>
        <p:nvSpPr>
          <p:cNvPr id="13" name="Rectangle 30" descr="11">
            <a:extLst>
              <a:ext uri="{FF2B5EF4-FFF2-40B4-BE49-F238E27FC236}">
                <a16:creationId xmlns:a16="http://schemas.microsoft.com/office/drawing/2014/main" id="{774D7CAA-A07A-4825-A970-790CDE31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43" y="3469999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00, 01, 10, 11</a:t>
            </a:r>
            <a:endParaRPr lang="en-US" altLang="LID4096" sz="1600"/>
          </a:p>
        </p:txBody>
      </p:sp>
      <p:sp>
        <p:nvSpPr>
          <p:cNvPr id="14" name="Rectangle 31" descr="12">
            <a:extLst>
              <a:ext uri="{FF2B5EF4-FFF2-40B4-BE49-F238E27FC236}">
                <a16:creationId xmlns:a16="http://schemas.microsoft.com/office/drawing/2014/main" id="{B71FF829-71FB-4FA1-B7C3-9D1C6FA3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68" y="3804962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4</a:t>
            </a:r>
            <a:endParaRPr lang="en-US" altLang="LID4096" sz="1600"/>
          </a:p>
        </p:txBody>
      </p:sp>
      <p:sp>
        <p:nvSpPr>
          <p:cNvPr id="15" name="Rectangle 32" descr="13">
            <a:extLst>
              <a:ext uri="{FF2B5EF4-FFF2-40B4-BE49-F238E27FC236}">
                <a16:creationId xmlns:a16="http://schemas.microsoft.com/office/drawing/2014/main" id="{9A387F20-0224-4265-9497-953C8D52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3804962"/>
            <a:ext cx="2325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16</a:t>
            </a:r>
            <a:endParaRPr lang="en-US" altLang="LID4096" sz="1600"/>
          </a:p>
        </p:txBody>
      </p:sp>
      <p:sp>
        <p:nvSpPr>
          <p:cNvPr id="16" name="Rectangle 33" descr="14">
            <a:extLst>
              <a:ext uri="{FF2B5EF4-FFF2-40B4-BE49-F238E27FC236}">
                <a16:creationId xmlns:a16="http://schemas.microsoft.com/office/drawing/2014/main" id="{F75F2E31-DF05-4FA3-BB93-3FD05C52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43" y="3804962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0000, 0101, 1111</a:t>
            </a:r>
            <a:endParaRPr lang="en-US" altLang="LID4096" sz="1600"/>
          </a:p>
        </p:txBody>
      </p:sp>
      <p:sp>
        <p:nvSpPr>
          <p:cNvPr id="17" name="Rectangle 54" descr="15">
            <a:extLst>
              <a:ext uri="{FF2B5EF4-FFF2-40B4-BE49-F238E27FC236}">
                <a16:creationId xmlns:a16="http://schemas.microsoft.com/office/drawing/2014/main" id="{AAB2B77D-998A-4CC5-A916-1E668728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68" y="4139924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8</a:t>
            </a:r>
            <a:endParaRPr lang="en-US" altLang="LID4096" sz="1600"/>
          </a:p>
        </p:txBody>
      </p:sp>
      <p:sp>
        <p:nvSpPr>
          <p:cNvPr id="18" name="Rectangle 56" descr="16">
            <a:extLst>
              <a:ext uri="{FF2B5EF4-FFF2-40B4-BE49-F238E27FC236}">
                <a16:creationId xmlns:a16="http://schemas.microsoft.com/office/drawing/2014/main" id="{D661B509-2BA7-401C-9B16-4AFB7235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4139924"/>
            <a:ext cx="2325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256</a:t>
            </a:r>
            <a:endParaRPr lang="en-US" altLang="LID4096" sz="1600"/>
          </a:p>
        </p:txBody>
      </p:sp>
      <p:sp>
        <p:nvSpPr>
          <p:cNvPr id="19" name="Rectangle 58" descr="17">
            <a:extLst>
              <a:ext uri="{FF2B5EF4-FFF2-40B4-BE49-F238E27FC236}">
                <a16:creationId xmlns:a16="http://schemas.microsoft.com/office/drawing/2014/main" id="{E80B885F-E64B-44D3-8F43-422EAA1B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43" y="4139924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00110011, 01010101</a:t>
            </a:r>
            <a:endParaRPr lang="en-US" altLang="LID4096" sz="1600"/>
          </a:p>
        </p:txBody>
      </p:sp>
      <p:sp>
        <p:nvSpPr>
          <p:cNvPr id="20" name="Rectangle 34" descr="18">
            <a:extLst>
              <a:ext uri="{FF2B5EF4-FFF2-40B4-BE49-F238E27FC236}">
                <a16:creationId xmlns:a16="http://schemas.microsoft.com/office/drawing/2014/main" id="{D5494871-8C36-4CF9-916E-59A9533D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68" y="4474887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16</a:t>
            </a:r>
            <a:endParaRPr lang="en-US" altLang="LID4096" sz="1600"/>
          </a:p>
        </p:txBody>
      </p:sp>
      <p:sp>
        <p:nvSpPr>
          <p:cNvPr id="21" name="Rectangle 35" descr="19">
            <a:extLst>
              <a:ext uri="{FF2B5EF4-FFF2-40B4-BE49-F238E27FC236}">
                <a16:creationId xmlns:a16="http://schemas.microsoft.com/office/drawing/2014/main" id="{72CD66F7-281D-4143-B990-7D6DF89B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4474887"/>
            <a:ext cx="2325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65,536</a:t>
            </a:r>
            <a:endParaRPr lang="en-US" altLang="LID4096" sz="1600"/>
          </a:p>
        </p:txBody>
      </p:sp>
      <p:sp>
        <p:nvSpPr>
          <p:cNvPr id="22" name="Rectangle 36" descr="20">
            <a:extLst>
              <a:ext uri="{FF2B5EF4-FFF2-40B4-BE49-F238E27FC236}">
                <a16:creationId xmlns:a16="http://schemas.microsoft.com/office/drawing/2014/main" id="{BBBC222A-18B9-4A77-B45D-DD7EC68E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43" y="4474887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sz="1600"/>
              <a:t>1010101010101010</a:t>
            </a:r>
            <a:endParaRPr lang="en-US" altLang="LID4096" sz="160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15E7F4B6-7A9A-4CAA-82BD-A93914B4E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2555599"/>
            <a:ext cx="6977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3C704A6F-053B-4961-BC34-37EA51380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3469999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25" name="Line 40">
            <a:extLst>
              <a:ext uri="{FF2B5EF4-FFF2-40B4-BE49-F238E27FC236}">
                <a16:creationId xmlns:a16="http://schemas.microsoft.com/office/drawing/2014/main" id="{E4464DFF-03B9-4BAE-9D54-BB4BA78AB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3804962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05AB533F-3FAB-4C81-98F6-22952E51E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4139924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27" name="Line 42">
            <a:extLst>
              <a:ext uri="{FF2B5EF4-FFF2-40B4-BE49-F238E27FC236}">
                <a16:creationId xmlns:a16="http://schemas.microsoft.com/office/drawing/2014/main" id="{A3AC0D50-2983-4AE6-A64F-A8FF1BAB7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4809849"/>
            <a:ext cx="6977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E843D6B0-A69A-4702-A0B8-668A793E5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2555599"/>
            <a:ext cx="0" cy="2254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206D7029-5FF4-4248-852B-CC041A2C7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156" y="2555599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71659D99-B8A9-4CB9-81C6-40E941D83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843" y="2555599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1" name="Line 46">
            <a:extLst>
              <a:ext uri="{FF2B5EF4-FFF2-40B4-BE49-F238E27FC236}">
                <a16:creationId xmlns:a16="http://schemas.microsoft.com/office/drawing/2014/main" id="{62D72DC7-5F1F-43BD-B36E-BD174A62D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0531" y="2555599"/>
            <a:ext cx="0" cy="2254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FE31364D-91AC-43CC-BFD8-A8469E22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4474887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53CFC88B-18DA-42DF-B859-4A0DB1C8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468" y="3135037"/>
            <a:ext cx="6977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8ADCB9B-BE0A-4B2A-B043-BB24B2464091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388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C1B-31A7-44F3-86F4-CB009E34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 (cont.…)</a:t>
            </a:r>
            <a:endParaRPr lang="LID4096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467C564-DE3B-437C-BFFD-87A85421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04" y="1466056"/>
            <a:ext cx="1728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200"/>
              <a:t>128 grey levels (7 bpp)</a:t>
            </a:r>
            <a:endParaRPr lang="en-US" altLang="LID4096" sz="12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79155D4-6F57-46C9-8D10-5A7D9F6A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16" y="1462757"/>
            <a:ext cx="164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200"/>
              <a:t>64 grey levels (6 bpp)</a:t>
            </a:r>
            <a:endParaRPr lang="en-US" altLang="LID4096" sz="120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9CCAD7E-E51D-4B37-9D43-DD0DED897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881" y="1462756"/>
            <a:ext cx="164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200"/>
              <a:t>32 grey levels (5 bpp)</a:t>
            </a:r>
            <a:endParaRPr lang="en-US" altLang="LID4096" sz="120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A268C73-83A9-40E7-8AC5-D69248EC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54" y="6046221"/>
            <a:ext cx="164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200" dirty="0"/>
              <a:t>16 grey levels (4 </a:t>
            </a:r>
            <a:r>
              <a:rPr lang="en-IE" altLang="LID4096" sz="1200" dirty="0" err="1"/>
              <a:t>bpp</a:t>
            </a:r>
            <a:r>
              <a:rPr lang="en-IE" altLang="LID4096" sz="1200" dirty="0"/>
              <a:t>)</a:t>
            </a:r>
            <a:endParaRPr lang="en-US" altLang="LID4096" sz="1200" dirty="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D085EC17-4C1A-4C5A-BC4D-481B3883B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879" y="6055472"/>
            <a:ext cx="15605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200" dirty="0"/>
              <a:t>8 grey levels (3 </a:t>
            </a:r>
            <a:r>
              <a:rPr lang="en-IE" altLang="LID4096" sz="1200" dirty="0" err="1"/>
              <a:t>bpp</a:t>
            </a:r>
            <a:r>
              <a:rPr lang="en-IE" altLang="LID4096" sz="1200" dirty="0"/>
              <a:t>)</a:t>
            </a:r>
            <a:endParaRPr lang="en-US" altLang="LID4096" sz="120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C9DFD34-0D20-4927-A26A-84BA39C79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16" y="6052917"/>
            <a:ext cx="1560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200"/>
              <a:t>4 grey levels (2 bpp)</a:t>
            </a:r>
            <a:endParaRPr lang="en-US" altLang="LID4096" sz="120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FC651D8-3E13-4DE0-9135-5FA99F613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348" y="6039525"/>
            <a:ext cx="172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200"/>
              <a:t>2 grey levels (1 bpp)</a:t>
            </a:r>
            <a:endParaRPr lang="en-US" altLang="LID4096" sz="12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BB3923-F88F-4513-98E0-8A8FF7B9576C}"/>
              </a:ext>
            </a:extLst>
          </p:cNvPr>
          <p:cNvGrpSpPr/>
          <p:nvPr/>
        </p:nvGrpSpPr>
        <p:grpSpPr>
          <a:xfrm>
            <a:off x="950153" y="1878490"/>
            <a:ext cx="7243693" cy="4134531"/>
            <a:chOff x="923715" y="1691409"/>
            <a:chExt cx="7686784" cy="465496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C06A968-8232-44F5-A1E4-7A2B174E3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489" b="50177"/>
            <a:stretch>
              <a:fillRect/>
            </a:stretch>
          </p:blipFill>
          <p:spPr bwMode="auto">
            <a:xfrm>
              <a:off x="923715" y="1698684"/>
              <a:ext cx="3759620" cy="225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7A80B39-602B-4693-AAC8-B3BF55F0F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8" t="49698"/>
            <a:stretch>
              <a:fillRect/>
            </a:stretch>
          </p:blipFill>
          <p:spPr bwMode="auto">
            <a:xfrm>
              <a:off x="4755831" y="4003278"/>
              <a:ext cx="3854668" cy="232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AD888F-35D4-475A-AF1F-0C339F6C6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55" r="19489"/>
            <a:stretch>
              <a:fillRect/>
            </a:stretch>
          </p:blipFill>
          <p:spPr bwMode="auto">
            <a:xfrm>
              <a:off x="4803355" y="1691409"/>
              <a:ext cx="3759620" cy="227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41D945-B116-4725-A505-614DC8B98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8" b="50047"/>
            <a:stretch>
              <a:fillRect/>
            </a:stretch>
          </p:blipFill>
          <p:spPr bwMode="auto">
            <a:xfrm>
              <a:off x="927210" y="3986807"/>
              <a:ext cx="3756125" cy="235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 Box 5">
            <a:extLst>
              <a:ext uri="{FF2B5EF4-FFF2-40B4-BE49-F238E27FC236}">
                <a16:creationId xmlns:a16="http://schemas.microsoft.com/office/drawing/2014/main" id="{622629DF-EA5F-438B-9E8A-ADE5744C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08" y="1423125"/>
            <a:ext cx="2205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200" dirty="0"/>
              <a:t>256 grey levels (8 bits per pixel)</a:t>
            </a:r>
            <a:endParaRPr lang="en-US" altLang="LID4096" sz="120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2E30D2D-655B-4BC4-8AC9-49451EBB3020}"/>
              </a:ext>
            </a:extLst>
          </p:cNvPr>
          <p:cNvSpPr txBox="1">
            <a:spLocks/>
          </p:cNvSpPr>
          <p:nvPr/>
        </p:nvSpPr>
        <p:spPr>
          <a:xfrm>
            <a:off x="8165308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60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627A-3A53-4958-A1AA-14A3E40F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Resolution: How Much Is Enough?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9C9-4EFB-4346-9952-6F6C1103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95400"/>
            <a:ext cx="7270750" cy="4945053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big question with resolution is always how much is enough?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This all depends on what is in the image and what you would like to do with it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Key questions include</a:t>
            </a:r>
          </a:p>
          <a:p>
            <a:pPr marL="742950"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600" dirty="0">
                <a:ea typeface="ＭＳ Ｐゴシック" panose="020B0600070205080204" pitchFamily="34" charset="-128"/>
              </a:rPr>
              <a:t>Does the image look aesthetically pleasing?</a:t>
            </a:r>
          </a:p>
          <a:p>
            <a:pPr marL="742950"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600" dirty="0">
                <a:ea typeface="ＭＳ Ｐゴシック" panose="020B0600070205080204" pitchFamily="34" charset="-128"/>
              </a:rPr>
              <a:t>Can you see what you need to see within the image?</a:t>
            </a: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3B51139-61DA-4F5B-9594-D71C73800F63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3430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073-85A3-435C-AF20-EDA45E8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>
                <a:ea typeface="ＭＳ Ｐゴシック" panose="020B0600070205080204" pitchFamily="34" charset="-128"/>
              </a:rPr>
              <a:t>Resolution: How Much Is Enough? (cont.…)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EE79-38E5-40F6-99B5-ED550750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772400" cy="4945053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picture on the right is fine for counting the number of cars, but not for reading the number plate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FD1BEE4-11FE-4050-9A6B-E3BB7869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78" y="2980704"/>
            <a:ext cx="32067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ar">
            <a:extLst>
              <a:ext uri="{FF2B5EF4-FFF2-40B4-BE49-F238E27FC236}">
                <a16:creationId xmlns:a16="http://schemas.microsoft.com/office/drawing/2014/main" id="{BCC9B50B-F071-4917-ADC6-CBCA4202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23" y="2980704"/>
            <a:ext cx="32289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81DCB86-98D1-407F-A02E-65C512CB95FB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871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1FD3-4AFF-46A0-8E56-9569F3C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 (cont.…)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7E42A-9E1B-4127-A0D9-4C7ACAE0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0"/>
          <a:stretch>
            <a:fillRect/>
          </a:stretch>
        </p:blipFill>
        <p:spPr bwMode="auto">
          <a:xfrm>
            <a:off x="811351" y="2095600"/>
            <a:ext cx="7551668" cy="253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>
            <a:extLst>
              <a:ext uri="{FF2B5EF4-FFF2-40B4-BE49-F238E27FC236}">
                <a16:creationId xmlns:a16="http://schemas.microsoft.com/office/drawing/2014/main" id="{19844303-C786-409B-89A2-7F8FB5AF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926" y="4625945"/>
            <a:ext cx="1263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800" dirty="0"/>
              <a:t>Low Detail</a:t>
            </a:r>
            <a:endParaRPr lang="en-US" altLang="LID4096" sz="1800" dirty="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F0DE49CA-73F1-4CAE-A321-BA5E5591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922" y="4660195"/>
            <a:ext cx="166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/>
              <a:t>Medium Detail</a:t>
            </a:r>
            <a:endParaRPr lang="en-US" altLang="LID4096" sz="18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5A0AC32-12AE-4556-BC02-64EA08730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93" y="4673448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/>
              <a:t>High Detail</a:t>
            </a:r>
            <a:endParaRPr lang="en-US" altLang="LID4096" sz="180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59FE4AC-B49C-4B0F-91F5-2ADFAD0BA6B6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6632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5C37-7E38-4217-81C4-C109E5BA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 (cont.…)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3FC7E-721D-4F4E-9EAF-61FC0973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86" b="24730"/>
          <a:stretch>
            <a:fillRect/>
          </a:stretch>
        </p:blipFill>
        <p:spPr bwMode="auto">
          <a:xfrm>
            <a:off x="2131446" y="1272209"/>
            <a:ext cx="4881108" cy="49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E2F6F4F-6878-4119-A496-9F4E8CCFCDE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753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4DB-3C32-4288-BA57-ABD16EF5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 (cont.…)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4594E-EF81-4739-B598-9949258A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5" r="32887" b="24730"/>
          <a:stretch>
            <a:fillRect/>
          </a:stretch>
        </p:blipFill>
        <p:spPr bwMode="auto">
          <a:xfrm>
            <a:off x="2027573" y="1267154"/>
            <a:ext cx="50888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D211CA0-F2BE-4A32-AC5C-A91260C0D77F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539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A4A-C16E-43DB-9E8A-829D4F35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Intensity Level Resolution (cont.…)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18DF5-5D6A-469B-A6F3-5BADD8B0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0" r="-507" b="24730"/>
          <a:stretch>
            <a:fillRect/>
          </a:stretch>
        </p:blipFill>
        <p:spPr bwMode="auto">
          <a:xfrm>
            <a:off x="2042447" y="1311965"/>
            <a:ext cx="5059105" cy="49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0EC6D69-C966-42F4-BC2C-4C6A69DFA1FA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7852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728C-5137-4FA8-8A8B-C932BC4B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1723-2EE4-430F-97F0-3902B8D2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352550"/>
            <a:ext cx="7753350" cy="48879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We have looked at: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Human visual system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Light and the electromagnetic spectrum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Image representation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Sampling, quantisation and resolution</a:t>
            </a:r>
          </a:p>
          <a:p>
            <a:pPr marL="0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Next time we start to look at techniques for image enhancement</a:t>
            </a:r>
          </a:p>
          <a:p>
            <a:pPr>
              <a:buFont typeface="Wingdings" panose="05000000000000000000" pitchFamily="2" charset="2"/>
              <a:buChar char="§"/>
            </a:pPr>
            <a:endParaRPr lang="LID4096" sz="2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3CD7707-DD9A-4CAF-99CA-172312595C32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43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0D2CD8-99BC-43E7-9740-0F9FA1FAA9BD}"/>
              </a:ext>
            </a:extLst>
          </p:cNvPr>
          <p:cNvSpPr txBox="1"/>
          <p:nvPr/>
        </p:nvSpPr>
        <p:spPr>
          <a:xfrm>
            <a:off x="704850" y="1362075"/>
            <a:ext cx="7210425" cy="2687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en-US" sz="2800" dirty="0">
                <a:solidFill>
                  <a:srgbClr val="262626"/>
                </a:solidFill>
                <a:latin typeface="+mn-lt"/>
              </a:rPr>
              <a:t>What is image enhancement?</a:t>
            </a:r>
          </a:p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en-US" sz="2800" dirty="0">
                <a:solidFill>
                  <a:srgbClr val="262626"/>
                </a:solidFill>
                <a:latin typeface="+mn-lt"/>
              </a:rPr>
              <a:t>Different kinds of image enhancement</a:t>
            </a:r>
          </a:p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en-US" sz="2800" dirty="0">
                <a:solidFill>
                  <a:srgbClr val="262626"/>
                </a:solidFill>
                <a:latin typeface="+mn-lt"/>
              </a:rPr>
              <a:t>Histogram processing</a:t>
            </a:r>
          </a:p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en-US" sz="2800" dirty="0">
                <a:solidFill>
                  <a:srgbClr val="262626"/>
                </a:solidFill>
                <a:latin typeface="+mn-lt"/>
              </a:rPr>
              <a:t>Point processing</a:t>
            </a:r>
          </a:p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en-US" sz="2800" dirty="0">
                <a:solidFill>
                  <a:srgbClr val="262626"/>
                </a:solidFill>
                <a:latin typeface="+mn-lt"/>
              </a:rPr>
              <a:t>Neighbourhood operations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C14005-85F9-4A2E-BA40-18E7A6BD07D5}"/>
              </a:ext>
            </a:extLst>
          </p:cNvPr>
          <p:cNvSpPr txBox="1">
            <a:spLocks/>
          </p:cNvSpPr>
          <p:nvPr/>
        </p:nvSpPr>
        <p:spPr>
          <a:xfrm>
            <a:off x="1176338" y="473844"/>
            <a:ext cx="6799262" cy="68729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altLang="LID4096" dirty="0">
                <a:ea typeface="ＭＳ Ｐゴシック" panose="020B0600070205080204" pitchFamily="34" charset="-128"/>
              </a:rPr>
              <a:t>Next Lecture</a:t>
            </a:r>
            <a:endParaRPr lang="LID4096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CF2D30-AB21-46A5-A491-751C3862798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36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8846-A367-4851-92BA-4E31381D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Human Visual System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0A56-B463-4BEC-98BB-5D1A97D8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1327356"/>
            <a:ext cx="7831394" cy="4913098"/>
          </a:xfrm>
        </p:spPr>
        <p:txBody>
          <a:bodyPr/>
          <a:lstStyle/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best vision model we have!</a:t>
            </a:r>
          </a:p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Knowledge of how images form in the eye can help us with processing digital images</a:t>
            </a:r>
          </a:p>
          <a:p>
            <a:pPr marL="285750" lvl="1" eaLnBrk="1" hangingPunct="1"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We will take just a brief overview of the human visual system</a:t>
            </a:r>
          </a:p>
          <a:p>
            <a:pPr marL="0" indent="0" eaLnBrk="1" hangingPunct="1"/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LID4096" sz="2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CA390A1-9230-4EC0-B702-0B4C979D961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9794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9EE646-D866-4EF7-B837-E1C3E32B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91" y="2920699"/>
            <a:ext cx="34115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 b="1" i="1" dirty="0">
                <a:latin typeface="Calibri" pitchFamily="34" charset="0"/>
                <a:ea typeface="Calibri" panose="020F0502020204030204" charset="0"/>
                <a:cs typeface="Calibri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58358-E201-4753-A9F3-9D449771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5553-1908-47D4-8323-C3BA58626E78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B42E-4091-44DA-9866-12EFB524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Structure Of The Human Eye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98F4-952B-4D94-87E1-76CC9655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356852"/>
            <a:ext cx="7415161" cy="4883601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lens focuses light from objects onto the retina</a:t>
            </a:r>
          </a:p>
          <a:p>
            <a:pPr algn="just"/>
            <a:endParaRPr lang="LID4096" sz="2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ACE5A2-74F3-43D3-A4C2-0A4F38F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1"/>
          <a:stretch>
            <a:fillRect/>
          </a:stretch>
        </p:blipFill>
        <p:spPr bwMode="auto">
          <a:xfrm>
            <a:off x="1386349" y="2300747"/>
            <a:ext cx="6667810" cy="393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DAEC8DA-E3F9-49A7-A4FC-50EBCB6B09E4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396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7EA62-CEEA-44D0-AE17-D050B770CDF8}"/>
              </a:ext>
            </a:extLst>
          </p:cNvPr>
          <p:cNvSpPr txBox="1"/>
          <p:nvPr/>
        </p:nvSpPr>
        <p:spPr>
          <a:xfrm>
            <a:off x="693174" y="1474839"/>
            <a:ext cx="7551174" cy="27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LID4096" sz="2800" dirty="0">
                <a:solidFill>
                  <a:srgbClr val="262626"/>
                </a:solidFill>
                <a:latin typeface="+mn-lt"/>
              </a:rPr>
              <a:t>The retina is covered with light receptors called cones (6-7 million) and rods (75-150 million)</a:t>
            </a:r>
          </a:p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LID4096" sz="2800" dirty="0">
                <a:solidFill>
                  <a:srgbClr val="262626"/>
                </a:solidFill>
                <a:latin typeface="+mn-lt"/>
              </a:rPr>
              <a:t>Cones are concentrated around the fovea and are very sensitive to colour</a:t>
            </a:r>
          </a:p>
          <a:p>
            <a:pPr marL="285750" lvl="1" indent="-285750" defTabSz="4572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Wingdings" panose="05000000000000000000" pitchFamily="2" charset="2"/>
              <a:buChar char="§"/>
            </a:pPr>
            <a:r>
              <a:rPr lang="en-IE" altLang="LID4096" sz="2800" dirty="0">
                <a:solidFill>
                  <a:srgbClr val="262626"/>
                </a:solidFill>
                <a:latin typeface="+mn-lt"/>
              </a:rPr>
              <a:t>Rods are more spread out and are sensitive to low levels of illumination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8BC40E-412A-43CE-9F34-59F21FD91191}"/>
              </a:ext>
            </a:extLst>
          </p:cNvPr>
          <p:cNvSpPr txBox="1">
            <a:spLocks/>
          </p:cNvSpPr>
          <p:nvPr/>
        </p:nvSpPr>
        <p:spPr>
          <a:xfrm>
            <a:off x="1176338" y="473844"/>
            <a:ext cx="6799262" cy="68729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altLang="LID4096" dirty="0">
                <a:ea typeface="ＭＳ Ｐゴシック" panose="020B0600070205080204" pitchFamily="34" charset="-128"/>
              </a:rPr>
              <a:t>Structure Of The Human Eye...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039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B8A5-A17D-4F9F-B821-134FC4F0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Blind-Spot Experiment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1D38-A2C3-4DC8-83D2-EFED92C0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926"/>
            <a:ext cx="7715250" cy="4935528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Draw an image similar to that below on a piece of paper (the dot and cross are about 6 inches apart)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endParaRPr lang="en-IE" altLang="LID4096" sz="2800" dirty="0">
              <a:ea typeface="ＭＳ Ｐゴシック" panose="020B0600070205080204" pitchFamily="34" charset="-128"/>
            </a:endParaRP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endParaRPr lang="en-IE" altLang="LID4096" sz="2800" dirty="0">
              <a:ea typeface="ＭＳ Ｐゴシック" panose="020B0600070205080204" pitchFamily="34" charset="-128"/>
            </a:endParaRP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Close your right eye and focus on the cross with your left eye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Hold the image about 20 inches away from your face and move it slowly towards you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The dot should disappear!</a:t>
            </a:r>
            <a:endParaRPr lang="en-US" altLang="LID4096" sz="2800" dirty="0">
              <a:ea typeface="ＭＳ Ｐゴシック" panose="020B0600070205080204" pitchFamily="34" charset="-128"/>
            </a:endParaRPr>
          </a:p>
          <a:p>
            <a:endParaRPr lang="en-IE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5" descr="o                                  +">
            <a:extLst>
              <a:ext uri="{FF2B5EF4-FFF2-40B4-BE49-F238E27FC236}">
                <a16:creationId xmlns:a16="http://schemas.microsoft.com/office/drawing/2014/main" id="{D9195A2D-4F51-443A-97EB-4C713C6A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2257426"/>
            <a:ext cx="5899150" cy="790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0211CE7-B505-40B3-9E72-EA159F9E0737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083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32DB-B192-42B8-B372-E641B06F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Blind-Spot Experiment</a:t>
            </a:r>
            <a:endParaRPr lang="LID4096" dirty="0"/>
          </a:p>
        </p:txBody>
      </p:sp>
      <p:pic>
        <p:nvPicPr>
          <p:cNvPr id="4" name="Picture 4" descr="o                                  +">
            <a:extLst>
              <a:ext uri="{FF2B5EF4-FFF2-40B4-BE49-F238E27FC236}">
                <a16:creationId xmlns:a16="http://schemas.microsoft.com/office/drawing/2014/main" id="{0CBB5C8A-DC33-4D26-AB42-3ECAF54D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6338" y="1751642"/>
            <a:ext cx="3692318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o                                  +">
            <a:extLst>
              <a:ext uri="{FF2B5EF4-FFF2-40B4-BE49-F238E27FC236}">
                <a16:creationId xmlns:a16="http://schemas.microsoft.com/office/drawing/2014/main" id="{0D884B65-EBF4-4DC6-AB85-8ECC5BAB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6338" y="2639142"/>
            <a:ext cx="3692318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o                                  +">
            <a:extLst>
              <a:ext uri="{FF2B5EF4-FFF2-40B4-BE49-F238E27FC236}">
                <a16:creationId xmlns:a16="http://schemas.microsoft.com/office/drawing/2014/main" id="{B3CC785D-196E-4B21-81D9-531BB4B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6338" y="3526642"/>
            <a:ext cx="3692318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o                                  +">
            <a:extLst>
              <a:ext uri="{FF2B5EF4-FFF2-40B4-BE49-F238E27FC236}">
                <a16:creationId xmlns:a16="http://schemas.microsoft.com/office/drawing/2014/main" id="{9EBCD0A5-3FA1-4441-9A35-0ED2C478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6338" y="4414142"/>
            <a:ext cx="3692318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o                                  +">
            <a:extLst>
              <a:ext uri="{FF2B5EF4-FFF2-40B4-BE49-F238E27FC236}">
                <a16:creationId xmlns:a16="http://schemas.microsoft.com/office/drawing/2014/main" id="{E4B37B1D-C83C-46D4-A7E9-0BBF6627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6338" y="5301642"/>
            <a:ext cx="3692318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                                  +">
            <a:extLst>
              <a:ext uri="{FF2B5EF4-FFF2-40B4-BE49-F238E27FC236}">
                <a16:creationId xmlns:a16="http://schemas.microsoft.com/office/drawing/2014/main" id="{04148D43-D75B-4488-9B09-6DB7944A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852727" y="3526642"/>
            <a:ext cx="4143992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o                                  +">
            <a:extLst>
              <a:ext uri="{FF2B5EF4-FFF2-40B4-BE49-F238E27FC236}">
                <a16:creationId xmlns:a16="http://schemas.microsoft.com/office/drawing/2014/main" id="{A9E1B34B-A5B1-4034-867B-62742C798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767127" y="3526642"/>
            <a:ext cx="4143992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o                                  +">
            <a:extLst>
              <a:ext uri="{FF2B5EF4-FFF2-40B4-BE49-F238E27FC236}">
                <a16:creationId xmlns:a16="http://schemas.microsoft.com/office/drawing/2014/main" id="{3E19E024-1DA9-4316-A4E2-7823E0CC7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681527" y="3526642"/>
            <a:ext cx="4143992" cy="5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490D3A9-EBA9-420C-B3C1-C831276E6453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2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854-2EC4-4BAA-B484-187533FD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>
                <a:ea typeface="ＭＳ Ｐゴシック" panose="020B0600070205080204" pitchFamily="34" charset="-128"/>
              </a:rPr>
              <a:t>Image Formation In The Eye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E68D-6961-42C4-B47B-4CE19A10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333500"/>
            <a:ext cx="7677150" cy="4906953"/>
          </a:xfrm>
        </p:spPr>
        <p:txBody>
          <a:bodyPr/>
          <a:lstStyle/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Muscles within the eye can be used to change the shape of the lens allowing us focus on objects that are near or far away</a:t>
            </a:r>
          </a:p>
          <a:p>
            <a:pPr marL="285750"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An image is focused onto the retina causing rods and cones to become excited which ultimately send signals to the brain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8536D1-F410-462B-A7B0-0B5A3896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/>
          <a:stretch>
            <a:fillRect/>
          </a:stretch>
        </p:blipFill>
        <p:spPr bwMode="auto">
          <a:xfrm>
            <a:off x="752475" y="3872753"/>
            <a:ext cx="7639049" cy="236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C8DD154-2D31-4F1F-9E33-0FAC7BC8AC42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35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3|14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3|75.4|35.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5693</TotalTime>
  <Words>1092</Words>
  <Application>Microsoft Office PowerPoint</Application>
  <PresentationFormat>On-screen Show (4:3)</PresentationFormat>
  <Paragraphs>194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Garamond</vt:lpstr>
      <vt:lpstr>Times New Roman</vt:lpstr>
      <vt:lpstr>Wingdings</vt:lpstr>
      <vt:lpstr>Organic</vt:lpstr>
      <vt:lpstr>Digital Image Processing</vt:lpstr>
      <vt:lpstr>PowerPoint Presentation</vt:lpstr>
      <vt:lpstr>Contents</vt:lpstr>
      <vt:lpstr>Human Visual System</vt:lpstr>
      <vt:lpstr>Structure Of The Human Eye</vt:lpstr>
      <vt:lpstr>PowerPoint Presentation</vt:lpstr>
      <vt:lpstr>Blind-Spot Experiment</vt:lpstr>
      <vt:lpstr>Blind-Spot Experiment</vt:lpstr>
      <vt:lpstr>Image Formation In The Eye</vt:lpstr>
      <vt:lpstr>Brightness Adaptation &amp; Discrimination</vt:lpstr>
      <vt:lpstr>Brightness Adaptation &amp; Discrimination (cont.…)</vt:lpstr>
      <vt:lpstr>Brightness Adaptation &amp; Discrimination (cont.…)</vt:lpstr>
      <vt:lpstr>Brightness Adaptation &amp; Discrimination (cont.…)</vt:lpstr>
      <vt:lpstr>Light And The Electromagnetic Spectrum</vt:lpstr>
      <vt:lpstr>Reflected Light</vt:lpstr>
      <vt:lpstr>Sampling, Quantisation And Resolution</vt:lpstr>
      <vt:lpstr>Image Representation</vt:lpstr>
      <vt:lpstr>Image Sampling And Quantisation</vt:lpstr>
      <vt:lpstr>Image Sampling And Quantisation</vt:lpstr>
      <vt:lpstr>Image Sampling And Quantisation</vt:lpstr>
      <vt:lpstr>Image Sampling And Quantisation (cont.…)</vt:lpstr>
      <vt:lpstr>Image Representation</vt:lpstr>
      <vt:lpstr>Image Representation</vt:lpstr>
      <vt:lpstr>Image Representation</vt:lpstr>
      <vt:lpstr>Image Representation</vt:lpstr>
      <vt:lpstr>Spatial Resolution</vt:lpstr>
      <vt:lpstr>Spatial Resolution (cont.…)</vt:lpstr>
      <vt:lpstr>Spatial Resolution (cont.…)</vt:lpstr>
      <vt:lpstr>Intensity Level Resolution</vt:lpstr>
      <vt:lpstr>Intensity Level Resolution: Cont.</vt:lpstr>
      <vt:lpstr>Intensity Level Resolution (cont.…)</vt:lpstr>
      <vt:lpstr>Resolution: How Much Is Enough?</vt:lpstr>
      <vt:lpstr>Resolution: How Much Is Enough? (cont.…)</vt:lpstr>
      <vt:lpstr>Intensity Level Resolution (cont.…)</vt:lpstr>
      <vt:lpstr>Intensity Level Resolution (cont.…)</vt:lpstr>
      <vt:lpstr>Intensity Level Resolution (cont.…)</vt:lpstr>
      <vt:lpstr>Intensity Level Resolution (cont.…)</vt:lpstr>
      <vt:lpstr>Summary</vt:lpstr>
      <vt:lpstr>PowerPoint Presentation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Brian Mac Namee</dc:creator>
  <cp:lastModifiedBy>Muhammad Sharif Malik</cp:lastModifiedBy>
  <cp:revision>459</cp:revision>
  <dcterms:created xsi:type="dcterms:W3CDTF">2006-03-19T11:05:29Z</dcterms:created>
  <dcterms:modified xsi:type="dcterms:W3CDTF">2020-09-16T00:25:17Z</dcterms:modified>
</cp:coreProperties>
</file>