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23" r:id="rId17"/>
    <p:sldId id="307" r:id="rId18"/>
    <p:sldId id="308" r:id="rId19"/>
    <p:sldId id="270" r:id="rId2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34A"/>
    <a:srgbClr val="95999A"/>
    <a:srgbClr val="017E31"/>
    <a:srgbClr val="000000"/>
    <a:srgbClr val="393D40"/>
    <a:srgbClr val="58AC62"/>
    <a:srgbClr val="6E6F73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907" autoAdjust="0"/>
  </p:normalViewPr>
  <p:slideViewPr>
    <p:cSldViewPr snapToGrid="0" snapToObjects="1">
      <p:cViewPr varScale="1">
        <p:scale>
          <a:sx n="96" d="100"/>
          <a:sy n="96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10/5/2020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10/5/2020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19465-CCE5-4388-8406-376F815BF66B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22528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606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F9AB3C-9E6B-4CB4-AD2E-C9E41AFBCBE5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22937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396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03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0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98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72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07F1BD-BE1D-4222-A16A-461B55CDDC30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22732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0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58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CA99FA-A8B7-4BF1-8940-4B2315364CF3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22835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05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10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41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Prepared by </a:t>
            </a:r>
            <a:r>
              <a:rPr lang="en-US" sz="1500" i="1" dirty="0"/>
              <a:t>Dr. Muhammad Humayoun</a:t>
            </a:r>
            <a:r>
              <a:rPr lang="en-US" sz="1500" dirty="0"/>
              <a:t>, ADMC</a:t>
            </a:r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00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1CB-C018-466B-BF34-5DFA95021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2E3D-0B6A-44B2-AC76-9954897E4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939C-E9A5-4569-9ACC-774DD03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3B99-CA0B-460F-A52C-42524ECE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27DB-20FA-42D8-A3E0-A853F41A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3CB-257B-47FF-A91E-FB2A8285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Prepared by </a:t>
            </a:r>
            <a:r>
              <a:rPr lang="en-US" sz="1500" i="1" dirty="0"/>
              <a:t>Dr. Muhammad Humayoun</a:t>
            </a:r>
            <a:r>
              <a:rPr lang="en-US" sz="1500" dirty="0"/>
              <a:t>, ADMC</a:t>
            </a:r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Prepared by </a:t>
            </a:r>
            <a:r>
              <a:rPr lang="en-US" sz="1500" i="1" dirty="0"/>
              <a:t>Dr. Muhammad Humayoun</a:t>
            </a:r>
            <a:r>
              <a:rPr lang="en-US" sz="1500" dirty="0"/>
              <a:t>, ADMC</a:t>
            </a:r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Prepared by </a:t>
            </a:r>
            <a:r>
              <a:rPr lang="en-US" sz="1500" i="1" dirty="0"/>
              <a:t>Dr. Muhammad Humayoun</a:t>
            </a:r>
            <a:r>
              <a:rPr lang="en-US" sz="1500" dirty="0"/>
              <a:t>, ADMC</a:t>
            </a:r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Prepared by </a:t>
            </a:r>
            <a:r>
              <a:rPr lang="en-US" sz="1500" i="1" dirty="0"/>
              <a:t>Dr. Muhammad Humayoun</a:t>
            </a:r>
            <a:r>
              <a:rPr lang="en-US" sz="1500" dirty="0"/>
              <a:t>, ADMC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  <p:sldLayoutId id="2147483923" r:id="rId10"/>
    <p:sldLayoutId id="2147483924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Loops / Iteration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for loop</a:t>
            </a:r>
          </a:p>
          <a:p>
            <a:r>
              <a:rPr lang="en-GB" altLang="en-US" dirty="0"/>
              <a:t>range function</a:t>
            </a:r>
          </a:p>
          <a:p>
            <a:r>
              <a:rPr lang="en-GB" altLang="en-US" dirty="0"/>
              <a:t>Flow control within loops: break, continue, pass, and the “loop else”</a:t>
            </a:r>
          </a:p>
        </p:txBody>
      </p:sp>
    </p:spTree>
    <p:extLst>
      <p:ext uri="{BB962C8B-B14F-4D97-AF65-F5344CB8AC3E}">
        <p14:creationId xmlns:p14="http://schemas.microsoft.com/office/powerpoint/2010/main" val="297869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86383" y="954018"/>
            <a:ext cx="11021405" cy="601482"/>
          </a:xfrm>
        </p:spPr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Flow control within loops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432560"/>
            <a:ext cx="11003280" cy="519683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b="1" dirty="0"/>
              <a:t>General structure of a loop:</a:t>
            </a:r>
            <a:br>
              <a:rPr lang="en-GB" altLang="en-US" dirty="0"/>
            </a:br>
            <a:r>
              <a:rPr lang="en-GB" altLang="en-US" dirty="0"/>
              <a:t>while &lt;statement&gt; (or for &lt;item&gt; in &lt;object&gt;):</a:t>
            </a:r>
            <a:br>
              <a:rPr lang="en-GB" altLang="en-US" dirty="0"/>
            </a:br>
            <a:r>
              <a:rPr lang="en-GB" altLang="en-US" dirty="0"/>
              <a:t>   	&lt;statements within loop&gt;</a:t>
            </a:r>
            <a:br>
              <a:rPr lang="en-GB" altLang="en-US" dirty="0"/>
            </a:br>
            <a:r>
              <a:rPr lang="en-GB" altLang="en-US" dirty="0"/>
              <a:t>   	if &lt;test1&gt;: </a:t>
            </a:r>
            <a:r>
              <a:rPr lang="en-GB" altLang="en-US" dirty="0">
                <a:solidFill>
                  <a:srgbClr val="FF0000"/>
                </a:solidFill>
              </a:rPr>
              <a:t>break</a:t>
            </a:r>
            <a:r>
              <a:rPr lang="en-GB" altLang="en-US" dirty="0"/>
              <a:t>       </a:t>
            </a:r>
            <a:r>
              <a:rPr lang="en-GB" altLang="en-US" dirty="0">
                <a:solidFill>
                  <a:srgbClr val="0033CC"/>
                </a:solidFill>
              </a:rPr>
              <a:t># exit loop now</a:t>
            </a:r>
            <a:br>
              <a:rPr lang="en-GB" altLang="en-US" dirty="0"/>
            </a:br>
            <a:r>
              <a:rPr lang="en-GB" altLang="en-US" dirty="0"/>
              <a:t>   	if &lt;test2&gt;: </a:t>
            </a:r>
            <a:r>
              <a:rPr lang="en-GB" altLang="en-US" dirty="0">
                <a:solidFill>
                  <a:srgbClr val="FF0000"/>
                </a:solidFill>
              </a:rPr>
              <a:t>continue</a:t>
            </a:r>
            <a:r>
              <a:rPr lang="en-GB" altLang="en-US" dirty="0"/>
              <a:t>  </a:t>
            </a:r>
            <a:r>
              <a:rPr lang="en-GB" altLang="en-US" dirty="0">
                <a:solidFill>
                  <a:srgbClr val="0033CC"/>
                </a:solidFill>
              </a:rPr>
              <a:t># go to top of loop now</a:t>
            </a:r>
            <a:br>
              <a:rPr lang="en-GB" altLang="en-US" dirty="0">
                <a:solidFill>
                  <a:srgbClr val="0033CC"/>
                </a:solidFill>
              </a:rPr>
            </a:br>
            <a:r>
              <a:rPr lang="en-GB" altLang="en-US" dirty="0"/>
              <a:t>   	if &lt;test3&gt;: </a:t>
            </a:r>
            <a:r>
              <a:rPr lang="en-GB" altLang="en-US" dirty="0">
                <a:solidFill>
                  <a:srgbClr val="FF0000"/>
                </a:solidFill>
              </a:rPr>
              <a:t>pass</a:t>
            </a:r>
            <a:r>
              <a:rPr lang="en-GB" altLang="en-US" dirty="0"/>
              <a:t>        </a:t>
            </a:r>
            <a:r>
              <a:rPr lang="en-GB" altLang="en-US" dirty="0">
                <a:solidFill>
                  <a:srgbClr val="0033CC"/>
                </a:solidFill>
              </a:rPr>
              <a:t># does nothing!</a:t>
            </a:r>
            <a:br>
              <a:rPr lang="en-GB" altLang="en-US" dirty="0"/>
            </a:br>
            <a:r>
              <a:rPr lang="en-GB" altLang="en-US" dirty="0"/>
              <a:t>else:</a:t>
            </a:r>
            <a:br>
              <a:rPr lang="en-GB" altLang="en-US" dirty="0"/>
            </a:br>
            <a:r>
              <a:rPr lang="en-GB" altLang="en-US" dirty="0"/>
              <a:t>   	&lt;other statements&gt; </a:t>
            </a:r>
            <a:r>
              <a:rPr lang="en-GB" altLang="en-US" dirty="0">
                <a:solidFill>
                  <a:srgbClr val="0033CC"/>
                </a:solidFill>
              </a:rPr>
              <a:t># if exited loop without</a:t>
            </a:r>
            <a:br>
              <a:rPr lang="en-GB" altLang="en-US" dirty="0"/>
            </a:br>
            <a:r>
              <a:rPr lang="en-GB" altLang="en-US" dirty="0"/>
              <a:t>            		                       </a:t>
            </a:r>
            <a:r>
              <a:rPr lang="en-GB" altLang="en-US" dirty="0">
                <a:solidFill>
                  <a:srgbClr val="0033CC"/>
                </a:solidFill>
              </a:rPr>
              <a:t> # hitting a break</a:t>
            </a:r>
          </a:p>
        </p:txBody>
      </p:sp>
    </p:spTree>
    <p:extLst>
      <p:ext uri="{BB962C8B-B14F-4D97-AF65-F5344CB8AC3E}">
        <p14:creationId xmlns:p14="http://schemas.microsoft.com/office/powerpoint/2010/main" val="1274313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09600" y="1024824"/>
            <a:ext cx="10972800" cy="509613"/>
          </a:xfrm>
        </p:spPr>
        <p:txBody>
          <a:bodyPr>
            <a:normAutofit fontScale="90000"/>
          </a:bodyPr>
          <a:lstStyle/>
          <a:p>
            <a:r>
              <a:rPr lang="en-US" dirty="0"/>
              <a:t>Break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09600" y="1417320"/>
            <a:ext cx="10972800" cy="4967574"/>
          </a:xfrm>
        </p:spPr>
        <p:txBody>
          <a:bodyPr/>
          <a:lstStyle/>
          <a:p>
            <a:pPr marL="381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can exit a loop immediately by using the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chemeClr val="tx1"/>
                </a:solidFill>
              </a:rPr>
              <a:t> statement</a:t>
            </a:r>
            <a:endParaRPr lang="en-US" sz="2400" dirty="0">
              <a:solidFill>
                <a:schemeClr val="tx1"/>
              </a:solidFill>
              <a:sym typeface="Consolas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2" y="2008394"/>
            <a:ext cx="4120056" cy="4480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56" y="2008394"/>
            <a:ext cx="2165054" cy="30285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850" y="2008394"/>
            <a:ext cx="5043130" cy="25215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052598" y="4621469"/>
            <a:ext cx="5033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apple</a:t>
            </a:r>
          </a:p>
          <a:p>
            <a:r>
              <a:rPr lang="en-US" sz="2400" dirty="0"/>
              <a:t>banana</a:t>
            </a:r>
          </a:p>
          <a:p>
            <a:endParaRPr lang="en-US" sz="2400" dirty="0"/>
          </a:p>
          <a:p>
            <a:r>
              <a:rPr lang="en-US" sz="2400" i="1" dirty="0"/>
              <a:t>Important to observe where do you break</a:t>
            </a:r>
          </a:p>
        </p:txBody>
      </p:sp>
    </p:spTree>
    <p:extLst>
      <p:ext uri="{BB962C8B-B14F-4D97-AF65-F5344CB8AC3E}">
        <p14:creationId xmlns:p14="http://schemas.microsoft.com/office/powerpoint/2010/main" val="98398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09600" y="950106"/>
            <a:ext cx="10972800" cy="597831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09600" y="1420266"/>
            <a:ext cx="10972800" cy="4967574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can skip the rest of the loop body and move on to the next iteration by using continue</a:t>
            </a:r>
            <a:endParaRPr lang="en-US" sz="2400" dirty="0">
              <a:solidFill>
                <a:schemeClr val="tx1"/>
              </a:solidFill>
              <a:sym typeface="Consolas"/>
            </a:endParaRPr>
          </a:p>
          <a:p>
            <a:endParaRPr lang="en-US" dirty="0">
              <a:sym typeface="Consolas"/>
            </a:endParaRPr>
          </a:p>
          <a:p>
            <a:endParaRPr lang="en-US" dirty="0">
              <a:sym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8592" b="49991"/>
          <a:stretch/>
        </p:blipFill>
        <p:spPr>
          <a:xfrm>
            <a:off x="252248" y="2437162"/>
            <a:ext cx="4078014" cy="4053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6207" t="47024" r="47573" b="651"/>
          <a:stretch/>
        </p:blipFill>
        <p:spPr>
          <a:xfrm>
            <a:off x="4035976" y="2575342"/>
            <a:ext cx="954923" cy="37599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544" y="2479201"/>
            <a:ext cx="5595794" cy="2124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843752" y="475052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apple</a:t>
            </a:r>
          </a:p>
          <a:p>
            <a:r>
              <a:rPr lang="en-US" sz="2400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348173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21" y="436595"/>
            <a:ext cx="10972800" cy="1143000"/>
          </a:xfrm>
        </p:spPr>
        <p:txBody>
          <a:bodyPr/>
          <a:lstStyle/>
          <a:p>
            <a:r>
              <a:rPr lang="en-US" dirty="0"/>
              <a:t>Pass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21" y="1417638"/>
            <a:ext cx="10972800" cy="496757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We do nothing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Can act as a placeholder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A typical example: designing a new class with some methods that we don't want to implement yet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167" t="37333" r="77666" b="41778"/>
          <a:stretch/>
        </p:blipFill>
        <p:spPr>
          <a:xfrm>
            <a:off x="1132586" y="2944710"/>
            <a:ext cx="4368177" cy="2825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833" t="58074" r="77666" b="16148"/>
          <a:stretch/>
        </p:blipFill>
        <p:spPr>
          <a:xfrm>
            <a:off x="6707922" y="2653433"/>
            <a:ext cx="4010528" cy="35244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2121" y="6015880"/>
            <a:ext cx="1175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https://stackoverflow.com/questions/13886168/how-to-use-the-pass-statement-in-python</a:t>
            </a:r>
          </a:p>
        </p:txBody>
      </p:sp>
    </p:spTree>
    <p:extLst>
      <p:ext uri="{BB962C8B-B14F-4D97-AF65-F5344CB8AC3E}">
        <p14:creationId xmlns:p14="http://schemas.microsoft.com/office/powerpoint/2010/main" val="56559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486383" y="817404"/>
            <a:ext cx="11021405" cy="718661"/>
          </a:xfrm>
        </p:spPr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Using the “loop else”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36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An else statement after a loop is useful for taking care of a case where an item isn't found in a list: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167" t="46889" r="57500" b="26000"/>
          <a:stretch/>
        </p:blipFill>
        <p:spPr>
          <a:xfrm>
            <a:off x="838199" y="2529840"/>
            <a:ext cx="7457107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87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525517" y="876245"/>
            <a:ext cx="10972800" cy="723955"/>
          </a:xfrm>
        </p:spPr>
        <p:txBody>
          <a:bodyPr/>
          <a:lstStyle/>
          <a:p>
            <a:r>
              <a:rPr lang="en-US" dirty="0"/>
              <a:t>Activity: Guessing Game revisited 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247120" cy="4967574"/>
          </a:xfrm>
        </p:spPr>
        <p:txBody>
          <a:bodyPr>
            <a:normAutofit fontScale="92500"/>
          </a:bodyPr>
          <a:lstStyle/>
          <a:p>
            <a:pPr marL="3810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Write code that generates a random number between 0 and 100,  and asks the user to guess what it is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8100" indent="0">
              <a:buNone/>
            </a:pPr>
            <a:r>
              <a:rPr lang="en-US" dirty="0">
                <a:solidFill>
                  <a:schemeClr val="tx1"/>
                </a:solidFill>
                <a:sym typeface="Consolas"/>
              </a:rPr>
              <a:t>Guess the number: 10</a:t>
            </a:r>
            <a:br>
              <a:rPr lang="en-US" dirty="0">
                <a:solidFill>
                  <a:schemeClr val="tx1"/>
                </a:solidFill>
                <a:sym typeface="Consolas"/>
              </a:rPr>
            </a:br>
            <a:r>
              <a:rPr lang="en-US" dirty="0">
                <a:solidFill>
                  <a:schemeClr val="tx1"/>
                </a:solidFill>
                <a:sym typeface="Consolas"/>
              </a:rPr>
              <a:t>	Guess a lower number!</a:t>
            </a:r>
          </a:p>
          <a:p>
            <a:pPr marL="38100" indent="0">
              <a:buNone/>
            </a:pPr>
            <a:r>
              <a:rPr lang="en-US" dirty="0">
                <a:solidFill>
                  <a:schemeClr val="tx1"/>
                </a:solidFill>
                <a:sym typeface="Consolas"/>
              </a:rPr>
              <a:t>Guess the number: 3</a:t>
            </a:r>
            <a:br>
              <a:rPr lang="en-US" dirty="0">
                <a:solidFill>
                  <a:schemeClr val="tx1"/>
                </a:solidFill>
                <a:sym typeface="Consolas"/>
              </a:rPr>
            </a:br>
            <a:r>
              <a:rPr lang="en-US" dirty="0">
                <a:solidFill>
                  <a:schemeClr val="tx1"/>
                </a:solidFill>
                <a:sym typeface="Consolas"/>
              </a:rPr>
              <a:t>	 Guess a higher number!</a:t>
            </a:r>
          </a:p>
          <a:p>
            <a:pPr marL="38100" indent="0">
              <a:buNone/>
            </a:pPr>
            <a:r>
              <a:rPr lang="en-US" dirty="0">
                <a:solidFill>
                  <a:schemeClr val="tx1"/>
                </a:solidFill>
                <a:sym typeface="Consolas"/>
              </a:rPr>
              <a:t>Guess the number: 2</a:t>
            </a:r>
            <a:br>
              <a:rPr lang="en-US" dirty="0">
                <a:solidFill>
                  <a:schemeClr val="tx1"/>
                </a:solidFill>
                <a:sym typeface="Consolas"/>
              </a:rPr>
            </a:br>
            <a:r>
              <a:rPr lang="en-US" dirty="0">
                <a:solidFill>
                  <a:schemeClr val="tx1"/>
                </a:solidFill>
                <a:sym typeface="Consolas"/>
              </a:rPr>
              <a:t>	You got it!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 guess is too low, tell the user to guess </a:t>
            </a:r>
            <a:r>
              <a:rPr lang="en-US" dirty="0">
                <a:solidFill>
                  <a:schemeClr val="tx1"/>
                </a:solidFill>
                <a:sym typeface="Consolas"/>
              </a:rPr>
              <a:t>'Higher!'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 guess is too high, tell the user to guess </a:t>
            </a:r>
            <a:r>
              <a:rPr lang="en-US" dirty="0">
                <a:solidFill>
                  <a:schemeClr val="tx1"/>
                </a:solidFill>
                <a:sym typeface="Consolas"/>
              </a:rPr>
              <a:t>'Lower!'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33CC"/>
                </a:solidFill>
              </a:rPr>
              <a:t>End the program when the user has found the number</a:t>
            </a:r>
          </a:p>
        </p:txBody>
      </p:sp>
    </p:spTree>
    <p:extLst>
      <p:ext uri="{BB962C8B-B14F-4D97-AF65-F5344CB8AC3E}">
        <p14:creationId xmlns:p14="http://schemas.microsoft.com/office/powerpoint/2010/main" val="22672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6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09600" y="1022131"/>
            <a:ext cx="10972800" cy="618852"/>
          </a:xfrm>
        </p:spPr>
        <p:txBody>
          <a:bodyPr>
            <a:normAutofit fontScale="90000"/>
          </a:bodyPr>
          <a:lstStyle/>
          <a:p>
            <a:r>
              <a:rPr lang="en-US" dirty="0"/>
              <a:t>While: Overview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We can use a while statement to repeatedly execute a series of tasks (i.e. a loop).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	</a:t>
            </a:r>
            <a:r>
              <a:rPr lang="en-US" b="1" dirty="0"/>
              <a:t>Syntax					Example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>
                <a:sym typeface="Consolas"/>
              </a:rPr>
              <a:t>	</a:t>
            </a:r>
            <a:r>
              <a:rPr lang="en-US" i="1" dirty="0">
                <a:sym typeface="Consolas"/>
              </a:rPr>
              <a:t>initialization</a:t>
            </a:r>
            <a:r>
              <a:rPr lang="en-US" dirty="0">
                <a:sym typeface="Consolas"/>
              </a:rPr>
              <a:t>				n = 0</a:t>
            </a:r>
          </a:p>
          <a:p>
            <a:pPr marL="38100" indent="0">
              <a:buNone/>
            </a:pPr>
            <a:r>
              <a:rPr lang="en-US" dirty="0">
                <a:sym typeface="Consolas"/>
              </a:rPr>
              <a:t>	while condition:				while n &lt; 10:</a:t>
            </a:r>
          </a:p>
          <a:p>
            <a:pPr marL="38100" indent="0">
              <a:buNone/>
            </a:pPr>
            <a:r>
              <a:rPr lang="en-US" dirty="0">
                <a:sym typeface="Consolas"/>
              </a:rPr>
              <a:t>    		statement(s)				print n</a:t>
            </a:r>
          </a:p>
          <a:p>
            <a:pPr marL="38100" indent="0">
              <a:buNone/>
            </a:pPr>
            <a:r>
              <a:rPr lang="en-US" dirty="0">
                <a:sym typeface="Consolas"/>
              </a:rPr>
              <a:t>		increment/decrement 			n = n + 1</a:t>
            </a:r>
          </a:p>
          <a:p>
            <a:pPr marL="38100" indent="0">
              <a:buNone/>
            </a:pPr>
            <a:r>
              <a:rPr lang="en-US" dirty="0">
                <a:sym typeface="Consolas"/>
              </a:rPr>
              <a:t>								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053959" y="2827283"/>
            <a:ext cx="3363310" cy="197594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50580" y="2906110"/>
            <a:ext cx="3767958" cy="197594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09600" y="998482"/>
            <a:ext cx="10972800" cy="723955"/>
          </a:xfrm>
        </p:spPr>
        <p:txBody>
          <a:bodyPr/>
          <a:lstStyle/>
          <a:p>
            <a:r>
              <a:rPr lang="en-US" dirty="0"/>
              <a:t>While: Control Flow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09600" y="1973384"/>
            <a:ext cx="6715760" cy="459439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Evaluate condition (which is a Boolean expression).</a:t>
            </a:r>
            <a:br>
              <a:rPr lang="en-US" sz="2400" dirty="0"/>
            </a:b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If condition is </a:t>
            </a:r>
            <a:r>
              <a:rPr lang="en-US" sz="2400" b="1" dirty="0"/>
              <a:t>False</a:t>
            </a:r>
            <a:r>
              <a:rPr lang="en-US" sz="2400" dirty="0"/>
              <a:t>, then exit loop and continue program.</a:t>
            </a:r>
            <a:br>
              <a:rPr lang="en-US" sz="2400" dirty="0"/>
            </a:b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If condition is </a:t>
            </a:r>
            <a:r>
              <a:rPr lang="en-US" sz="2400" b="1" dirty="0"/>
              <a:t>True</a:t>
            </a:r>
            <a:r>
              <a:rPr lang="en-US" sz="2400" dirty="0"/>
              <a:t>, then execute statements in body and then go to step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1154" t="52449" r="23205" b="23163"/>
          <a:stretch/>
        </p:blipFill>
        <p:spPr>
          <a:xfrm>
            <a:off x="8386688" y="1973384"/>
            <a:ext cx="2860432" cy="25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09600" y="980089"/>
            <a:ext cx="10972800" cy="618852"/>
          </a:xfrm>
        </p:spPr>
        <p:txBody>
          <a:bodyPr>
            <a:normAutofit fontScale="90000"/>
          </a:bodyPr>
          <a:lstStyle/>
          <a:p>
            <a:r>
              <a:rPr lang="en-US" dirty="0"/>
              <a:t>While: Notes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575040" cy="267751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Each time through the body of a loop is called an iteration.</a:t>
            </a:r>
            <a:br>
              <a:rPr lang="en-US" sz="2400" dirty="0"/>
            </a:b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The condition normally contains a variable that changes within the body of the loop so that we can eventually exit the loop.</a:t>
            </a:r>
            <a:br>
              <a:rPr lang="en-US" sz="2400" dirty="0"/>
            </a:b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If a loop never exits, then this is called an infinite loop.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1154" t="52449" r="23205" b="23163"/>
          <a:stretch/>
        </p:blipFill>
        <p:spPr>
          <a:xfrm>
            <a:off x="9184640" y="1861624"/>
            <a:ext cx="2860432" cy="25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5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for loop: 	</a:t>
            </a:r>
            <a:r>
              <a:rPr lang="en-GB" altLang="en-US" sz="36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... in pattern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22206"/>
            <a:ext cx="10515600" cy="47119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dirty="0"/>
              <a:t>Used with collection data types which can be iterated through (“</a:t>
            </a:r>
            <a:r>
              <a:rPr lang="en-GB" altLang="en-US" dirty="0" err="1"/>
              <a:t>iterables</a:t>
            </a:r>
            <a:r>
              <a:rPr lang="en-GB" altLang="en-US" dirty="0"/>
              <a:t>”):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>
                <a:solidFill>
                  <a:srgbClr val="0033CC"/>
                </a:solidFill>
              </a:rPr>
              <a:t>for </a:t>
            </a:r>
            <a:r>
              <a:rPr lang="en-GB" altLang="en-US" dirty="0" err="1">
                <a:solidFill>
                  <a:srgbClr val="0033CC"/>
                </a:solidFill>
              </a:rPr>
              <a:t>i</a:t>
            </a:r>
            <a:r>
              <a:rPr lang="en-GB" altLang="en-US" dirty="0">
                <a:solidFill>
                  <a:srgbClr val="0033CC"/>
                </a:solidFill>
              </a:rPr>
              <a:t> in [0,1,2] :</a:t>
            </a:r>
            <a:br>
              <a:rPr lang="en-GB" altLang="en-US" dirty="0">
                <a:solidFill>
                  <a:srgbClr val="0033CC"/>
                </a:solidFill>
              </a:rPr>
            </a:br>
            <a:r>
              <a:rPr lang="en-GB" altLang="en-US" dirty="0">
                <a:solidFill>
                  <a:srgbClr val="0033CC"/>
                </a:solidFill>
              </a:rPr>
              <a:t>    print (</a:t>
            </a:r>
            <a:r>
              <a:rPr lang="en-GB" altLang="en-US" dirty="0" err="1">
                <a:solidFill>
                  <a:srgbClr val="0033CC"/>
                </a:solidFill>
              </a:rPr>
              <a:t>i</a:t>
            </a:r>
            <a:r>
              <a:rPr lang="en-GB" altLang="en-US" dirty="0">
                <a:solidFill>
                  <a:srgbClr val="0033CC"/>
                </a:solidFill>
              </a:rPr>
              <a:t>)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Output:</a:t>
            </a:r>
            <a:br>
              <a:rPr lang="en-GB" altLang="en-US" dirty="0"/>
            </a:br>
            <a:r>
              <a:rPr lang="en-GB" altLang="en-US" dirty="0"/>
              <a:t>0</a:t>
            </a:r>
            <a:br>
              <a:rPr lang="en-GB" altLang="en-US" dirty="0"/>
            </a:br>
            <a:r>
              <a:rPr lang="en-GB" altLang="en-US" dirty="0"/>
              <a:t>1</a:t>
            </a:r>
            <a:br>
              <a:rPr lang="en-GB" altLang="en-US" dirty="0"/>
            </a:br>
            <a:r>
              <a:rPr lang="en-GB" altLang="en-US" dirty="0"/>
              <a:t>2 </a:t>
            </a:r>
            <a:br>
              <a:rPr lang="en-GB" altLang="en-US" dirty="0"/>
            </a:br>
            <a:br>
              <a:rPr lang="en-GB" altLang="en-US" dirty="0"/>
            </a:br>
            <a:endParaRPr lang="en-GB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403600" y="3093496"/>
            <a:ext cx="4572000" cy="308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lvl="0" indent="-419100">
              <a:lnSpc>
                <a:spcPct val="115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2400" dirty="0"/>
              <a:t>Extract one </a:t>
            </a:r>
            <a:r>
              <a:rPr lang="en-US" sz="2400" b="1" dirty="0">
                <a:solidFill>
                  <a:srgbClr val="0033CC"/>
                </a:solidFill>
              </a:rPr>
              <a:t>element</a:t>
            </a:r>
            <a:r>
              <a:rPr lang="en-US" sz="2400" dirty="0">
                <a:solidFill>
                  <a:srgbClr val="465510"/>
                </a:solidFill>
              </a:rPr>
              <a:t> </a:t>
            </a:r>
            <a:r>
              <a:rPr lang="en-US" sz="2400" dirty="0"/>
              <a:t>from the </a:t>
            </a:r>
            <a:r>
              <a:rPr lang="en-US" sz="2400" b="1" dirty="0">
                <a:solidFill>
                  <a:srgbClr val="465510"/>
                </a:solidFill>
              </a:rPr>
              <a:t>list</a:t>
            </a:r>
            <a:r>
              <a:rPr lang="en-US" sz="2400" dirty="0"/>
              <a:t>.</a:t>
            </a:r>
          </a:p>
          <a:p>
            <a:pPr marL="457200" lvl="0" indent="-419100">
              <a:lnSpc>
                <a:spcPct val="115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2400" dirty="0"/>
              <a:t>Execute the body of </a:t>
            </a:r>
            <a:r>
              <a:rPr lang="en-US" sz="2400" b="1" dirty="0">
                <a:solidFill>
                  <a:srgbClr val="465510"/>
                </a:solidFill>
              </a:rPr>
              <a:t>for</a:t>
            </a:r>
            <a:r>
              <a:rPr lang="en-US" sz="2400" dirty="0">
                <a:solidFill>
                  <a:srgbClr val="274E13"/>
                </a:solidFill>
              </a:rPr>
              <a:t> </a:t>
            </a:r>
            <a:r>
              <a:rPr lang="en-US" sz="2400" dirty="0"/>
              <a:t>loop with item bound to the </a:t>
            </a:r>
            <a:r>
              <a:rPr lang="en-US" sz="2400" b="1" dirty="0">
                <a:solidFill>
                  <a:srgbClr val="0033CC"/>
                </a:solidFill>
              </a:rPr>
              <a:t>element</a:t>
            </a:r>
            <a:r>
              <a:rPr lang="en-US" sz="2400" dirty="0"/>
              <a:t>.</a:t>
            </a:r>
          </a:p>
          <a:p>
            <a:pPr marL="457200" lvl="0" indent="-419100">
              <a:lnSpc>
                <a:spcPct val="115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2400" dirty="0"/>
              <a:t>Go to step 1.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556" t="56171" r="69750" b="30889"/>
          <a:stretch/>
        </p:blipFill>
        <p:spPr>
          <a:xfrm>
            <a:off x="8016240" y="3108960"/>
            <a:ext cx="3144520" cy="2140426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1152616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range function…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8196" y="3259393"/>
            <a:ext cx="35580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Similarly we have</a:t>
            </a:r>
          </a:p>
          <a:p>
            <a:r>
              <a:rPr lang="en-US" sz="3200" dirty="0" err="1"/>
              <a:t>str</a:t>
            </a:r>
            <a:r>
              <a:rPr lang="en-US" sz="3200" dirty="0"/>
              <a:t>(), </a:t>
            </a:r>
            <a:r>
              <a:rPr lang="en-US" sz="3200" dirty="0" err="1"/>
              <a:t>int</a:t>
            </a:r>
            <a:r>
              <a:rPr lang="en-US" sz="3200" dirty="0"/>
              <a:t>(), float(), ….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68499"/>
            <a:ext cx="10515600" cy="4351338"/>
          </a:xfrm>
        </p:spPr>
        <p:txBody>
          <a:bodyPr/>
          <a:lstStyle/>
          <a:p>
            <a:r>
              <a:rPr lang="en-GB" altLang="en-US" dirty="0"/>
              <a:t>range(n) returns a list of integers from 0 to n-1.  </a:t>
            </a:r>
          </a:p>
          <a:p>
            <a:r>
              <a:rPr lang="en-GB" altLang="en-US" dirty="0"/>
              <a:t>range(0, 10, 2) returns a list 0, 2, 4, 6, 8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200"/>
            <a:ext cx="4119016" cy="35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4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98483"/>
            <a:ext cx="11021405" cy="5804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imple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Print each fruit in a fruit list: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fruits = ["apple", "banana", "cherry"]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for x in fruits: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  print(x)</a:t>
            </a:r>
          </a:p>
          <a:p>
            <a:r>
              <a:rPr lang="en-US" b="1" dirty="0"/>
              <a:t>Looping Through a String</a:t>
            </a:r>
          </a:p>
          <a:p>
            <a:pPr lvl="1"/>
            <a:r>
              <a:rPr lang="en-US" dirty="0"/>
              <a:t>Loop through the letters in the word "banana":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for x in "banana":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420980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7456"/>
            <a:ext cx="10972800" cy="602744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loops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983359" cy="45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09600" y="1002369"/>
            <a:ext cx="10972800" cy="597831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Activity: Loop Exercise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Find the smallest item in a list of numbers.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746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9A0E1A-FFEB-4908-9C57-6C2EA84E6DD8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9277baa2-033e-484f-8eb8-01b63a62a236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bd5a573-dbb9-473d-942a-a23a51adcb4f"/>
  </ds:schemaRefs>
</ds:datastoreItem>
</file>

<file path=customXml/itemProps2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19265</TotalTime>
  <Words>721</Words>
  <Application>Microsoft Office PowerPoint</Application>
  <PresentationFormat>Widescreen</PresentationFormat>
  <Paragraphs>75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Retrospect</vt:lpstr>
      <vt:lpstr>Loops / Iteration</vt:lpstr>
      <vt:lpstr>While: Overview</vt:lpstr>
      <vt:lpstr>While: Control Flow</vt:lpstr>
      <vt:lpstr>While: Notes </vt:lpstr>
      <vt:lpstr>for loop:  for ... in pattern</vt:lpstr>
      <vt:lpstr>The range function…</vt:lpstr>
      <vt:lpstr>Simple examples</vt:lpstr>
      <vt:lpstr>Nested loops</vt:lpstr>
      <vt:lpstr>Activity: Loop Exercise</vt:lpstr>
      <vt:lpstr>Flow control within loops</vt:lpstr>
      <vt:lpstr>Break</vt:lpstr>
      <vt:lpstr>Continue</vt:lpstr>
      <vt:lpstr>Pass </vt:lpstr>
      <vt:lpstr>Using the “loop else”</vt:lpstr>
      <vt:lpstr>Activity: Guessing Game revisited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Fahad Ahmed KhoKhar</cp:lastModifiedBy>
  <cp:revision>2421</cp:revision>
  <dcterms:created xsi:type="dcterms:W3CDTF">2016-02-08T10:06:41Z</dcterms:created>
  <dcterms:modified xsi:type="dcterms:W3CDTF">2020-10-05T17:06:26Z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