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3" r:id="rId2"/>
    <p:sldId id="259" r:id="rId3"/>
    <p:sldId id="260" r:id="rId4"/>
    <p:sldId id="267" r:id="rId5"/>
    <p:sldId id="462" r:id="rId6"/>
    <p:sldId id="272" r:id="rId7"/>
    <p:sldId id="465" r:id="rId8"/>
    <p:sldId id="4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44" autoAdjust="0"/>
    <p:restoredTop sz="95332" autoAdjust="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outlineViewPr>
    <p:cViewPr>
      <p:scale>
        <a:sx n="33" d="100"/>
        <a:sy n="33" d="100"/>
      </p:scale>
      <p:origin x="0" y="-4272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D85C-CF9B-4DAF-AFA3-D4846BF7E9D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6293-C3F3-41D5-B966-2E1DFD4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2386A71-9AF9-44CC-82B0-B75292344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5EB6790F-689B-4324-ACA6-A42F58E53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274929E-69BB-41E2-B838-7A6670114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0FB3D49-931D-4545-9CE7-2AD1FAE278E9}" type="slidenum">
              <a:rPr lang="en-NZ" altLang="en-US"/>
              <a:pPr/>
              <a:t>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945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4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1564"/>
            <a:ext cx="5181600" cy="4865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1564"/>
            <a:ext cx="5181600" cy="4865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3855"/>
            <a:ext cx="10515600" cy="489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dev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7" y="96837"/>
            <a:ext cx="10515600" cy="1325563"/>
          </a:xfrm>
        </p:spPr>
        <p:txBody>
          <a:bodyPr/>
          <a:lstStyle/>
          <a:p>
            <a:r>
              <a:rPr lang="en-US" dirty="0"/>
              <a:t>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2" y="1422400"/>
            <a:ext cx="11021405" cy="5299075"/>
          </a:xfrm>
        </p:spPr>
        <p:txBody>
          <a:bodyPr>
            <a:normAutofit/>
          </a:bodyPr>
          <a:lstStyle/>
          <a:p>
            <a:r>
              <a:rPr lang="en-US" b="1" dirty="0"/>
              <a:t>Jupyter Notebook (Local </a:t>
            </a:r>
            <a:r>
              <a:rPr lang="en-US" b="1"/>
              <a:t>or Online</a:t>
            </a:r>
            <a:r>
              <a:rPr lang="en-US" b="1" dirty="0"/>
              <a:t>: </a:t>
            </a:r>
            <a:r>
              <a:rPr lang="en-US" b="1" dirty="0">
                <a:ea typeface="ＭＳ Ｐゴシック" panose="020B0600070205080204" pitchFamily="34" charset="-128"/>
              </a:rPr>
              <a:t>Azure Notebook</a:t>
            </a:r>
            <a:r>
              <a:rPr lang="en-US" b="1" dirty="0"/>
              <a:t>)</a:t>
            </a:r>
          </a:p>
          <a:p>
            <a:r>
              <a:rPr lang="en-US" b="1" dirty="0"/>
              <a:t>Atom</a:t>
            </a:r>
          </a:p>
          <a:p>
            <a:r>
              <a:rPr lang="en-US" altLang="en-US" sz="2200" b="1" dirty="0">
                <a:ea typeface="ＭＳ Ｐゴシック" panose="020B0600070205080204" pitchFamily="34" charset="-128"/>
              </a:rPr>
              <a:t>Online Versions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Lot of sites give you opportunity to use python online, no need to install it.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Repl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one of them, use this link: </a:t>
            </a:r>
            <a:r>
              <a:rPr lang="en-US" altLang="en-US" sz="2000" dirty="0">
                <a:ea typeface="ＭＳ Ｐゴシック" panose="020B0600070205080204" pitchFamily="34" charset="-128"/>
                <a:hlinkClick r:id="rId2"/>
              </a:rPr>
              <a:t>https://repl.it/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dirty="0"/>
              <a:t>Spyder</a:t>
            </a:r>
          </a:p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/>
              <a:t>Community Version - Lightweight IDE for Python &amp; Scientific development </a:t>
            </a:r>
          </a:p>
          <a:p>
            <a:pPr lvl="1"/>
            <a:r>
              <a:rPr lang="en-US" dirty="0">
                <a:hlinkClick r:id="rId3"/>
              </a:rPr>
              <a:t>https://www.jetbrains.com/pycharm/</a:t>
            </a:r>
            <a:endParaRPr lang="en-US" dirty="0"/>
          </a:p>
          <a:p>
            <a:r>
              <a:rPr lang="en-US" dirty="0"/>
              <a:t>Microsoft Visual Studio</a:t>
            </a:r>
          </a:p>
          <a:p>
            <a:r>
              <a:rPr lang="en-US" dirty="0" err="1"/>
              <a:t>PyDev</a:t>
            </a:r>
            <a:r>
              <a:rPr lang="en-US" dirty="0"/>
              <a:t> -- Eclipse python plugin  </a:t>
            </a:r>
          </a:p>
          <a:p>
            <a:pPr lvl="1"/>
            <a:r>
              <a:rPr lang="en-US" dirty="0">
                <a:hlinkClick r:id="rId4"/>
              </a:rPr>
              <a:t>http://www.pydev.org/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5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47" y="1339273"/>
            <a:ext cx="10891980" cy="483769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Printing:</a:t>
            </a:r>
          </a:p>
          <a:p>
            <a:pPr marL="0" indent="0">
              <a:buNone/>
            </a:pPr>
            <a:r>
              <a:rPr lang="en-US" dirty="0"/>
              <a:t>	print ("Hello, World!")</a:t>
            </a:r>
          </a:p>
          <a:p>
            <a:pPr marL="0" indent="0">
              <a:buNone/>
            </a:pPr>
            <a:r>
              <a:rPr lang="en-US" dirty="0"/>
              <a:t>	Hello, World!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Taking input:</a:t>
            </a:r>
          </a:p>
          <a:p>
            <a:pPr marL="0" indent="0">
              <a:buNone/>
            </a:pPr>
            <a:r>
              <a:rPr lang="en-US" dirty="0"/>
              <a:t>	input (“What is your name? ")</a:t>
            </a:r>
          </a:p>
          <a:p>
            <a:pPr marL="0" indent="0">
              <a:buNone/>
            </a:pPr>
            <a:r>
              <a:rPr lang="en-US" dirty="0"/>
              <a:t>	input (“Enter your age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Input() returns a string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20" y="51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21" y="1219196"/>
            <a:ext cx="10515600" cy="5749635"/>
          </a:xfrm>
        </p:spPr>
        <p:txBody>
          <a:bodyPr>
            <a:normAutofit/>
          </a:bodyPr>
          <a:lstStyle/>
          <a:p>
            <a:r>
              <a:rPr lang="en-US" dirty="0"/>
              <a:t>Sum 		</a:t>
            </a:r>
            <a:r>
              <a:rPr lang="en-US" dirty="0">
                <a:sym typeface="Wingdings" panose="05000000000000000000" pitchFamily="2" charset="2"/>
              </a:rPr>
              <a:t> 1+8</a:t>
            </a:r>
          </a:p>
          <a:p>
            <a:r>
              <a:rPr lang="en-US" dirty="0"/>
              <a:t>Subtraction 	</a:t>
            </a:r>
            <a:r>
              <a:rPr lang="en-US" dirty="0">
                <a:sym typeface="Wingdings" panose="05000000000000000000" pitchFamily="2" charset="2"/>
              </a:rPr>
              <a:t> 10 - 2</a:t>
            </a:r>
          </a:p>
          <a:p>
            <a:r>
              <a:rPr lang="en-US" dirty="0"/>
              <a:t>Multiplication 	</a:t>
            </a:r>
            <a:r>
              <a:rPr lang="en-US" dirty="0">
                <a:sym typeface="Wingdings" panose="05000000000000000000" pitchFamily="2" charset="2"/>
              </a:rPr>
              <a:t> 2 * 3</a:t>
            </a:r>
          </a:p>
          <a:p>
            <a:r>
              <a:rPr lang="en-US" dirty="0">
                <a:sym typeface="Wingdings" panose="05000000000000000000" pitchFamily="2" charset="2"/>
              </a:rPr>
              <a:t>Division 		 8 / 2</a:t>
            </a:r>
          </a:p>
          <a:p>
            <a:r>
              <a:rPr lang="en-US" dirty="0">
                <a:sym typeface="Wingdings" panose="05000000000000000000" pitchFamily="2" charset="2"/>
              </a:rPr>
              <a:t>Integer Division	  8//2</a:t>
            </a:r>
          </a:p>
          <a:p>
            <a:r>
              <a:rPr lang="en-US" dirty="0">
                <a:sym typeface="Wingdings" panose="05000000000000000000" pitchFamily="2" charset="2"/>
              </a:rPr>
              <a:t>Modulus 		 8 % 5</a:t>
            </a:r>
          </a:p>
          <a:p>
            <a:r>
              <a:rPr lang="en-US" dirty="0">
                <a:sym typeface="Wingdings" panose="05000000000000000000" pitchFamily="2" charset="2"/>
              </a:rPr>
              <a:t>Power 		  2 ** 3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Assignment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87121"/>
            <a:ext cx="5623560" cy="167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message = 'a test message'</a:t>
            </a:r>
          </a:p>
          <a:p>
            <a:pPr marL="0" indent="0">
              <a:buNone/>
            </a:pPr>
            <a:r>
              <a:rPr lang="en-US" dirty="0"/>
              <a:t>&gt;&gt;&gt; n = 17</a:t>
            </a:r>
          </a:p>
          <a:p>
            <a:pPr marL="0" indent="0">
              <a:buNone/>
            </a:pPr>
            <a:r>
              <a:rPr lang="en-US" dirty="0"/>
              <a:t>&gt;&gt;&gt; pi = 3.141592653589793</a:t>
            </a:r>
            <a:endParaRPr lang="en-US" sz="1800" dirty="0"/>
          </a:p>
          <a:p>
            <a:pPr marL="0" indent="0">
              <a:buNone/>
            </a:pPr>
            <a:endParaRPr lang="en-US" i="1" dirty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61760" y="2822092"/>
            <a:ext cx="426720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baseline="-25000" dirty="0"/>
              <a:t># message</a:t>
            </a:r>
            <a:r>
              <a:rPr lang="en-US" sz="4400" baseline="-25000" dirty="0"/>
              <a:t> has type </a:t>
            </a:r>
            <a:r>
              <a:rPr lang="en-US" sz="4400" i="1" baseline="-25000" dirty="0">
                <a:solidFill>
                  <a:srgbClr val="0033CC"/>
                </a:solidFill>
              </a:rPr>
              <a:t>String</a:t>
            </a:r>
          </a:p>
          <a:p>
            <a:r>
              <a:rPr lang="en-US" sz="4400" i="1" baseline="-25000" dirty="0"/>
              <a:t># n</a:t>
            </a:r>
            <a:r>
              <a:rPr lang="en-US" sz="4400" baseline="-25000" dirty="0"/>
              <a:t> has type </a:t>
            </a:r>
            <a:r>
              <a:rPr lang="en-US" sz="4400" i="1" baseline="-25000" dirty="0" err="1">
                <a:solidFill>
                  <a:srgbClr val="0033CC"/>
                </a:solidFill>
              </a:rPr>
              <a:t>int</a:t>
            </a:r>
            <a:endParaRPr lang="en-US" sz="4400" i="1" baseline="-25000" dirty="0">
              <a:solidFill>
                <a:srgbClr val="0033CC"/>
              </a:solidFill>
            </a:endParaRPr>
          </a:p>
          <a:p>
            <a:r>
              <a:rPr lang="en-US" sz="4400" i="1" baseline="-25000" dirty="0"/>
              <a:t># pi</a:t>
            </a:r>
            <a:r>
              <a:rPr lang="en-US" sz="4400" baseline="-25000" dirty="0"/>
              <a:t> has type </a:t>
            </a:r>
            <a:r>
              <a:rPr lang="en-US" sz="4400" i="1" baseline="-25000" dirty="0">
                <a:solidFill>
                  <a:srgbClr val="0033CC"/>
                </a:solidFill>
              </a:rPr>
              <a:t>float</a:t>
            </a:r>
          </a:p>
          <a:p>
            <a:endParaRPr lang="en-US" sz="4400" i="1" baseline="-25000" dirty="0">
              <a:solidFill>
                <a:srgbClr val="0033CC"/>
              </a:solidFill>
            </a:endParaRPr>
          </a:p>
          <a:p>
            <a:endParaRPr lang="en-US" sz="4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38200" y="199478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assignment statement </a:t>
            </a:r>
            <a:r>
              <a:rPr lang="en-US" sz="2800" dirty="0"/>
              <a:t>creates a new variable and gives it a value: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7748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n = "Now n references a string"</a:t>
            </a:r>
          </a:p>
          <a:p>
            <a:r>
              <a:rPr lang="en-US" sz="2800" dirty="0"/>
              <a:t>&gt;&gt;&gt; print(n)</a:t>
            </a:r>
          </a:p>
          <a:p>
            <a:r>
              <a:rPr lang="en-US" sz="2800"/>
              <a:t>Now n </a:t>
            </a:r>
            <a:r>
              <a:rPr lang="en-US" sz="2800" dirty="0"/>
              <a:t>references a string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595360" y="4851558"/>
            <a:ext cx="2997200" cy="1308254"/>
          </a:xfrm>
          <a:prstGeom prst="wedgeRectCallout">
            <a:avLst>
              <a:gd name="adj1" fmla="val -122066"/>
              <a:gd name="adj2" fmla="val -316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Variable</a:t>
            </a:r>
            <a:r>
              <a:rPr lang="en-US" sz="2400" dirty="0"/>
              <a:t> type may be changed on</a:t>
            </a:r>
          </a:p>
          <a:p>
            <a:r>
              <a:rPr lang="en-US" sz="2400" dirty="0"/>
              <a:t>the fly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3D4D910-BAE2-44C3-9198-32471EF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en-US" sz="2800" dirty="0"/>
              <a:t>Some Math functions and Evaluating an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math.sqrt</a:t>
            </a:r>
            <a:r>
              <a:rPr lang="en-US" dirty="0"/>
              <a:t>(…) function</a:t>
            </a:r>
          </a:p>
          <a:p>
            <a:r>
              <a:rPr lang="en-US" dirty="0"/>
              <a:t>min( … ), max( … )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57715-FDBC-44E2-81D9-44D5B70E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18" y="2776922"/>
            <a:ext cx="4219141" cy="196239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F0F7957-219A-47BC-838F-8E0C75E6D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326"/>
          <a:stretch/>
        </p:blipFill>
        <p:spPr>
          <a:xfrm>
            <a:off x="995218" y="5118653"/>
            <a:ext cx="4733925" cy="6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339273"/>
            <a:ext cx="10762673" cy="5181600"/>
          </a:xfrm>
        </p:spPr>
        <p:txBody>
          <a:bodyPr>
            <a:normAutofit/>
          </a:bodyPr>
          <a:lstStyle/>
          <a:p>
            <a:r>
              <a:rPr lang="en-US" dirty="0"/>
              <a:t>Boolean type can have two values: </a:t>
            </a:r>
            <a:r>
              <a:rPr lang="en-US" dirty="0">
                <a:solidFill>
                  <a:srgbClr val="0033CC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33CC"/>
                </a:solidFill>
              </a:rPr>
              <a:t>False</a:t>
            </a:r>
          </a:p>
          <a:p>
            <a:endParaRPr lang="en-US" dirty="0">
              <a:solidFill>
                <a:srgbClr val="666666"/>
              </a:solidFill>
              <a:latin typeface="CMTT8"/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5237" y="2304591"/>
            <a:ext cx="28632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3</a:t>
            </a:r>
            <a:r>
              <a:rPr lang="en-US" sz="2800" dirty="0"/>
              <a:t> &gt;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 4</a:t>
            </a:r>
          </a:p>
          <a:p>
            <a:r>
              <a:rPr lang="en-US" sz="2800" dirty="0"/>
              <a:t>False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test = (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3</a:t>
            </a:r>
            <a:r>
              <a:rPr lang="en-US" sz="2800" dirty="0"/>
              <a:t> &gt; 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4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test</a:t>
            </a:r>
          </a:p>
          <a:p>
            <a:r>
              <a:rPr lang="en-US" sz="2800" dirty="0"/>
              <a:t>False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b = 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True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b</a:t>
            </a:r>
          </a:p>
          <a:p>
            <a:r>
              <a:rPr lang="en-US" sz="2800" dirty="0"/>
              <a:t>True</a:t>
            </a:r>
          </a:p>
        </p:txBody>
      </p:sp>
      <p:graphicFrame>
        <p:nvGraphicFramePr>
          <p:cNvPr id="17" name="Group 205">
            <a:extLst>
              <a:ext uri="{FF2B5EF4-FFF2-40B4-BE49-F238E27FC236}">
                <a16:creationId xmlns:a16="http://schemas.microsoft.com/office/drawing/2014/main" id="{24949437-26F9-41ED-9FE4-385DCAE0B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12945"/>
              </p:ext>
            </p:extLst>
          </p:nvPr>
        </p:nvGraphicFramePr>
        <p:xfrm>
          <a:off x="4333105" y="2822779"/>
          <a:ext cx="7334732" cy="3213736"/>
        </p:xfrm>
        <a:graphic>
          <a:graphicData uri="http://schemas.openxmlformats.org/drawingml/2006/table">
            <a:tbl>
              <a:tblPr/>
              <a:tblGrid>
                <a:gridCol w="2380571">
                  <a:extLst>
                    <a:ext uri="{9D8B030D-6E8A-4147-A177-3AD203B41FA5}">
                      <a16:colId xmlns:a16="http://schemas.microsoft.com/office/drawing/2014/main" val="21225634"/>
                    </a:ext>
                  </a:extLst>
                </a:gridCol>
                <a:gridCol w="4954161">
                  <a:extLst>
                    <a:ext uri="{9D8B030D-6E8A-4147-A177-3AD203B41FA5}">
                      <a16:colId xmlns:a16="http://schemas.microsoft.com/office/drawing/2014/main" val="1896119175"/>
                    </a:ext>
                  </a:extLst>
                </a:gridCol>
              </a:tblGrid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Expression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Expression in English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40899"/>
                  </a:ext>
                </a:extLst>
              </a:tr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==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36994"/>
                  </a:ext>
                </a:extLst>
              </a:tr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!=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aramond" panose="02020404030301010803" pitchFamily="18" charset="0"/>
                        </a:rPr>
                        <a:t>not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3425"/>
                  </a:ext>
                </a:extLst>
              </a:tr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&lt;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less than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6120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&gt;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greater than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506046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&lt;=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less than or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4603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&gt;=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greater than or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650919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not ______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“Whatever the condition, it’s not True”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6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65018" y="1311564"/>
            <a:ext cx="5354782" cy="486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function type can be used to check type of a variable or a literal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is a variable</a:t>
            </a:r>
          </a:p>
          <a:p>
            <a:pPr marL="0" indent="0">
              <a:buNone/>
            </a:pPr>
            <a:r>
              <a:rPr lang="en-US" dirty="0"/>
              <a:t>2, 42.0, “hello” are literals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691"/>
          <a:stretch/>
        </p:blipFill>
        <p:spPr>
          <a:xfrm>
            <a:off x="6382328" y="277092"/>
            <a:ext cx="5209310" cy="58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19797</TotalTime>
  <Words>426</Words>
  <Application>Microsoft Office PowerPoint</Application>
  <PresentationFormat>Widescreen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CMTT8</vt:lpstr>
      <vt:lpstr>Garamond</vt:lpstr>
      <vt:lpstr>Wingdings</vt:lpstr>
      <vt:lpstr>Office Theme</vt:lpstr>
      <vt:lpstr>Development Environments</vt:lpstr>
      <vt:lpstr>Hello, World!</vt:lpstr>
      <vt:lpstr>Arithmetic Operators</vt:lpstr>
      <vt:lpstr>Assignment Statements</vt:lpstr>
      <vt:lpstr>Some Math functions and Evaluating an Expression</vt:lpstr>
      <vt:lpstr>Boolean</vt:lpstr>
      <vt:lpstr>Checking Types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and coding using Python</dc:title>
  <dc:creator>Muhammad Humayoun</dc:creator>
  <cp:lastModifiedBy>Fahad Ahmed KhoKhar</cp:lastModifiedBy>
  <cp:revision>1719</cp:revision>
  <dcterms:created xsi:type="dcterms:W3CDTF">2018-03-14T07:49:12Z</dcterms:created>
  <dcterms:modified xsi:type="dcterms:W3CDTF">2020-10-05T17:06:40Z</dcterms:modified>
</cp:coreProperties>
</file>