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 Italics" charset="1" panose="00000000000000000000"/>
      <p:regular r:id="rId16"/>
    </p:embeddedFont>
    <p:embeddedFont>
      <p:font typeface="Public Sans Bold Italics" charset="1" panose="00000000000000000000"/>
      <p:regular r:id="rId17"/>
    </p:embeddedFont>
    <p:embeddedFont>
      <p:font typeface="Public Sans Thin" charset="1" panose="00000000000000000000"/>
      <p:regular r:id="rId18"/>
    </p:embeddedFont>
    <p:embeddedFont>
      <p:font typeface="Public Sans Thin Italics" charset="1" panose="00000000000000000000"/>
      <p:regular r:id="rId19"/>
    </p:embeddedFont>
    <p:embeddedFont>
      <p:font typeface="Public Sans Medium" charset="1" panose="00000000000000000000"/>
      <p:regular r:id="rId20"/>
    </p:embeddedFont>
    <p:embeddedFont>
      <p:font typeface="Public Sans Medium Italics" charset="1" panose="00000000000000000000"/>
      <p:regular r:id="rId21"/>
    </p:embeddedFont>
    <p:embeddedFont>
      <p:font typeface="Public Sans Heavy" charset="1" panose="00000000000000000000"/>
      <p:regular r:id="rId22"/>
    </p:embeddedFont>
    <p:embeddedFont>
      <p:font typeface="Public Sans Heavy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775818" y="3471901"/>
            <a:ext cx="14220763" cy="2463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</a:rPr>
              <a:t>FYP Management System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33152" y="6347830"/>
            <a:ext cx="8459795" cy="1130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Group 12: 21i-2495, 21i-2598, 22i-1270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6063" y="2299608"/>
            <a:ext cx="16815874" cy="7400037"/>
          </a:xfrm>
          <a:custGeom>
            <a:avLst/>
            <a:gdLst/>
            <a:ahLst/>
            <a:cxnLst/>
            <a:rect r="r" b="b" t="t" l="l"/>
            <a:pathLst>
              <a:path h="7400037" w="16815874">
                <a:moveTo>
                  <a:pt x="0" y="0"/>
                </a:moveTo>
                <a:lnTo>
                  <a:pt x="16815874" y="0"/>
                </a:lnTo>
                <a:lnTo>
                  <a:pt x="16815874" y="7400037"/>
                </a:lnTo>
                <a:lnTo>
                  <a:pt x="0" y="74000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7" t="0" r="-65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53796"/>
            <a:ext cx="14429890" cy="83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8"/>
              </a:lnSpc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User Story: Evaluating FYPs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6549" y="4330307"/>
            <a:ext cx="9844046" cy="250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can be improved by refining the layout and adding modern design elements</a:t>
            </a:r>
          </a:p>
          <a:p>
            <a:pPr algn="l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architecture can be changed to the one having more number of layers in order to increase the security</a:t>
            </a:r>
          </a:p>
          <a:p>
            <a:pPr algn="l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can ensure that the system is compatible with mobile devices as well for user convenience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16064" y="2142559"/>
            <a:ext cx="11631682" cy="194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3"/>
              </a:lnSpc>
            </a:pPr>
            <a:r>
              <a:rPr lang="en-US" sz="14900">
                <a:solidFill>
                  <a:srgbClr val="000000"/>
                </a:solidFill>
                <a:latin typeface="DM Sans Bold"/>
              </a:rPr>
              <a:t>Conclusion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563445"/>
            <a:ext cx="7025086" cy="2282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Table of Contents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659314" y="747219"/>
            <a:ext cx="5230426" cy="1914513"/>
            <a:chOff x="0" y="0"/>
            <a:chExt cx="6973901" cy="255268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73901" cy="2552684"/>
              <a:chOff x="0" y="0"/>
              <a:chExt cx="2342659" cy="85749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42659" cy="857492"/>
              </a:xfrm>
              <a:custGeom>
                <a:avLst/>
                <a:gdLst/>
                <a:ahLst/>
                <a:cxnLst/>
                <a:rect r="r" b="b" t="t" l="l"/>
                <a:pathLst>
                  <a:path h="857492" w="2342659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98"/>
                    </a:lnTo>
                    <a:cubicBezTo>
                      <a:pt x="2342659" y="845299"/>
                      <a:pt x="2340910" y="849520"/>
                      <a:pt x="2337798" y="852632"/>
                    </a:cubicBezTo>
                    <a:cubicBezTo>
                      <a:pt x="2334686" y="855744"/>
                      <a:pt x="2330465" y="857492"/>
                      <a:pt x="2326064" y="857492"/>
                    </a:cubicBezTo>
                    <a:lnTo>
                      <a:pt x="16594" y="857492"/>
                    </a:lnTo>
                    <a:cubicBezTo>
                      <a:pt x="7430" y="857492"/>
                      <a:pt x="0" y="850063"/>
                      <a:pt x="0" y="84089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85725"/>
                <a:ext cx="2342659" cy="7717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514402" y="804091"/>
              <a:ext cx="1573501" cy="10778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40"/>
                </a:lnSpc>
              </a:pPr>
              <a:r>
                <a:rPr lang="en-US" sz="5979" spc="-490">
                  <a:solidFill>
                    <a:srgbClr val="000000"/>
                  </a:solidFill>
                  <a:latin typeface="DM Sans"/>
                </a:rPr>
                <a:t>01.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235674" y="759807"/>
              <a:ext cx="4117861" cy="975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6154"/>
                </a:lnSpc>
                <a:spcBef>
                  <a:spcPct val="0"/>
                </a:spcBef>
              </a:pPr>
              <a:r>
                <a:rPr lang="en-US" sz="4559" spc="72">
                  <a:solidFill>
                    <a:srgbClr val="000000"/>
                  </a:solidFill>
                  <a:latin typeface="DM Sans"/>
                </a:rPr>
                <a:t>Agenda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659314" y="3137654"/>
            <a:ext cx="5230426" cy="1914513"/>
            <a:chOff x="0" y="0"/>
            <a:chExt cx="6973901" cy="255268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973901" cy="2552684"/>
              <a:chOff x="0" y="0"/>
              <a:chExt cx="2342659" cy="85749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342659" cy="857492"/>
              </a:xfrm>
              <a:custGeom>
                <a:avLst/>
                <a:gdLst/>
                <a:ahLst/>
                <a:cxnLst/>
                <a:rect r="r" b="b" t="t" l="l"/>
                <a:pathLst>
                  <a:path h="857492" w="2342659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98"/>
                    </a:lnTo>
                    <a:cubicBezTo>
                      <a:pt x="2342659" y="845299"/>
                      <a:pt x="2340910" y="849520"/>
                      <a:pt x="2337798" y="852632"/>
                    </a:cubicBezTo>
                    <a:cubicBezTo>
                      <a:pt x="2334686" y="855744"/>
                      <a:pt x="2330465" y="857492"/>
                      <a:pt x="2326064" y="857492"/>
                    </a:cubicBezTo>
                    <a:lnTo>
                      <a:pt x="16594" y="857492"/>
                    </a:lnTo>
                    <a:cubicBezTo>
                      <a:pt x="7430" y="857492"/>
                      <a:pt x="0" y="850063"/>
                      <a:pt x="0" y="84089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85725"/>
                <a:ext cx="2342659" cy="7717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514402" y="805482"/>
              <a:ext cx="1573501" cy="10778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40"/>
                </a:lnSpc>
              </a:pPr>
              <a:r>
                <a:rPr lang="en-US" sz="5979" spc="-490">
                  <a:solidFill>
                    <a:srgbClr val="000000"/>
                  </a:solidFill>
                  <a:latin typeface="DM Sans"/>
                </a:rPr>
                <a:t>02.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087903" y="614982"/>
              <a:ext cx="4738227" cy="975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6155"/>
                </a:lnSpc>
                <a:spcBef>
                  <a:spcPct val="0"/>
                </a:spcBef>
              </a:pPr>
              <a:r>
                <a:rPr lang="en-US" sz="4559" spc="72">
                  <a:solidFill>
                    <a:srgbClr val="000000"/>
                  </a:solidFill>
                  <a:latin typeface="DM Sans Medium"/>
                </a:rPr>
                <a:t>Architecture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659314" y="5528417"/>
            <a:ext cx="5230426" cy="1914513"/>
            <a:chOff x="0" y="0"/>
            <a:chExt cx="6973901" cy="255268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6973901" cy="2552684"/>
              <a:chOff x="0" y="0"/>
              <a:chExt cx="2342659" cy="85749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342659" cy="857492"/>
              </a:xfrm>
              <a:custGeom>
                <a:avLst/>
                <a:gdLst/>
                <a:ahLst/>
                <a:cxnLst/>
                <a:rect r="r" b="b" t="t" l="l"/>
                <a:pathLst>
                  <a:path h="857492" w="2342659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98"/>
                    </a:lnTo>
                    <a:cubicBezTo>
                      <a:pt x="2342659" y="845299"/>
                      <a:pt x="2340910" y="849520"/>
                      <a:pt x="2337798" y="852632"/>
                    </a:cubicBezTo>
                    <a:cubicBezTo>
                      <a:pt x="2334686" y="855744"/>
                      <a:pt x="2330465" y="857492"/>
                      <a:pt x="2326064" y="857492"/>
                    </a:cubicBezTo>
                    <a:lnTo>
                      <a:pt x="16594" y="857492"/>
                    </a:lnTo>
                    <a:cubicBezTo>
                      <a:pt x="7430" y="857492"/>
                      <a:pt x="0" y="850063"/>
                      <a:pt x="0" y="84089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85725"/>
                <a:ext cx="2342659" cy="7717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514402" y="804091"/>
              <a:ext cx="1573501" cy="10778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40"/>
                </a:lnSpc>
              </a:pPr>
              <a:r>
                <a:rPr lang="en-US" sz="5979" spc="-490">
                  <a:solidFill>
                    <a:srgbClr val="000000"/>
                  </a:solidFill>
                  <a:latin typeface="DM Sans"/>
                </a:rPr>
                <a:t>03.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235674" y="759172"/>
              <a:ext cx="4590455" cy="975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6154"/>
                </a:lnSpc>
                <a:spcBef>
                  <a:spcPct val="0"/>
                </a:spcBef>
              </a:pPr>
              <a:r>
                <a:rPr lang="en-US" sz="4559" spc="72">
                  <a:solidFill>
                    <a:srgbClr val="000000"/>
                  </a:solidFill>
                  <a:latin typeface="DM Sans Medium"/>
                </a:rPr>
                <a:t>User Stories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6" id="26"/>
          <p:cNvGrpSpPr/>
          <p:nvPr/>
        </p:nvGrpSpPr>
        <p:grpSpPr>
          <a:xfrm rot="0">
            <a:off x="10659314" y="7919180"/>
            <a:ext cx="5230426" cy="1914447"/>
            <a:chOff x="0" y="0"/>
            <a:chExt cx="6973901" cy="255259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973901" cy="2552596"/>
              <a:chOff x="0" y="0"/>
              <a:chExt cx="2342659" cy="85746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342659" cy="857463"/>
              </a:xfrm>
              <a:custGeom>
                <a:avLst/>
                <a:gdLst/>
                <a:ahLst/>
                <a:cxnLst/>
                <a:rect r="r" b="b" t="t" l="l"/>
                <a:pathLst>
                  <a:path h="857463" w="2342659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68"/>
                    </a:lnTo>
                    <a:cubicBezTo>
                      <a:pt x="2342659" y="850033"/>
                      <a:pt x="2335229" y="857463"/>
                      <a:pt x="2326064" y="857463"/>
                    </a:cubicBezTo>
                    <a:lnTo>
                      <a:pt x="16594" y="857463"/>
                    </a:lnTo>
                    <a:cubicBezTo>
                      <a:pt x="7430" y="857463"/>
                      <a:pt x="0" y="850033"/>
                      <a:pt x="0" y="84086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85725"/>
                <a:ext cx="2342659" cy="77173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514402" y="804091"/>
              <a:ext cx="1573501" cy="1077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40"/>
                </a:lnSpc>
              </a:pPr>
              <a:r>
                <a:rPr lang="en-US" sz="5979" spc="-490">
                  <a:solidFill>
                    <a:srgbClr val="000000"/>
                  </a:solidFill>
                  <a:latin typeface="DM Sans"/>
                </a:rPr>
                <a:t>04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235674" y="759172"/>
              <a:ext cx="4590455" cy="975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6154"/>
                </a:lnSpc>
                <a:spcBef>
                  <a:spcPct val="0"/>
                </a:spcBef>
              </a:pPr>
              <a:r>
                <a:rPr lang="en-US" sz="4559" spc="72">
                  <a:solidFill>
                    <a:srgbClr val="000000"/>
                  </a:solidFill>
                  <a:latin typeface="DM Sans Mediu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21977" y="4475808"/>
            <a:ext cx="9844046" cy="235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</a:rPr>
              <a:t>Our project aims to optimize the management process of the final year projects. It is designed to reduce the time taken, minimize the paperwork and enhance the overall efficiency.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653983" y="2071127"/>
            <a:ext cx="8579556" cy="208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58"/>
              </a:lnSpc>
            </a:pPr>
            <a:r>
              <a:rPr lang="en-US" sz="16039">
                <a:solidFill>
                  <a:srgbClr val="000000"/>
                </a:solidFill>
                <a:latin typeface="DM Sans Bold"/>
              </a:rPr>
              <a:t>Agenda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59015" y="2898190"/>
            <a:ext cx="7848753" cy="117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9015" y="4798032"/>
            <a:ext cx="7707571" cy="4270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three-tier layered architecture consisting of a presentation layer, business layer, and database layer.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presentation layer, implemented using HTML, CSS and Bootstrap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business layer contains the core logic and functionalities of the system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database layer is implemented using SQL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0579" y="2814636"/>
            <a:ext cx="15526969" cy="665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 Bold"/>
              </a:rPr>
              <a:t>Sprint 1:</a:t>
            </a:r>
          </a:p>
          <a:p>
            <a:pPr algn="l">
              <a:lnSpc>
                <a:spcPts val="3779"/>
              </a:lnSpc>
            </a:pP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1: Create user accounts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2: Assign User roles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7: Create Project Panels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8: Assign FYP groups to Panels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18: Access Assigned FYPs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12: View Assigned Panel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11: View Project Details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21: View all active FYPs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22: View details of each FYP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27: Communicate with Assigned Groups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20579" y="981300"/>
            <a:ext cx="13240629" cy="117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User Stories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8332" y="2327119"/>
            <a:ext cx="16480968" cy="7633290"/>
          </a:xfrm>
          <a:custGeom>
            <a:avLst/>
            <a:gdLst/>
            <a:ahLst/>
            <a:cxnLst/>
            <a:rect r="r" b="b" t="t" l="l"/>
            <a:pathLst>
              <a:path h="7633290" w="16480968">
                <a:moveTo>
                  <a:pt x="0" y="0"/>
                </a:moveTo>
                <a:lnTo>
                  <a:pt x="16480968" y="0"/>
                </a:lnTo>
                <a:lnTo>
                  <a:pt x="16480968" y="7633290"/>
                </a:lnTo>
                <a:lnTo>
                  <a:pt x="0" y="7633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53796"/>
            <a:ext cx="13240629" cy="83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8"/>
              </a:lnSpc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User Story: Create User Accounts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0579" y="981300"/>
            <a:ext cx="13240629" cy="117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User Stories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0579" y="2814636"/>
            <a:ext cx="15526969" cy="712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 Bold"/>
              </a:rPr>
              <a:t>Sprint 2: </a:t>
            </a:r>
          </a:p>
          <a:p>
            <a:pPr algn="l">
              <a:lnSpc>
                <a:spcPts val="3779"/>
              </a:lnSpc>
            </a:pP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6: Set project deadline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14: Checking deadlines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16: Uploading assignments/deliverables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25: View Deadline for all the FYP related assessments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17: Submitting progress report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28: Submit Request for Extra Material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29: Upload Supplementary Documents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23: Review Progress Reports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5: Generate project reports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3: Supervisor reaches max project allocation limit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98213"/>
            <a:ext cx="16230600" cy="7573133"/>
          </a:xfrm>
          <a:custGeom>
            <a:avLst/>
            <a:gdLst/>
            <a:ahLst/>
            <a:cxnLst/>
            <a:rect r="r" b="b" t="t" l="l"/>
            <a:pathLst>
              <a:path h="7573133" w="16230600">
                <a:moveTo>
                  <a:pt x="0" y="0"/>
                </a:moveTo>
                <a:lnTo>
                  <a:pt x="16230600" y="0"/>
                </a:lnTo>
                <a:lnTo>
                  <a:pt x="16230600" y="7573133"/>
                </a:lnTo>
                <a:lnTo>
                  <a:pt x="0" y="757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53796"/>
            <a:ext cx="14429890" cy="83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8"/>
              </a:lnSpc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User Story: Uploading Assignment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0579" y="981300"/>
            <a:ext cx="13240629" cy="117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User Stories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0579" y="2814636"/>
            <a:ext cx="15526969" cy="617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 Bold"/>
              </a:rPr>
              <a:t>Sprint 3:</a:t>
            </a:r>
          </a:p>
          <a:p>
            <a:pPr algn="l">
              <a:lnSpc>
                <a:spcPts val="3779"/>
              </a:lnSpc>
            </a:pP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9: View Registered Students list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User Story 32: Offer Suggestions to FYP Panel Members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19: Evaluating FYPs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13: View Review &amp; Suggestions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20: Handling Missing Evaluations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24: View FYP Material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10: View FYP group’s details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30: View Evaluation Forms and Grades</a:t>
            </a: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User Story 15: Review final grade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DAGEXslN5aY</dc:identifier>
  <dcterms:modified xsi:type="dcterms:W3CDTF">2011-08-01T06:04:30Z</dcterms:modified>
  <cp:revision>1</cp:revision>
  <dc:title>FYP Management System</dc:title>
</cp:coreProperties>
</file>